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8" r:id="rId2"/>
    <p:sldId id="259" r:id="rId3"/>
    <p:sldId id="260" r:id="rId4"/>
    <p:sldId id="261" r:id="rId5"/>
    <p:sldId id="264" r:id="rId6"/>
    <p:sldId id="263" r:id="rId7"/>
    <p:sldId id="262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1E7C"/>
    <a:srgbClr val="560C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9" autoAdjust="0"/>
    <p:restoredTop sz="94676" autoAdjust="0"/>
  </p:normalViewPr>
  <p:slideViewPr>
    <p:cSldViewPr>
      <p:cViewPr>
        <p:scale>
          <a:sx n="94" d="100"/>
          <a:sy n="94" d="100"/>
        </p:scale>
        <p:origin x="-798" y="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77F95-7C39-4974-9854-EBBB69CCF98C}" type="datetimeFigureOut">
              <a:rPr lang="en-GB" smtClean="0"/>
              <a:pPr/>
              <a:t>23/01/2016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17309-382F-4DF0-BAE4-AF0E7108997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005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 userDrawn="1"/>
        </p:nvSpPr>
        <p:spPr>
          <a:xfrm>
            <a:off x="3132138" y="171450"/>
            <a:ext cx="5111750" cy="503238"/>
          </a:xfrm>
          <a:prstGeom prst="rect">
            <a:avLst/>
          </a:prstGeom>
          <a:solidFill>
            <a:srgbClr val="827C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797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50" y="1412875"/>
            <a:ext cx="8928100" cy="5762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2133600"/>
            <a:ext cx="8569325" cy="41036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850" y="6376988"/>
            <a:ext cx="1295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18CECC-6547-4505-BB6E-D2F914893062}" type="datetimeFigureOut">
              <a:rPr lang="en-GB">
                <a:solidFill>
                  <a:prstClr val="white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23/01/2016</a:t>
            </a:fld>
            <a:endParaRPr lang="en-GB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2275" y="6376988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3438" y="6376988"/>
            <a:ext cx="17287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E84C2C-074D-4DD4-ADFF-4A0CB281C1A5}" type="slidenum">
              <a:rPr lang="en-GB">
                <a:solidFill>
                  <a:prstClr val="white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42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12776"/>
            <a:ext cx="2263080" cy="4713387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528" y="1412776"/>
            <a:ext cx="6153472" cy="47133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850" y="6376988"/>
            <a:ext cx="1295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2C8BEA-2B3B-443B-BAA8-B3A28D6F9E83}" type="datetimeFigureOut">
              <a:rPr lang="en-GB">
                <a:solidFill>
                  <a:prstClr val="white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23/01/2016</a:t>
            </a:fld>
            <a:endParaRPr lang="en-GB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2275" y="6376988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3438" y="6376988"/>
            <a:ext cx="17287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E30569-F347-4E93-9B23-AB5AAC03CAEA}" type="slidenum">
              <a:rPr lang="en-GB">
                <a:solidFill>
                  <a:prstClr val="white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94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 userDrawn="1"/>
        </p:nvSpPr>
        <p:spPr>
          <a:xfrm>
            <a:off x="3132138" y="171450"/>
            <a:ext cx="5111750" cy="503238"/>
          </a:xfrm>
          <a:prstGeom prst="rect">
            <a:avLst/>
          </a:prstGeom>
          <a:solidFill>
            <a:srgbClr val="827C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568952" cy="576263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2133600"/>
            <a:ext cx="8569325" cy="4103688"/>
          </a:xfrm>
          <a:prstGeom prst="rect">
            <a:avLst/>
          </a:prstGeom>
        </p:spPr>
        <p:txBody>
          <a:bodyPr/>
          <a:lstStyle>
            <a:lvl1pPr>
              <a:buClr>
                <a:schemeClr val="accent4">
                  <a:lumMod val="75000"/>
                  <a:lumOff val="25000"/>
                </a:schemeClr>
              </a:buClr>
              <a:buSzPct val="70000"/>
              <a:buFont typeface="Wingdings 3" pitchFamily="18" charset="2"/>
              <a:buChar char="u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23528" y="1484784"/>
            <a:ext cx="8568952" cy="432048"/>
          </a:xfrm>
          <a:prstGeom prst="rect">
            <a:avLst/>
          </a:prstGeom>
        </p:spPr>
        <p:txBody>
          <a:bodyPr/>
          <a:lstStyle>
            <a:lvl1pPr>
              <a:buNone/>
              <a:defRPr sz="2800" i="1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323850" y="6376988"/>
            <a:ext cx="1295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9B67BD-A4F6-4B66-8176-A1F418095558}" type="datetimeFigureOut">
              <a:rPr lang="en-GB">
                <a:solidFill>
                  <a:prstClr val="white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23/01/2016</a:t>
            </a:fld>
            <a:endParaRPr lang="en-GB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1692275" y="6376988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4643438" y="6376988"/>
            <a:ext cx="17287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219983-E0A3-4054-8308-487BD3CD0978}" type="slidenum">
              <a:rPr lang="en-GB">
                <a:solidFill>
                  <a:prstClr val="white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508625" y="231775"/>
            <a:ext cx="2663825" cy="4924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Oncology in midlife and beyond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2013</a:t>
            </a:r>
            <a:endParaRPr lang="en-US" sz="11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52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850" y="6376988"/>
            <a:ext cx="1295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CC5F63-E58A-4CE0-A41A-5D6FA3512AE3}" type="datetimeFigureOut">
              <a:rPr lang="en-GB">
                <a:solidFill>
                  <a:prstClr val="white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23/01/2016</a:t>
            </a:fld>
            <a:endParaRPr lang="en-GB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2275" y="6376988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3438" y="6376988"/>
            <a:ext cx="17287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9533F9-DF60-49CC-AE6B-6ACF700C2F6A}" type="slidenum">
              <a:rPr lang="en-GB">
                <a:solidFill>
                  <a:prstClr val="white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531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50" y="1412875"/>
            <a:ext cx="8928100" cy="5762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2132856"/>
            <a:ext cx="4172272" cy="399330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2856"/>
            <a:ext cx="4244280" cy="399330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323850" y="6376988"/>
            <a:ext cx="1295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3CC03F-CC7A-417B-AD25-3390DE8EE13E}" type="datetimeFigureOut">
              <a:rPr lang="en-GB">
                <a:solidFill>
                  <a:prstClr val="white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23/01/2016</a:t>
            </a:fld>
            <a:endParaRPr lang="en-GB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2275" y="6376988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3438" y="6376988"/>
            <a:ext cx="17287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80EC8D-EB1F-4637-894D-F70F0A591D97}" type="slidenum">
              <a:rPr lang="en-GB">
                <a:solidFill>
                  <a:prstClr val="white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70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50" y="1412875"/>
            <a:ext cx="8928100" cy="5762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2132856"/>
            <a:ext cx="4173860" cy="57606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852935"/>
            <a:ext cx="4173860" cy="327322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132856"/>
            <a:ext cx="4247455" cy="57606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52935"/>
            <a:ext cx="4247455" cy="327322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323850" y="6376988"/>
            <a:ext cx="1295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728B7E-550C-49E9-B642-69F4488CBB4F}" type="datetimeFigureOut">
              <a:rPr lang="en-GB">
                <a:solidFill>
                  <a:prstClr val="white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23/01/2016</a:t>
            </a:fld>
            <a:endParaRPr lang="en-GB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2275" y="6376988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3438" y="6376988"/>
            <a:ext cx="17287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08464B-1BF2-4D61-BC76-B919F12454E2}" type="slidenum">
              <a:rPr lang="en-GB">
                <a:solidFill>
                  <a:prstClr val="white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66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50" y="1412875"/>
            <a:ext cx="8928100" cy="5762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323850" y="6376988"/>
            <a:ext cx="1295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9B7885-C83E-49E2-BCFA-A68E6E34019E}" type="datetimeFigureOut">
              <a:rPr lang="en-GB">
                <a:solidFill>
                  <a:prstClr val="white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23/01/2016</a:t>
            </a:fld>
            <a:endParaRPr lang="en-GB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2275" y="6376988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3438" y="6376988"/>
            <a:ext cx="17287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7575B0-FBF5-4E8D-A074-5E9E4E11F80F}" type="slidenum">
              <a:rPr lang="en-GB">
                <a:solidFill>
                  <a:prstClr val="white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55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323850" y="6376988"/>
            <a:ext cx="1295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D3A022-EEAA-49F8-A911-4DF96ECFD3EC}" type="datetimeFigureOut">
              <a:rPr lang="en-GB">
                <a:solidFill>
                  <a:prstClr val="white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23/01/2016</a:t>
            </a:fld>
            <a:endParaRPr lang="en-GB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2275" y="6376988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3438" y="6376988"/>
            <a:ext cx="17287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45B4D7-1FDD-4002-8C3B-7E40D9CB4144}" type="slidenum">
              <a:rPr lang="en-GB">
                <a:solidFill>
                  <a:prstClr val="white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392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3008313" cy="86409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12776"/>
            <a:ext cx="5111750" cy="47133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348880"/>
            <a:ext cx="3008313" cy="37772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323850" y="6376988"/>
            <a:ext cx="1295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266E9A-4EB3-455F-BF95-CFED84ACE0C2}" type="datetimeFigureOut">
              <a:rPr lang="en-GB">
                <a:solidFill>
                  <a:prstClr val="white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23/01/2016</a:t>
            </a:fld>
            <a:endParaRPr lang="en-GB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2275" y="6376988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3438" y="6376988"/>
            <a:ext cx="17287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CA4E8B-149F-4D2C-8966-877759CD1080}" type="slidenum">
              <a:rPr lang="en-GB">
                <a:solidFill>
                  <a:prstClr val="white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707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412776"/>
            <a:ext cx="5486400" cy="3314798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323850" y="6376988"/>
            <a:ext cx="1295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5FB887-57A5-4AB2-87C3-6A63A68D0125}" type="datetimeFigureOut">
              <a:rPr lang="en-GB">
                <a:solidFill>
                  <a:prstClr val="white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23/01/2016</a:t>
            </a:fld>
            <a:endParaRPr lang="en-GB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2275" y="6376988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3438" y="6376988"/>
            <a:ext cx="17287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609EF4-8517-4451-8BE9-8C417C7E847F}" type="slidenum">
              <a:rPr lang="en-GB">
                <a:solidFill>
                  <a:prstClr val="white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483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3132138" y="171450"/>
            <a:ext cx="5111750" cy="503238"/>
          </a:xfrm>
          <a:prstGeom prst="rect">
            <a:avLst/>
          </a:prstGeom>
          <a:solidFill>
            <a:srgbClr val="827C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508625" y="231775"/>
            <a:ext cx="2663825" cy="4924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Oncology in midlife and beyond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2013</a:t>
            </a:r>
            <a:endParaRPr lang="en-US" sz="11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322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C00AA"/>
        </a:buClr>
        <a:buSzPct val="70000"/>
        <a:buFont typeface="Wingdings 3" pitchFamily="18" charset="2"/>
        <a:buChar char="u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188640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b="1" dirty="0" smtClean="0"/>
              <a:t>          Prevencija </a:t>
            </a:r>
            <a:r>
              <a:rPr lang="hr-HR" sz="1600" b="1" dirty="0"/>
              <a:t>bolesti u postmenopauzi</a:t>
            </a:r>
            <a:endParaRPr lang="hr-HR" sz="1600" dirty="0"/>
          </a:p>
          <a:p>
            <a:pPr algn="r"/>
            <a:r>
              <a:rPr lang="en-GB" sz="1600" b="1" dirty="0" smtClean="0"/>
              <a:t>201</a:t>
            </a:r>
            <a:r>
              <a:rPr lang="hr-HR" sz="1600" b="1" dirty="0" smtClean="0"/>
              <a:t>6</a:t>
            </a:r>
            <a:endParaRPr lang="en-GB" sz="16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51520" y="1916832"/>
            <a:ext cx="8640960" cy="18002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5400" b="1" dirty="0" smtClean="0">
                <a:solidFill>
                  <a:schemeClr val="tx1"/>
                </a:solidFill>
              </a:rPr>
              <a:t>World Menopause Day </a:t>
            </a:r>
          </a:p>
          <a:p>
            <a:r>
              <a:rPr lang="en-US" sz="5400" b="1" dirty="0" smtClean="0">
                <a:solidFill>
                  <a:schemeClr val="tx1"/>
                </a:solidFill>
              </a:rPr>
              <a:t>201</a:t>
            </a:r>
            <a:r>
              <a:rPr lang="hr-HR" sz="5400" b="1" dirty="0" smtClean="0">
                <a:solidFill>
                  <a:schemeClr val="tx1"/>
                </a:solidFill>
              </a:rPr>
              <a:t>6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51520" y="3933056"/>
            <a:ext cx="8640960" cy="184256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C00AA"/>
              </a:buClr>
              <a:buSzPct val="70000"/>
              <a:buFont typeface="Wingdings 3" pitchFamily="18" charset="2"/>
              <a:buChar char="u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4800" b="1" dirty="0"/>
              <a:t>Prevencija bolesti u postmenopauzi</a:t>
            </a:r>
            <a:endParaRPr lang="hr-HR" sz="4800" dirty="0"/>
          </a:p>
        </p:txBody>
      </p:sp>
    </p:spTree>
    <p:extLst>
      <p:ext uri="{BB962C8B-B14F-4D97-AF65-F5344CB8AC3E}">
        <p14:creationId xmlns:p14="http://schemas.microsoft.com/office/powerpoint/2010/main" val="34212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188640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b="1" dirty="0" smtClean="0"/>
              <a:t>          Prevencija </a:t>
            </a:r>
            <a:r>
              <a:rPr lang="hr-HR" sz="1600" b="1" dirty="0"/>
              <a:t>bolesti u postmenopauzi</a:t>
            </a:r>
            <a:endParaRPr lang="hr-HR" sz="1600" dirty="0"/>
          </a:p>
          <a:p>
            <a:pPr algn="r"/>
            <a:r>
              <a:rPr lang="en-GB" sz="1600" b="1" dirty="0" smtClean="0"/>
              <a:t>201</a:t>
            </a:r>
            <a:r>
              <a:rPr lang="hr-HR" sz="1600" b="1" dirty="0" smtClean="0"/>
              <a:t>6</a:t>
            </a:r>
            <a:endParaRPr lang="en-GB" sz="16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79512" y="1124744"/>
            <a:ext cx="8784976" cy="64807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sz="3200" dirty="0">
                <a:solidFill>
                  <a:srgbClr val="FFFF00"/>
                </a:solidFill>
              </a:rPr>
              <a:t>Demencija, kognitivni poremećaji, depresija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700808"/>
            <a:ext cx="8640960" cy="468052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C00AA"/>
              </a:buClr>
              <a:buSzPct val="70000"/>
              <a:buFont typeface="Wingdings 3" pitchFamily="18" charset="2"/>
              <a:buChar char="u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hr-HR" dirty="0" smtClean="0">
                <a:solidFill>
                  <a:schemeClr val="tx1"/>
                </a:solidFill>
              </a:rPr>
              <a:t>Poboljšanje mentalnog zdravlja:</a:t>
            </a:r>
            <a:r>
              <a:rPr lang="en-US" dirty="0" smtClean="0"/>
              <a:t> </a:t>
            </a:r>
            <a:r>
              <a:rPr lang="hr-HR" dirty="0" smtClean="0"/>
              <a:t>redukcija rizika za CVD i pridruženih činitelja bolesti</a:t>
            </a:r>
            <a:r>
              <a:rPr lang="en-US" dirty="0" smtClean="0"/>
              <a:t> (</a:t>
            </a:r>
            <a:r>
              <a:rPr lang="en-US" dirty="0" err="1" smtClean="0"/>
              <a:t>Stampfer</a:t>
            </a:r>
            <a:r>
              <a:rPr lang="en-US" dirty="0" smtClean="0"/>
              <a:t> MJ 2006)</a:t>
            </a: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Povećanje kognitivne rezerve: </a:t>
            </a:r>
            <a:r>
              <a:rPr lang="hr-HR" dirty="0" smtClean="0"/>
              <a:t>Stimulirajuće mentalne aktivnosti u slobodno vrijeme, socijalizacija</a:t>
            </a:r>
            <a:endParaRPr lang="en-US" dirty="0" smtClean="0"/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Redukcija Alzheimer patologije:</a:t>
            </a:r>
            <a:r>
              <a:rPr lang="en-US" dirty="0" smtClean="0"/>
              <a:t> </a:t>
            </a:r>
            <a:r>
              <a:rPr lang="hr-HR" dirty="0" smtClean="0"/>
              <a:t>Aerobne vježbe umanjuju rizik za 28%</a:t>
            </a:r>
            <a:r>
              <a:rPr lang="en-US" dirty="0" smtClean="0"/>
              <a:t>, </a:t>
            </a:r>
            <a:r>
              <a:rPr lang="hr-HR" dirty="0" smtClean="0"/>
              <a:t>redukcija </a:t>
            </a:r>
            <a:r>
              <a:rPr lang="el-GR" dirty="0" smtClean="0"/>
              <a:t>β</a:t>
            </a:r>
            <a:r>
              <a:rPr lang="en-US" dirty="0" smtClean="0"/>
              <a:t>-</a:t>
            </a:r>
            <a:r>
              <a:rPr lang="hr-HR" dirty="0" smtClean="0"/>
              <a:t>amiloida</a:t>
            </a:r>
            <a:r>
              <a:rPr lang="en-US" dirty="0" smtClean="0"/>
              <a:t> </a:t>
            </a:r>
            <a:r>
              <a:rPr lang="hr-HR" dirty="0" smtClean="0"/>
              <a:t>povećava volumen hipokampusa i neurotropiku</a:t>
            </a:r>
            <a:r>
              <a:rPr lang="en-US" dirty="0" smtClean="0"/>
              <a:t> (Williams JW 2010;Erickson KI 2011;Kobilo T 2011); </a:t>
            </a:r>
            <a:r>
              <a:rPr lang="hr-HR" dirty="0" smtClean="0"/>
              <a:t>podaci o učincima MHT nisu dovoljni za sigurno zaključivanje</a:t>
            </a:r>
            <a:endParaRPr lang="en-US" dirty="0" smtClean="0"/>
          </a:p>
          <a:p>
            <a:pPr algn="just"/>
            <a:r>
              <a:rPr lang="hr-HR" dirty="0" smtClean="0"/>
              <a:t>Depresija je široko rasprostranjena </a:t>
            </a:r>
            <a:r>
              <a:rPr lang="en-US" dirty="0" smtClean="0"/>
              <a:t>(</a:t>
            </a:r>
            <a:r>
              <a:rPr lang="en-US" dirty="0" err="1" smtClean="0"/>
              <a:t>Weissman</a:t>
            </a:r>
            <a:r>
              <a:rPr lang="en-US" dirty="0" smtClean="0"/>
              <a:t> MM 1996), </a:t>
            </a:r>
            <a:r>
              <a:rPr lang="hr-HR" dirty="0" smtClean="0"/>
              <a:t>može biti povezana s rizikom za Alzheimerovu bolest</a:t>
            </a:r>
            <a:r>
              <a:rPr lang="en-US" dirty="0" smtClean="0"/>
              <a:t> (Maki PM 2010)</a:t>
            </a:r>
            <a:r>
              <a:rPr lang="hr-HR" dirty="0" smtClean="0"/>
              <a:t>. Preporuča se rani probir i prikladna intervencija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51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188640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b="1" dirty="0" smtClean="0"/>
              <a:t>          Prevencija </a:t>
            </a:r>
            <a:r>
              <a:rPr lang="hr-HR" sz="1600" b="1" dirty="0"/>
              <a:t>bolesti u postmenopauzi</a:t>
            </a:r>
            <a:endParaRPr lang="hr-HR" sz="1600" dirty="0"/>
          </a:p>
          <a:p>
            <a:pPr algn="r"/>
            <a:r>
              <a:rPr lang="en-GB" sz="1600" b="1" dirty="0" smtClean="0"/>
              <a:t>2</a:t>
            </a:r>
            <a:r>
              <a:rPr lang="hr-HR" sz="1600" b="1" dirty="0" smtClean="0"/>
              <a:t>016</a:t>
            </a:r>
            <a:endParaRPr lang="en-GB" sz="16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51520" y="1052736"/>
            <a:ext cx="8640960" cy="57606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dirty="0" smtClean="0">
                <a:solidFill>
                  <a:srgbClr val="FFFF00"/>
                </a:solidFill>
              </a:rPr>
              <a:t>Rizik za maligne bolesti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772816"/>
            <a:ext cx="8640960" cy="462250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C00AA"/>
              </a:buClr>
              <a:buSzPct val="70000"/>
              <a:buFont typeface="Wingdings 3" pitchFamily="18" charset="2"/>
              <a:buChar char="u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/>
              <a:t>2012</a:t>
            </a:r>
            <a:r>
              <a:rPr lang="hr-HR" dirty="0" smtClean="0"/>
              <a:t>. g. u svijetu je zabilježeno </a:t>
            </a:r>
            <a:r>
              <a:rPr lang="en-US" dirty="0" smtClean="0"/>
              <a:t>6</a:t>
            </a:r>
            <a:r>
              <a:rPr lang="hr-HR" dirty="0" smtClean="0"/>
              <a:t>,</a:t>
            </a:r>
            <a:r>
              <a:rPr lang="en-US" dirty="0" smtClean="0"/>
              <a:t>7 </a:t>
            </a:r>
            <a:r>
              <a:rPr lang="hr-HR" dirty="0" smtClean="0"/>
              <a:t>milijuna malignih bolesti u žena</a:t>
            </a:r>
            <a:r>
              <a:rPr lang="en-US" dirty="0" smtClean="0"/>
              <a:t>, </a:t>
            </a:r>
            <a:r>
              <a:rPr lang="hr-HR" dirty="0" smtClean="0"/>
              <a:t>očekuje se povećanje broja oboljelih</a:t>
            </a:r>
            <a:r>
              <a:rPr lang="en-US" dirty="0" smtClean="0"/>
              <a:t> (</a:t>
            </a:r>
            <a:r>
              <a:rPr lang="en-US" dirty="0" err="1" smtClean="0"/>
              <a:t>Ferlay</a:t>
            </a:r>
            <a:r>
              <a:rPr lang="en-US" dirty="0" smtClean="0"/>
              <a:t> J 2013)</a:t>
            </a:r>
          </a:p>
          <a:p>
            <a:pPr algn="just"/>
            <a:r>
              <a:rPr lang="hr-HR" dirty="0" smtClean="0"/>
              <a:t>Najčešći je rak dojke</a:t>
            </a:r>
            <a:r>
              <a:rPr lang="en-US" dirty="0" smtClean="0"/>
              <a:t> (25</a:t>
            </a:r>
            <a:r>
              <a:rPr lang="hr-HR" dirty="0" smtClean="0"/>
              <a:t>,</a:t>
            </a:r>
            <a:r>
              <a:rPr lang="en-US" dirty="0" smtClean="0"/>
              <a:t>2%)</a:t>
            </a:r>
            <a:r>
              <a:rPr lang="hr-HR" dirty="0" smtClean="0"/>
              <a:t>, mortalitet je najviši za rak pluća</a:t>
            </a:r>
            <a:endParaRPr lang="en-US" dirty="0" smtClean="0"/>
          </a:p>
          <a:p>
            <a:pPr algn="just"/>
            <a:r>
              <a:rPr lang="hr-HR" dirty="0" smtClean="0"/>
              <a:t>Probir za maligne bolesti uključuje fizikalni pregled, genetsko testiranje, PAPA test, tipizaciju HPV, radiološke metode, test na okultno intestinalno krvarenje, kolonoskopiju i ostale metode </a:t>
            </a:r>
          </a:p>
          <a:p>
            <a:pPr algn="just"/>
            <a:r>
              <a:rPr lang="hr-HR" dirty="0" smtClean="0"/>
              <a:t>Prevencija: promjene životnih navika</a:t>
            </a:r>
            <a:r>
              <a:rPr lang="en-US" dirty="0" smtClean="0"/>
              <a:t> (</a:t>
            </a:r>
            <a:r>
              <a:rPr lang="hr-HR" dirty="0" smtClean="0"/>
              <a:t>pušenje, alkohol, BMI, tjelesna aktivnost</a:t>
            </a:r>
            <a:r>
              <a:rPr lang="en-US" dirty="0" smtClean="0"/>
              <a:t>) </a:t>
            </a:r>
            <a:r>
              <a:rPr lang="hr-HR" dirty="0" smtClean="0"/>
              <a:t>reuciraju pojavnost i mortalitet od malignih bolesti</a:t>
            </a:r>
            <a:r>
              <a:rPr lang="en-US" dirty="0" smtClean="0"/>
              <a:t> (Gompel A 2013.) EPIC</a:t>
            </a:r>
            <a:r>
              <a:rPr lang="hr-HR" dirty="0" smtClean="0"/>
              <a:t> studija: smanjenje pojavnosti svih malignih bolesti za </a:t>
            </a:r>
            <a:r>
              <a:rPr lang="en-US" dirty="0" smtClean="0"/>
              <a:t>12</a:t>
            </a:r>
            <a:r>
              <a:rPr lang="hr-HR" dirty="0" smtClean="0"/>
              <a:t>,</a:t>
            </a:r>
            <a:r>
              <a:rPr lang="en-US" dirty="0" smtClean="0"/>
              <a:t>6% (</a:t>
            </a:r>
            <a:r>
              <a:rPr lang="en-US" dirty="0" err="1" smtClean="0"/>
              <a:t>Romaguera</a:t>
            </a:r>
            <a:r>
              <a:rPr lang="en-US" dirty="0" smtClean="0"/>
              <a:t> D 2012)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8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188640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b="1" dirty="0" smtClean="0"/>
              <a:t>          Prevencija </a:t>
            </a:r>
            <a:r>
              <a:rPr lang="hr-HR" sz="1600" b="1" dirty="0"/>
              <a:t>bolesti u postmenopauzi</a:t>
            </a:r>
            <a:endParaRPr lang="hr-HR" sz="1600" dirty="0"/>
          </a:p>
          <a:p>
            <a:pPr algn="r"/>
            <a:r>
              <a:rPr lang="en-GB" sz="1600" b="1" dirty="0" smtClean="0"/>
              <a:t>20</a:t>
            </a:r>
            <a:r>
              <a:rPr lang="hr-HR" sz="1600" b="1" dirty="0" smtClean="0"/>
              <a:t>16</a:t>
            </a:r>
            <a:endParaRPr lang="en-GB" sz="16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51520" y="1268760"/>
            <a:ext cx="8640960" cy="70609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 smtClean="0">
                <a:solidFill>
                  <a:srgbClr val="FFFF00"/>
                </a:solidFill>
              </a:rPr>
              <a:t>MHT </a:t>
            </a:r>
            <a:r>
              <a:rPr lang="hr-HR" dirty="0" smtClean="0">
                <a:solidFill>
                  <a:srgbClr val="FFFF00"/>
                </a:solidFill>
              </a:rPr>
              <a:t>u prevenciji kroničnih bolesti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974850"/>
            <a:ext cx="8640960" cy="447848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C00AA"/>
              </a:buClr>
              <a:buSzPct val="70000"/>
              <a:buFont typeface="Wingdings 3" pitchFamily="18" charset="2"/>
              <a:buChar char="u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hr-HR" dirty="0" smtClean="0"/>
              <a:t>Čvrsti su dokazi opservacijskih, RCT studija i meta-analiza da liječenje estrogenom umanjuje pojavnost CHD i opći mortalitet uz rijetke rizike</a:t>
            </a:r>
            <a:r>
              <a:rPr lang="en-US" dirty="0" smtClean="0"/>
              <a:t> (De Villiers TJ 2013; Lobo RA 2014.)</a:t>
            </a:r>
            <a:r>
              <a:rPr lang="hr-HR" dirty="0" smtClean="0"/>
              <a:t>.</a:t>
            </a:r>
            <a:r>
              <a:rPr lang="en-US" dirty="0" smtClean="0"/>
              <a:t> </a:t>
            </a:r>
            <a:r>
              <a:rPr lang="hr-HR" dirty="0" smtClean="0"/>
              <a:t>Učinci kombiniranog liječenja s gestagenima nisu dovoljno razjašnjeni</a:t>
            </a:r>
            <a:endParaRPr lang="en-US" dirty="0" smtClean="0"/>
          </a:p>
          <a:p>
            <a:pPr algn="just"/>
            <a:r>
              <a:rPr lang="hr-HR" dirty="0" smtClean="0"/>
              <a:t>Uz dobru individualizaciju, MHT se može uključiti kao dio preventivne strategije za kontrolu pojavnosti kroničnih bolesti u mlađih postmenopauzalnih žena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49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188640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b="1" dirty="0" smtClean="0"/>
              <a:t>          Prevencija </a:t>
            </a:r>
            <a:r>
              <a:rPr lang="hr-HR" sz="1600" b="1" dirty="0"/>
              <a:t>bolesti u postmenopauzi</a:t>
            </a:r>
            <a:endParaRPr lang="hr-HR" sz="1600" dirty="0"/>
          </a:p>
          <a:p>
            <a:pPr algn="r"/>
            <a:r>
              <a:rPr lang="en-GB" sz="1600" b="1" dirty="0" smtClean="0"/>
              <a:t>20</a:t>
            </a:r>
            <a:r>
              <a:rPr lang="hr-HR" sz="1600" b="1" smtClean="0"/>
              <a:t>16</a:t>
            </a:r>
            <a:endParaRPr lang="en-GB" sz="16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51520" y="1268760"/>
            <a:ext cx="8640960" cy="70609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dirty="0" smtClean="0">
                <a:solidFill>
                  <a:srgbClr val="FFFF00"/>
                </a:solidFill>
              </a:rPr>
              <a:t>Zaključak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2132857"/>
            <a:ext cx="8640960" cy="388843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C00AA"/>
              </a:buClr>
              <a:buSzPct val="70000"/>
              <a:buFont typeface="Wingdings 3" pitchFamily="18" charset="2"/>
              <a:buChar char="u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hr-HR" dirty="0" smtClean="0">
                <a:solidFill>
                  <a:schemeClr val="tx1"/>
                </a:solidFill>
              </a:rPr>
              <a:t>Probir za rizike pojavnosti kroničnih bolesti je ključna strategija u periodu oko menopauze, a intervencija je najbolja u okviru od 10 godina iza menopauze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hr-HR" dirty="0" smtClean="0"/>
              <a:t>Prilagodba životnih navika je najvažnija (tjelesna aktivnost, kontrola tjelesne težine, stimulacija mentalnih funkcija, probir na maligne bolesti, procjena mogućnosti MHT)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07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188640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b="1" dirty="0" smtClean="0"/>
              <a:t>          Prevencija </a:t>
            </a:r>
            <a:r>
              <a:rPr lang="hr-HR" sz="1600" b="1" dirty="0"/>
              <a:t>bolesti u postmenopauzi</a:t>
            </a:r>
            <a:endParaRPr lang="hr-HR" sz="1600" dirty="0"/>
          </a:p>
          <a:p>
            <a:pPr algn="r"/>
            <a:r>
              <a:rPr lang="en-GB" sz="1600" b="1" dirty="0" smtClean="0"/>
              <a:t>201</a:t>
            </a:r>
            <a:r>
              <a:rPr lang="hr-HR" sz="1600" b="1" dirty="0" smtClean="0"/>
              <a:t>6</a:t>
            </a:r>
            <a:endParaRPr lang="en-GB" sz="16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51520" y="1340768"/>
            <a:ext cx="8640960" cy="72008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dirty="0" smtClean="0">
                <a:solidFill>
                  <a:srgbClr val="FFFF00"/>
                </a:solidFill>
              </a:rPr>
              <a:t>Obrazloženje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2276872"/>
            <a:ext cx="8640960" cy="3600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C00AA"/>
              </a:buClr>
              <a:buSzPct val="70000"/>
              <a:buFont typeface="Wingdings 3" pitchFamily="18" charset="2"/>
              <a:buChar char="u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hr-HR" dirty="0" smtClean="0"/>
              <a:t>Milijuni žena u svijetu su na pragu menopauze</a:t>
            </a:r>
            <a:endParaRPr lang="en-US" dirty="0" smtClean="0"/>
          </a:p>
          <a:p>
            <a:pPr algn="just"/>
            <a:r>
              <a:rPr lang="hr-HR" dirty="0" smtClean="0"/>
              <a:t>Kronične bolesti se javljaju oko 10 godina iza menopauze i glavni su uzrok morbiditeta, narušene kvalitete života, mortaliteta i ekonomskog tereta</a:t>
            </a: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Nastup menopauze otvara idealne mogućnosti za razgovor o rizicima kroničnih bolesti i strategije za njihovu prevenciju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96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188640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b="1" dirty="0" smtClean="0"/>
              <a:t>          Prevencija </a:t>
            </a:r>
            <a:r>
              <a:rPr lang="hr-HR" sz="1600" b="1" dirty="0"/>
              <a:t>bolesti u postmenopauzi</a:t>
            </a:r>
            <a:endParaRPr lang="hr-HR" sz="1600" dirty="0"/>
          </a:p>
          <a:p>
            <a:pPr algn="r"/>
            <a:r>
              <a:rPr lang="en-GB" sz="1600" b="1" dirty="0" smtClean="0"/>
              <a:t>201</a:t>
            </a:r>
            <a:r>
              <a:rPr lang="hr-HR" sz="1600" b="1" dirty="0" smtClean="0"/>
              <a:t>6</a:t>
            </a:r>
            <a:endParaRPr lang="en-GB" sz="16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51520" y="1628800"/>
            <a:ext cx="8640960" cy="81705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dirty="0" smtClean="0">
                <a:solidFill>
                  <a:srgbClr val="FFFF00"/>
                </a:solidFill>
              </a:rPr>
              <a:t>Kronične bolesti u postmenopauzi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2780928"/>
            <a:ext cx="8640960" cy="326821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C00AA"/>
              </a:buClr>
              <a:buSzPct val="70000"/>
              <a:buFont typeface="Wingdings 3" pitchFamily="18" charset="2"/>
              <a:buChar char="u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Debljina, metabolički sindrom, dijabetes</a:t>
            </a:r>
            <a:endParaRPr lang="en-US" dirty="0" smtClean="0"/>
          </a:p>
          <a:p>
            <a:r>
              <a:rPr lang="hr-HR" dirty="0" smtClean="0"/>
              <a:t>Kardiovaskularne bolesti (CVD)</a:t>
            </a:r>
            <a:endParaRPr lang="en-US" dirty="0" smtClean="0"/>
          </a:p>
          <a:p>
            <a:r>
              <a:rPr lang="hr-HR" dirty="0" smtClean="0"/>
              <a:t>Osteoporoza i kronični artritis</a:t>
            </a:r>
            <a:endParaRPr lang="en-US" dirty="0" smtClean="0"/>
          </a:p>
          <a:p>
            <a:r>
              <a:rPr lang="hr-HR" dirty="0" smtClean="0"/>
              <a:t>Demencija, kognitivna problematika, depresija</a:t>
            </a:r>
            <a:endParaRPr lang="en-US" dirty="0" smtClean="0"/>
          </a:p>
          <a:p>
            <a:r>
              <a:rPr lang="hr-HR" dirty="0" smtClean="0"/>
              <a:t>Maligne bolesti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95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188640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b="1" dirty="0" smtClean="0"/>
              <a:t>          Prevencija </a:t>
            </a:r>
            <a:r>
              <a:rPr lang="hr-HR" sz="1600" b="1" dirty="0"/>
              <a:t>bolesti u postmenopauzi</a:t>
            </a:r>
            <a:endParaRPr lang="hr-HR" sz="1600" dirty="0"/>
          </a:p>
          <a:p>
            <a:pPr algn="r"/>
            <a:r>
              <a:rPr lang="en-GB" sz="1600" b="1" dirty="0" smtClean="0"/>
              <a:t>201</a:t>
            </a:r>
            <a:r>
              <a:rPr lang="hr-HR" sz="1600" b="1" dirty="0" smtClean="0"/>
              <a:t>6</a:t>
            </a:r>
            <a:endParaRPr lang="en-GB" sz="16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78160" y="1124744"/>
            <a:ext cx="8587680" cy="71933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dirty="0" smtClean="0">
                <a:solidFill>
                  <a:srgbClr val="FFFF00"/>
                </a:solidFill>
              </a:rPr>
              <a:t>Debljina i dijabetes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2060848"/>
            <a:ext cx="8587680" cy="432048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C00AA"/>
              </a:buClr>
              <a:buSzPct val="70000"/>
              <a:buFont typeface="Wingdings 3" pitchFamily="18" charset="2"/>
              <a:buChar char="u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hr-HR" dirty="0" smtClean="0"/>
              <a:t>Oko 14% svjetske populacije pati od debljine</a:t>
            </a:r>
            <a:endParaRPr lang="en-US" dirty="0" smtClean="0"/>
          </a:p>
          <a:p>
            <a:pPr algn="just"/>
            <a:r>
              <a:rPr lang="hr-HR" dirty="0" smtClean="0"/>
              <a:t>Centralni adipozitet je povezan s inzulinskom rezistencijom i dijabetesom</a:t>
            </a:r>
            <a:r>
              <a:rPr lang="en-US" dirty="0" smtClean="0"/>
              <a:t> (</a:t>
            </a:r>
            <a:r>
              <a:rPr lang="en-US" dirty="0" err="1" smtClean="0"/>
              <a:t>Cerhan</a:t>
            </a:r>
            <a:r>
              <a:rPr lang="en-US" dirty="0" smtClean="0"/>
              <a:t> JR 2014)</a:t>
            </a:r>
          </a:p>
          <a:p>
            <a:pPr algn="just"/>
            <a:r>
              <a:rPr lang="hr-HR" dirty="0" smtClean="0"/>
              <a:t>Nakon menopauze masno ktkivo se distribuira u regije trbuha (androidni adipozitet)</a:t>
            </a:r>
            <a:r>
              <a:rPr lang="en-US" dirty="0" smtClean="0"/>
              <a:t> (</a:t>
            </a:r>
            <a:r>
              <a:rPr lang="en-US" dirty="0" err="1" smtClean="0"/>
              <a:t>Abdulnour</a:t>
            </a:r>
            <a:r>
              <a:rPr lang="en-US" dirty="0" smtClean="0"/>
              <a:t> J 2012)</a:t>
            </a:r>
          </a:p>
          <a:p>
            <a:pPr algn="just"/>
            <a:r>
              <a:rPr lang="hr-HR" dirty="0" smtClean="0"/>
              <a:t>Prevencija i liječenje debljine uključuju tjelovježbu, podešavanje unosa kalorija i neke komplementarne postupke.</a:t>
            </a:r>
            <a:r>
              <a:rPr lang="en-US" dirty="0" smtClean="0"/>
              <a:t> </a:t>
            </a:r>
            <a:r>
              <a:rPr lang="hr-HR" dirty="0" smtClean="0"/>
              <a:t>Farmakoterapija i barijatrijska kirurgija mogu pomoći u specifičnim situacijama</a:t>
            </a:r>
            <a:r>
              <a:rPr lang="en-US" dirty="0" smtClean="0"/>
              <a:t> (Davis SR 2012)</a:t>
            </a:r>
          </a:p>
          <a:p>
            <a:pPr algn="just"/>
            <a:r>
              <a:rPr lang="en-US" dirty="0" smtClean="0"/>
              <a:t>MHT r</a:t>
            </a:r>
            <a:r>
              <a:rPr lang="hr-HR" dirty="0" smtClean="0"/>
              <a:t>educira centralni adipozitet i potiče inzulinsku senzitivnost umanjujući rizik za nastanak dijabetesa. MHT ne uzrokuje debljanje</a:t>
            </a:r>
            <a:r>
              <a:rPr lang="en-US" dirty="0" smtClean="0"/>
              <a:t> (Sorensen MB 2001, Davis SR 2012, Manson JE 2013)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32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188640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b="1" dirty="0" smtClean="0"/>
              <a:t>          Prevencija </a:t>
            </a:r>
            <a:r>
              <a:rPr lang="hr-HR" sz="1600" b="1" dirty="0"/>
              <a:t>bolesti u postmenopauzi</a:t>
            </a:r>
            <a:endParaRPr lang="hr-HR" sz="1600" dirty="0"/>
          </a:p>
          <a:p>
            <a:pPr algn="r"/>
            <a:r>
              <a:rPr lang="en-GB" sz="1600" b="1" dirty="0" smtClean="0"/>
              <a:t>201</a:t>
            </a:r>
            <a:r>
              <a:rPr lang="hr-HR" sz="1600" b="1" dirty="0" smtClean="0"/>
              <a:t>6</a:t>
            </a:r>
            <a:endParaRPr lang="en-GB" sz="1600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51520" y="2060848"/>
            <a:ext cx="8640960" cy="427707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C00AA"/>
              </a:buClr>
              <a:buSzPct val="70000"/>
              <a:buFont typeface="Wingdings 3" pitchFamily="18" charset="2"/>
              <a:buChar char="u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hr-HR" dirty="0" smtClean="0"/>
              <a:t>Koronarna srčana bolest (CHD) je vodeći uzrok smrti u žena</a:t>
            </a:r>
            <a:endParaRPr lang="en-US" dirty="0" smtClean="0"/>
          </a:p>
          <a:p>
            <a:pPr algn="just"/>
            <a:r>
              <a:rPr lang="hr-HR" dirty="0" smtClean="0"/>
              <a:t>U generativnoj dobi prevalencija CVD je niža u žena, a u postmenopauzi naglo raste i prelazi onu u muškaraca. Tada su u žena posljedice CVD incidenata fatalnije nego u muškaraca </a:t>
            </a:r>
            <a:r>
              <a:rPr lang="en-US" dirty="0" smtClean="0"/>
              <a:t>(Go AS 2014)</a:t>
            </a:r>
          </a:p>
          <a:p>
            <a:pPr algn="just"/>
            <a:r>
              <a:rPr lang="hr-HR" dirty="0" smtClean="0"/>
              <a:t>Probir za CVD nakon menopauze uključuje mjerenje RR, BMI i lab. vrijednosti (lipidi...)</a:t>
            </a:r>
            <a:endParaRPr lang="en-US" dirty="0" smtClean="0"/>
          </a:p>
          <a:p>
            <a:pPr algn="just"/>
            <a:r>
              <a:rPr lang="hr-HR" dirty="0" smtClean="0"/>
              <a:t>AHA R</a:t>
            </a:r>
            <a:r>
              <a:rPr lang="en-US" dirty="0" err="1" smtClean="0"/>
              <a:t>isk</a:t>
            </a:r>
            <a:r>
              <a:rPr lang="en-US" dirty="0" smtClean="0"/>
              <a:t> </a:t>
            </a:r>
            <a:r>
              <a:rPr lang="hr-HR" dirty="0" smtClean="0"/>
              <a:t>C</a:t>
            </a:r>
            <a:r>
              <a:rPr lang="en-US" dirty="0" err="1" smtClean="0"/>
              <a:t>alculator</a:t>
            </a:r>
            <a:r>
              <a:rPr lang="hr-HR" dirty="0" smtClean="0"/>
              <a:t>:</a:t>
            </a:r>
            <a:r>
              <a:rPr lang="en-US" dirty="0" smtClean="0"/>
              <a:t> “</a:t>
            </a:r>
            <a:r>
              <a:rPr lang="hr-HR" dirty="0" smtClean="0"/>
              <a:t>nizak rizik</a:t>
            </a:r>
            <a:r>
              <a:rPr lang="en-US" dirty="0" smtClean="0"/>
              <a:t>” </a:t>
            </a:r>
            <a:r>
              <a:rPr lang="hr-HR" dirty="0" smtClean="0"/>
              <a:t>– 10-godišnji rizik za CVD događaj </a:t>
            </a:r>
            <a:r>
              <a:rPr lang="en-US" dirty="0" smtClean="0"/>
              <a:t>&lt;7</a:t>
            </a:r>
            <a:r>
              <a:rPr lang="hr-HR" dirty="0" smtClean="0"/>
              <a:t>,</a:t>
            </a:r>
            <a:r>
              <a:rPr lang="en-US" dirty="0" smtClean="0"/>
              <a:t>5% (AHA 2014)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1520" y="1268760"/>
            <a:ext cx="8640960" cy="71095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dirty="0" smtClean="0">
                <a:solidFill>
                  <a:srgbClr val="FFFF00"/>
                </a:solidFill>
              </a:rPr>
              <a:t>Kardiovaskularne bolesti 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33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188640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b="1" dirty="0" smtClean="0"/>
              <a:t>          Prevencija </a:t>
            </a:r>
            <a:r>
              <a:rPr lang="hr-HR" sz="1600" b="1" dirty="0"/>
              <a:t>bolesti u postmenopauzi</a:t>
            </a:r>
            <a:endParaRPr lang="hr-HR" sz="1600" dirty="0"/>
          </a:p>
          <a:p>
            <a:pPr algn="r"/>
            <a:r>
              <a:rPr lang="en-GB" sz="1600" b="1" dirty="0" smtClean="0"/>
              <a:t>201</a:t>
            </a:r>
            <a:r>
              <a:rPr lang="hr-HR" sz="1600" b="1" dirty="0" smtClean="0"/>
              <a:t>6</a:t>
            </a:r>
            <a:endParaRPr lang="en-GB" sz="16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33864" y="1066726"/>
            <a:ext cx="8640960" cy="77809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dirty="0" smtClean="0">
                <a:solidFill>
                  <a:srgbClr val="FFFF00"/>
                </a:solidFill>
              </a:rPr>
              <a:t>Kardiovaskularne bolesti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844824"/>
            <a:ext cx="8640960" cy="464549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C00AA"/>
              </a:buClr>
              <a:buSzPct val="70000"/>
              <a:buFont typeface="Wingdings 3" pitchFamily="18" charset="2"/>
              <a:buChar char="u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hr-HR" dirty="0" smtClean="0"/>
              <a:t>Preporuke za prehranu i zdrave životne navike</a:t>
            </a:r>
            <a:r>
              <a:rPr lang="en-US" dirty="0" smtClean="0"/>
              <a:t> (</a:t>
            </a:r>
            <a:r>
              <a:rPr lang="hr-HR" dirty="0" smtClean="0"/>
              <a:t>prestanak pušenja, tjelovježba, itd)</a:t>
            </a:r>
            <a:r>
              <a:rPr lang="en-US" dirty="0" smtClean="0"/>
              <a:t>; </a:t>
            </a:r>
            <a:r>
              <a:rPr lang="hr-HR" dirty="0" smtClean="0"/>
              <a:t>10-godišnji rizik za CVD se umanjuje 12-14% pridržavanjem uputa o zdravom životnom stilu</a:t>
            </a:r>
            <a:r>
              <a:rPr lang="en-US" dirty="0" smtClean="0"/>
              <a:t> (</a:t>
            </a:r>
            <a:r>
              <a:rPr lang="en-US" dirty="0" err="1" smtClean="0"/>
              <a:t>Maruthur</a:t>
            </a:r>
            <a:r>
              <a:rPr lang="en-US" dirty="0" smtClean="0"/>
              <a:t> NM 2009) </a:t>
            </a:r>
          </a:p>
          <a:p>
            <a:pPr algn="just"/>
            <a:r>
              <a:rPr lang="hr-HR" dirty="0" smtClean="0"/>
              <a:t>Suprotno no u muškaraca, statini i aspirin nemaju ulogu u primarnoj prevenciji CVD</a:t>
            </a:r>
            <a:r>
              <a:rPr lang="en-US" dirty="0" smtClean="0"/>
              <a:t> (</a:t>
            </a:r>
            <a:r>
              <a:rPr lang="en-US" dirty="0" err="1" smtClean="0"/>
              <a:t>Hodis</a:t>
            </a:r>
            <a:r>
              <a:rPr lang="en-US" dirty="0" smtClean="0"/>
              <a:t> HN 2013)</a:t>
            </a:r>
          </a:p>
          <a:p>
            <a:pPr algn="just"/>
            <a:r>
              <a:rPr lang="hr-HR" dirty="0" smtClean="0"/>
              <a:t>U zdrave žene u ranoj postmenopauzi MHT značajno smanjuje pobol i smrt od CHD</a:t>
            </a:r>
            <a:r>
              <a:rPr lang="en-US" dirty="0" smtClean="0"/>
              <a:t> (Lobo RA 2014)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24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188640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b="1" dirty="0" smtClean="0"/>
              <a:t>          Prevencija </a:t>
            </a:r>
            <a:r>
              <a:rPr lang="hr-HR" sz="1600" b="1" dirty="0"/>
              <a:t>bolesti u postmenopauzi</a:t>
            </a:r>
            <a:endParaRPr lang="hr-HR" sz="1600" dirty="0"/>
          </a:p>
          <a:p>
            <a:pPr algn="r"/>
            <a:r>
              <a:rPr lang="en-GB" sz="1600" b="1" dirty="0" smtClean="0"/>
              <a:t>201</a:t>
            </a:r>
            <a:r>
              <a:rPr lang="hr-HR" sz="1600" b="1" dirty="0" smtClean="0"/>
              <a:t>6</a:t>
            </a:r>
            <a:endParaRPr lang="en-GB" sz="16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51520" y="1196752"/>
            <a:ext cx="8640960" cy="77809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dirty="0" smtClean="0">
                <a:solidFill>
                  <a:srgbClr val="FFFF00"/>
                </a:solidFill>
              </a:rPr>
              <a:t>Osteoporoza i kronični artritis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2132856"/>
            <a:ext cx="8640960" cy="432048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C00AA"/>
              </a:buClr>
              <a:buSzPct val="70000"/>
              <a:buFont typeface="Wingdings 3" pitchFamily="18" charset="2"/>
              <a:buChar char="u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hr-HR" dirty="0" smtClean="0"/>
              <a:t>1/3 žena u postmenopauzi će doživjeti prijelom zbog osteoporoze</a:t>
            </a:r>
            <a:r>
              <a:rPr lang="en-US" dirty="0" smtClean="0"/>
              <a:t> (</a:t>
            </a:r>
            <a:r>
              <a:rPr lang="en-US" dirty="0" err="1" smtClean="0"/>
              <a:t>Johnell</a:t>
            </a:r>
            <a:r>
              <a:rPr lang="en-US" dirty="0" smtClean="0"/>
              <a:t> O 2005)</a:t>
            </a:r>
          </a:p>
          <a:p>
            <a:pPr algn="just"/>
            <a:r>
              <a:rPr lang="hr-HR" dirty="0" smtClean="0"/>
              <a:t>Produženjem očekivanog trajanja života do 2050. g. se očekuje povećanje pojavnosti opsteoporoze za 240%</a:t>
            </a:r>
            <a:r>
              <a:rPr lang="en-US" dirty="0" smtClean="0"/>
              <a:t> (</a:t>
            </a:r>
            <a:r>
              <a:rPr lang="en-US" dirty="0" err="1" smtClean="0"/>
              <a:t>Gullberg</a:t>
            </a:r>
            <a:r>
              <a:rPr lang="en-US" dirty="0" smtClean="0"/>
              <a:t> B 1977)</a:t>
            </a:r>
          </a:p>
          <a:p>
            <a:pPr algn="just"/>
            <a:r>
              <a:rPr lang="hr-HR" dirty="0" smtClean="0"/>
              <a:t>U SAD troškovi </a:t>
            </a:r>
            <a:r>
              <a:rPr lang="hr-HR" dirty="0"/>
              <a:t>liječenja </a:t>
            </a:r>
            <a:r>
              <a:rPr lang="hr-HR" dirty="0" smtClean="0"/>
              <a:t>zbog osteoporoze iznose oko </a:t>
            </a:r>
            <a:r>
              <a:rPr lang="hr-HR" dirty="0"/>
              <a:t>19 milijardi </a:t>
            </a:r>
            <a:r>
              <a:rPr lang="hr-HR" dirty="0" smtClean="0"/>
              <a:t>dolara godišnje. </a:t>
            </a:r>
            <a:r>
              <a:rPr lang="hr-HR" dirty="0"/>
              <a:t>Hospitalizacije zbog prijeloma kuka donose čak 75% </a:t>
            </a:r>
            <a:r>
              <a:rPr lang="hr-HR" dirty="0" smtClean="0"/>
              <a:t>troškova</a:t>
            </a:r>
            <a:endParaRPr lang="en-US" dirty="0" smtClean="0"/>
          </a:p>
          <a:p>
            <a:pPr algn="just"/>
            <a:r>
              <a:rPr lang="hr-HR" dirty="0" smtClean="0"/>
              <a:t>Strategije za prevenciju: prestanak pušenja i prekomjernog pijenja alkohola, pažnja pri liječenju kortikosteroidima i tireostaticima; prevencija padova, tjelovježba s razumnim opterećenjem; 1.200</a:t>
            </a:r>
            <a:r>
              <a:rPr lang="en-US" dirty="0" smtClean="0"/>
              <a:t> mg </a:t>
            </a:r>
            <a:r>
              <a:rPr lang="hr-HR" dirty="0" smtClean="0"/>
              <a:t>kalcija i </a:t>
            </a:r>
            <a:r>
              <a:rPr lang="en-US" dirty="0" smtClean="0"/>
              <a:t>600-800 IU </a:t>
            </a:r>
            <a:r>
              <a:rPr lang="en-US" dirty="0" err="1" smtClean="0"/>
              <a:t>Vit</a:t>
            </a:r>
            <a:r>
              <a:rPr lang="en-US" dirty="0" smtClean="0"/>
              <a:t> D (IOM 2010)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43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188640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b="1" dirty="0" smtClean="0"/>
              <a:t>          Prevencija </a:t>
            </a:r>
            <a:r>
              <a:rPr lang="hr-HR" sz="1600" b="1" dirty="0"/>
              <a:t>bolesti u postmenopauzi</a:t>
            </a:r>
            <a:endParaRPr lang="hr-HR" sz="1600" dirty="0"/>
          </a:p>
          <a:p>
            <a:pPr algn="r"/>
            <a:r>
              <a:rPr lang="en-GB" sz="1600" b="1" dirty="0" smtClean="0"/>
              <a:t>201</a:t>
            </a:r>
            <a:r>
              <a:rPr lang="hr-HR" sz="1600" b="1" dirty="0" smtClean="0"/>
              <a:t>6</a:t>
            </a:r>
            <a:endParaRPr lang="en-GB" sz="16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51520" y="980728"/>
            <a:ext cx="8640960" cy="79208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dirty="0" smtClean="0">
                <a:solidFill>
                  <a:srgbClr val="FFFF00"/>
                </a:solidFill>
              </a:rPr>
              <a:t>Osteoporoza i kronični artritis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700808"/>
            <a:ext cx="8640960" cy="4752528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C00AA"/>
              </a:buClr>
              <a:buSzPct val="70000"/>
              <a:buFont typeface="Wingdings 3" pitchFamily="18" charset="2"/>
              <a:buChar char="u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/>
              <a:t>FRAX</a:t>
            </a:r>
            <a:r>
              <a:rPr lang="hr-HR" dirty="0" smtClean="0"/>
              <a:t> – najpraktičniji model za procjenu rizika za osteoporotski prijelom</a:t>
            </a:r>
            <a:endParaRPr lang="en-US" dirty="0" smtClean="0"/>
          </a:p>
          <a:p>
            <a:pPr algn="just"/>
            <a:r>
              <a:rPr lang="hr-HR" dirty="0" smtClean="0"/>
              <a:t>Farmakološke intervencije se preporučuju kada je 10-godišnji rizik za osteoporotsku frakturu viši od </a:t>
            </a:r>
            <a:r>
              <a:rPr lang="en-US" dirty="0" smtClean="0"/>
              <a:t>5%</a:t>
            </a:r>
          </a:p>
          <a:p>
            <a:pPr algn="just"/>
            <a:r>
              <a:rPr lang="hr-HR" dirty="0" smtClean="0"/>
              <a:t>Farmakološke mogućnosti:</a:t>
            </a:r>
          </a:p>
          <a:p>
            <a:pPr lvl="1" algn="just"/>
            <a:r>
              <a:rPr lang="en-US" dirty="0" smtClean="0"/>
              <a:t>MHT (De Villiers TJ 2009;2012)</a:t>
            </a:r>
            <a:endParaRPr lang="hr-HR" dirty="0" smtClean="0"/>
          </a:p>
          <a:p>
            <a:pPr lvl="1" algn="just"/>
            <a:r>
              <a:rPr lang="en-US" dirty="0" smtClean="0"/>
              <a:t>SERMS (</a:t>
            </a:r>
            <a:r>
              <a:rPr lang="en-US" dirty="0" err="1" smtClean="0"/>
              <a:t>Ettinger</a:t>
            </a:r>
            <a:r>
              <a:rPr lang="en-US" dirty="0" smtClean="0"/>
              <a:t> B 1999; Lindsay R 2009)</a:t>
            </a:r>
            <a:endParaRPr lang="hr-HR" dirty="0" smtClean="0"/>
          </a:p>
          <a:p>
            <a:pPr lvl="1" algn="just"/>
            <a:r>
              <a:rPr lang="en-US" dirty="0" smtClean="0"/>
              <a:t>Bisphosphonates, </a:t>
            </a:r>
            <a:r>
              <a:rPr lang="en-US" dirty="0" err="1" smtClean="0"/>
              <a:t>Denosumab</a:t>
            </a:r>
            <a:r>
              <a:rPr lang="en-US" dirty="0" smtClean="0"/>
              <a:t> </a:t>
            </a:r>
            <a:r>
              <a:rPr lang="hr-HR" dirty="0" smtClean="0"/>
              <a:t> - ograničene mogućnosti prevencije</a:t>
            </a:r>
            <a:endParaRPr lang="en-US" dirty="0" smtClean="0"/>
          </a:p>
          <a:p>
            <a:pPr algn="just"/>
            <a:r>
              <a:rPr lang="en-US" dirty="0" err="1" smtClean="0"/>
              <a:t>Osteoart</a:t>
            </a:r>
            <a:r>
              <a:rPr lang="hr-HR" dirty="0" smtClean="0"/>
              <a:t>ritis – u USA 60 mil.</a:t>
            </a:r>
            <a:r>
              <a:rPr lang="en-US" dirty="0" smtClean="0"/>
              <a:t>; </a:t>
            </a:r>
            <a:r>
              <a:rPr lang="hr-HR" dirty="0" smtClean="0"/>
              <a:t>odmah nakon CHD u razlozima za bolovanje &gt;50 g.</a:t>
            </a:r>
            <a:r>
              <a:rPr lang="en-US" dirty="0" smtClean="0"/>
              <a:t>; </a:t>
            </a:r>
            <a:r>
              <a:rPr lang="hr-HR" dirty="0" smtClean="0"/>
              <a:t>torškovi liječenja &gt;100 milijardi US </a:t>
            </a:r>
            <a:r>
              <a:rPr lang="en-US" dirty="0" smtClean="0"/>
              <a:t>$</a:t>
            </a:r>
          </a:p>
          <a:p>
            <a:pPr algn="just"/>
            <a:r>
              <a:rPr lang="hr-HR" dirty="0" smtClean="0"/>
              <a:t>Rana identifikacija OA – rana prevencija: fizikalna terapija, redukcija tjelesne težine, tjelovježba, anti-infmatorna terapija </a:t>
            </a:r>
            <a:r>
              <a:rPr lang="en-US" dirty="0" smtClean="0"/>
              <a:t> (Arthritis Foundation 2014) </a:t>
            </a:r>
            <a:r>
              <a:rPr lang="hr-HR" dirty="0" smtClean="0"/>
              <a:t>i vjerojatno estrogen</a:t>
            </a:r>
            <a:r>
              <a:rPr lang="en-US" dirty="0" smtClean="0"/>
              <a:t> (</a:t>
            </a:r>
            <a:r>
              <a:rPr lang="en-US" dirty="0" err="1" smtClean="0"/>
              <a:t>Tanko</a:t>
            </a:r>
            <a:r>
              <a:rPr lang="en-US" dirty="0" smtClean="0"/>
              <a:t> TB 2007)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76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188640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b="1" dirty="0" smtClean="0"/>
              <a:t>          Prevencija </a:t>
            </a:r>
            <a:r>
              <a:rPr lang="hr-HR" sz="1600" b="1" dirty="0"/>
              <a:t>bolesti u postmenopauzi</a:t>
            </a:r>
            <a:endParaRPr lang="hr-HR" sz="1600" dirty="0"/>
          </a:p>
          <a:p>
            <a:pPr algn="r"/>
            <a:r>
              <a:rPr lang="en-GB" sz="1600" b="1" dirty="0" smtClean="0"/>
              <a:t>201</a:t>
            </a:r>
            <a:r>
              <a:rPr lang="hr-HR" sz="1600" b="1" dirty="0" smtClean="0"/>
              <a:t>6</a:t>
            </a:r>
            <a:endParaRPr lang="en-GB" sz="16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69880" y="1124744"/>
            <a:ext cx="8622600" cy="70609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dirty="0" smtClean="0">
                <a:solidFill>
                  <a:srgbClr val="FFFF00"/>
                </a:solidFill>
              </a:rPr>
              <a:t>Demencija, kognitivni poremećaji, depresija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69880" y="1988841"/>
            <a:ext cx="8622600" cy="403244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C00AA"/>
              </a:buClr>
              <a:buSzPct val="70000"/>
              <a:buFont typeface="Wingdings 3" pitchFamily="18" charset="2"/>
              <a:buChar char="u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/>
              <a:t>36 mil</a:t>
            </a:r>
            <a:r>
              <a:rPr lang="hr-HR" dirty="0" smtClean="0"/>
              <a:t>. žena u svijet boluje od Azheimerove bolesti i ostalih demencija, do 2030. g. broj će se udvostručiti</a:t>
            </a:r>
            <a:r>
              <a:rPr lang="en-US" dirty="0" smtClean="0"/>
              <a:t> (Reitz C 2011)</a:t>
            </a:r>
          </a:p>
          <a:p>
            <a:pPr algn="just"/>
            <a:r>
              <a:rPr lang="hr-HR" dirty="0" smtClean="0"/>
              <a:t>Patogeneza većine demencija proizlazi iz zbivanja karakterističnih za Alzheimerovu bolest (neuronski plakovi, neurofibrilarni čvorići, odlaganje</a:t>
            </a:r>
            <a:r>
              <a:rPr lang="en-US" dirty="0" smtClean="0"/>
              <a:t> </a:t>
            </a:r>
            <a:r>
              <a:rPr lang="el-GR" dirty="0" smtClean="0"/>
              <a:t>β</a:t>
            </a:r>
            <a:r>
              <a:rPr lang="en-US" dirty="0" smtClean="0"/>
              <a:t>-am</a:t>
            </a:r>
            <a:r>
              <a:rPr lang="hr-HR" dirty="0" smtClean="0"/>
              <a:t>i</a:t>
            </a:r>
            <a:r>
              <a:rPr lang="en-US" dirty="0" err="1" smtClean="0"/>
              <a:t>loid</a:t>
            </a:r>
            <a:r>
              <a:rPr lang="hr-HR" dirty="0" smtClean="0"/>
              <a:t>a</a:t>
            </a:r>
            <a:r>
              <a:rPr lang="en-US" dirty="0" smtClean="0"/>
              <a:t>) (Schneider JA 2007)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r-HR" dirty="0" smtClean="0"/>
              <a:t>Prevencija: identifikacija rizika koji uključuju i nasljedno opterećenje, a strategije se odnose na: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hr-HR" dirty="0" smtClean="0"/>
              <a:t>poboljšanje mentalnog zdravlja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hr-HR" dirty="0" smtClean="0"/>
              <a:t>povećanje kognitivne rezerve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hr-HR" dirty="0" smtClean="0"/>
              <a:t>redukcija patologije Alzheimerove bolesti	</a:t>
            </a:r>
            <a:r>
              <a:rPr lang="en-US" dirty="0" smtClean="0"/>
              <a:t>(Henderson VW 2014)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1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MS">
      <a:dk1>
        <a:srgbClr val="000000"/>
      </a:dk1>
      <a:lt1>
        <a:sysClr val="window" lastClr="FFFFFF"/>
      </a:lt1>
      <a:dk2>
        <a:srgbClr val="24246C"/>
      </a:dk2>
      <a:lt2>
        <a:srgbClr val="9797DD"/>
      </a:lt2>
      <a:accent1>
        <a:srgbClr val="0E0E2C"/>
      </a:accent1>
      <a:accent2>
        <a:srgbClr val="AC66BB"/>
      </a:accent2>
      <a:accent3>
        <a:srgbClr val="9048A0"/>
      </a:accent3>
      <a:accent4>
        <a:srgbClr val="140039"/>
      </a:accent4>
      <a:accent5>
        <a:srgbClr val="C18FCD"/>
      </a:accent5>
      <a:accent6>
        <a:srgbClr val="E0C7E6"/>
      </a:accent6>
      <a:hlink>
        <a:srgbClr val="0E0E2C"/>
      </a:hlink>
      <a:folHlink>
        <a:srgbClr val="3C3CB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679</TotalTime>
  <Words>1095</Words>
  <Application>Microsoft Office PowerPoint</Application>
  <PresentationFormat>On-screen Show (4:3)</PresentationFormat>
  <Paragraphs>91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gompel</dc:creator>
  <cp:lastModifiedBy>Mislav</cp:lastModifiedBy>
  <cp:revision>80</cp:revision>
  <dcterms:created xsi:type="dcterms:W3CDTF">2013-08-24T17:23:10Z</dcterms:created>
  <dcterms:modified xsi:type="dcterms:W3CDTF">2016-01-23T07:56:03Z</dcterms:modified>
</cp:coreProperties>
</file>