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7"/>
  </p:notesMasterIdLst>
  <p:handoutMasterIdLst>
    <p:handoutMasterId r:id="rId18"/>
  </p:handoutMasterIdLst>
  <p:sldIdLst>
    <p:sldId id="286" r:id="rId2"/>
    <p:sldId id="283" r:id="rId3"/>
    <p:sldId id="266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78" r:id="rId14"/>
    <p:sldId id="282" r:id="rId15"/>
    <p:sldId id="28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05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C1C6BDA-67F5-4286-ACF2-EC4FED940BA8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977E94-A6AB-4E02-8E43-E89F9CF4757F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5425838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B037E2D-D1D1-491B-B323-14EE3F074A33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4" name="Rezervirano mjesto za sliku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dirty="0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dirty="0" smtClean="0"/>
              <a:t>Kliknite da biste uredili stilove teksta matrice</a:t>
            </a:r>
          </a:p>
          <a:p>
            <a:pPr lvl="1" rtl="0"/>
            <a:r>
              <a:rPr lang="hr-HR" dirty="0" smtClean="0"/>
              <a:t>Druga razina</a:t>
            </a:r>
          </a:p>
          <a:p>
            <a:pPr lvl="2" rtl="0"/>
            <a:r>
              <a:rPr lang="hr-HR" dirty="0" smtClean="0"/>
              <a:t>Treća razina</a:t>
            </a:r>
          </a:p>
          <a:p>
            <a:pPr lvl="3" rtl="0"/>
            <a:r>
              <a:rPr lang="hr-HR" dirty="0" smtClean="0"/>
              <a:t>Četvrta razina</a:t>
            </a:r>
          </a:p>
          <a:p>
            <a:pPr lvl="4" rtl="0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dirty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ED491D0-8E1B-49C7-849B-A28568D9449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63258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r-HR" altLang="sr-Latn-R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18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05F3E4D-DA18-4944-A2FF-00CFCA47A9D6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pPr/>
              <a:t>‹#›</a:t>
            </a:fld>
            <a:endParaRPr lang="hr-H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70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B5922F-65D5-43EE-A8DB-97E03E19138B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5472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EC96E04-87FE-44D9-8B28-F371136F373C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914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0"/>
            <a:ext cx="1127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6400" y="1371600"/>
            <a:ext cx="55880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55880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1582400" y="6477000"/>
            <a:ext cx="609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5A1E8-4DCA-4A74-B658-E7B2CE1E705F}" type="slidenum">
              <a:rPr lang="en-GB" altLang="sr-Latn-RS"/>
              <a:pPr>
                <a:defRPr/>
              </a:pPr>
              <a:t>‹#›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3842232375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C0F3035-CC41-4F72-8A09-C6723AF364A5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627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01F3C2-5842-442E-B656-B88668F9DF7C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pPr/>
              <a:t>‹#›</a:t>
            </a:fld>
            <a:endParaRPr lang="hr-H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12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BB1E795-E3BB-4FEA-85C9-B453C23EA49B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146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1804461-B4AD-4061-A5E0-879FE4150F61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223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DDF28B-1EDF-4034-A9C8-877A2B6C3364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20062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FF8F0CB-7DEE-4844-A0EC-E0A10D1BFE4C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339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4BEA97C8-FAD0-4285-BCF6-C6522205F7F5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376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579538A-BB8D-47B0-BB4B-98A83D597CC5}" type="datetime1">
              <a:rPr lang="hr-HR" smtClean="0"/>
              <a:t>24.5.2020.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BD266BE7-899D-4075-917F-DBDE33B6B692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27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9C41BC9D-1C54-49A2-9E09-F7ADE5C70B60}" type="datetime1">
              <a:rPr lang="hr-HR" noProof="0" smtClean="0"/>
              <a:t>24.5.2020.</a:t>
            </a:fld>
            <a:endParaRPr lang="hr-HR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BD266BE7-899D-4075-917F-DBDE33B6B692}" type="slidenum">
              <a:rPr lang="hr-HR" smtClean="0"/>
              <a:pPr/>
              <a:t>‹#›</a:t>
            </a:fld>
            <a:endParaRPr lang="hr-H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20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-schmidt.net/FloatConverter/IEEE754.html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Prikaz realnih brojeva u računalu</a:t>
            </a:r>
            <a:endParaRPr lang="hr-HR" dirty="0"/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Stjepan Šalković</a:t>
            </a:r>
            <a:endParaRPr lang="hr-HR" dirty="0"/>
          </a:p>
        </p:txBody>
      </p:sp>
      <p:sp>
        <p:nvSpPr>
          <p:cNvPr id="12291" name="Date Placeholder 3"/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162D38-A34D-42CF-8B35-6EA4E561EEA4}" type="datetime1">
              <a:rPr lang="hr-HR" altLang="sr-Latn-RS" sz="1400"/>
              <a:pPr>
                <a:spcBef>
                  <a:spcPct val="0"/>
                </a:spcBef>
                <a:buFontTx/>
                <a:buNone/>
              </a:pPr>
              <a:t>24.5.2020.</a:t>
            </a:fld>
            <a:endParaRPr lang="en-US" altLang="sr-Latn-RS" sz="140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166938" y="2000251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hr-HR" sz="36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25465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title"/>
          </p:nvPr>
        </p:nvSpPr>
        <p:spPr>
          <a:xfrm>
            <a:off x="1546225" y="469901"/>
            <a:ext cx="8458200" cy="1143000"/>
          </a:xfrm>
        </p:spPr>
        <p:txBody>
          <a:bodyPr/>
          <a:lstStyle/>
          <a:p>
            <a:r>
              <a:rPr lang="en-GB" altLang="sr-Latn-RS" sz="4000" dirty="0" err="1"/>
              <a:t>Realni</a:t>
            </a:r>
            <a:r>
              <a:rPr lang="en-GB" altLang="sr-Latn-RS" sz="4000" dirty="0"/>
              <a:t> </a:t>
            </a:r>
            <a:r>
              <a:rPr lang="en-GB" altLang="sr-Latn-RS" sz="4000" dirty="0" err="1"/>
              <a:t>brojevi</a:t>
            </a:r>
            <a:r>
              <a:rPr lang="en-GB" altLang="sr-Latn-RS" sz="4000" dirty="0"/>
              <a:t> </a:t>
            </a:r>
            <a:r>
              <a:rPr lang="en-GB" altLang="sr-Latn-RS" sz="4000" dirty="0" err="1"/>
              <a:t>dvostruke</a:t>
            </a:r>
            <a:r>
              <a:rPr lang="en-GB" altLang="sr-Latn-RS" sz="4000" dirty="0"/>
              <a:t> </a:t>
            </a:r>
            <a:r>
              <a:rPr lang="hr-HR" altLang="sr-Latn-RS" sz="4000" dirty="0"/>
              <a:t>točnosti</a:t>
            </a:r>
            <a:endParaRPr lang="en-US" altLang="sr-Latn-RS" sz="4000" b="1" dirty="0"/>
          </a:p>
        </p:txBody>
      </p:sp>
      <p:sp>
        <p:nvSpPr>
          <p:cNvPr id="2662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943544" y="3980815"/>
            <a:ext cx="8651303" cy="241776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en-GB" altLang="sr-Latn-RS" sz="2800" dirty="0" smtClean="0"/>
              <a:t>	</a:t>
            </a:r>
          </a:p>
          <a:p>
            <a:pPr>
              <a:buFont typeface="Wingdings" panose="05000000000000000000" pitchFamily="2" charset="2"/>
              <a:buNone/>
            </a:pPr>
            <a:r>
              <a:rPr lang="hr-HR" altLang="sr-Latn-RS" sz="2400" dirty="0"/>
              <a:t>	Za zapis koristimo 64 bita: </a:t>
            </a:r>
          </a:p>
          <a:p>
            <a:pPr lvl="2"/>
            <a:r>
              <a:rPr lang="hr-HR" altLang="sr-Latn-RS" sz="2400" b="1" dirty="0"/>
              <a:t>1 za predznak</a:t>
            </a:r>
          </a:p>
          <a:p>
            <a:pPr lvl="2"/>
            <a:r>
              <a:rPr lang="hr-HR" altLang="sr-Latn-RS" sz="2400" b="1" dirty="0"/>
              <a:t>11 za karakteristiku (eksponent +1023)</a:t>
            </a:r>
          </a:p>
          <a:p>
            <a:pPr lvl="2"/>
            <a:r>
              <a:rPr lang="hr-HR" altLang="sr-Latn-RS" sz="2400" b="1" dirty="0"/>
              <a:t>52 za mantisu (bez vodeće jedinice iz cijelog dijela broja) </a:t>
            </a:r>
            <a:endParaRPr lang="en-GB" altLang="sr-Latn-RS" sz="2400" b="1" dirty="0"/>
          </a:p>
        </p:txBody>
      </p:sp>
      <p:graphicFrame>
        <p:nvGraphicFramePr>
          <p:cNvPr id="131080" name="Group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52535660"/>
              </p:ext>
            </p:extLst>
          </p:nvPr>
        </p:nvGraphicFramePr>
        <p:xfrm>
          <a:off x="1546225" y="1911826"/>
          <a:ext cx="7651750" cy="1770064"/>
        </p:xfrm>
        <a:graphic>
          <a:graphicData uri="http://schemas.openxmlformats.org/drawingml/2006/table">
            <a:tbl>
              <a:tblPr/>
              <a:tblGrid>
                <a:gridCol w="61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66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predznak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KARAKTERISTIKA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(eksponent+1</a:t>
                      </a: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023</a:t>
                      </a: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bita)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MANTISA 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bez </a:t>
                      </a:r>
                      <a:r>
                        <a:rPr kumimoji="0" lang="en-US" altLang="sr-Latn-R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vodeće</a:t>
                      </a: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sr-Latn-R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jedinice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hr-HR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altLang="sr-Latn-R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bita</a:t>
                      </a: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63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62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…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52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51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….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76851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68960" y="451104"/>
            <a:ext cx="11277600" cy="1143000"/>
          </a:xfrm>
        </p:spPr>
        <p:txBody>
          <a:bodyPr/>
          <a:lstStyle/>
          <a:p>
            <a:r>
              <a:rPr lang="hr-HR" dirty="0" smtClean="0"/>
              <a:t>Zadatak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1121664" y="2407920"/>
            <a:ext cx="8534400" cy="697915"/>
          </a:xfrm>
        </p:spPr>
        <p:txBody>
          <a:bodyPr>
            <a:normAutofit/>
          </a:bodyPr>
          <a:lstStyle/>
          <a:p>
            <a:r>
              <a:rPr lang="hr-HR" sz="3200" dirty="0" smtClean="0"/>
              <a:t>Zapiši 27.25 </a:t>
            </a:r>
            <a:r>
              <a:rPr lang="hr-HR" sz="3200" dirty="0"/>
              <a:t>u </a:t>
            </a:r>
            <a:r>
              <a:rPr lang="hr-HR" sz="3200" dirty="0" smtClean="0"/>
              <a:t>IEEE754 binarno i heksadekadski</a:t>
            </a:r>
          </a:p>
          <a:p>
            <a:endParaRPr lang="hr-HR" sz="3200" dirty="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15A1E8-4DCA-4A74-B658-E7B2CE1E705F}" type="slidenum">
              <a:rPr lang="en-GB" altLang="sr-Latn-RS" smtClean="0"/>
              <a:pPr>
                <a:defRPr/>
              </a:pPr>
              <a:t>11</a:t>
            </a:fld>
            <a:endParaRPr lang="en-GB" altLang="sr-Latn-RS"/>
          </a:p>
        </p:txBody>
      </p:sp>
      <p:sp>
        <p:nvSpPr>
          <p:cNvPr id="4" name="Pravokutnik 3"/>
          <p:cNvSpPr/>
          <p:nvPr/>
        </p:nvSpPr>
        <p:spPr>
          <a:xfrm>
            <a:off x="2438258" y="3919651"/>
            <a:ext cx="72178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dirty="0"/>
              <a:t>0 10000011 10110100000000000000000</a:t>
            </a:r>
          </a:p>
          <a:p>
            <a:r>
              <a:rPr lang="hr-HR" sz="2800" dirty="0" smtClean="0"/>
              <a:t>0x41DA0000</a:t>
            </a:r>
            <a:endParaRPr lang="hr-HR" sz="2800" dirty="0"/>
          </a:p>
        </p:txBody>
      </p:sp>
      <p:sp>
        <p:nvSpPr>
          <p:cNvPr id="6" name="Pravokutnik 5"/>
          <p:cNvSpPr/>
          <p:nvPr/>
        </p:nvSpPr>
        <p:spPr>
          <a:xfrm>
            <a:off x="4160175" y="6015335"/>
            <a:ext cx="74222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>
                <a:hlinkClick r:id="rId2"/>
              </a:rPr>
              <a:t>https://</a:t>
            </a:r>
            <a:r>
              <a:rPr lang="hr-HR" sz="2400" dirty="0" smtClean="0">
                <a:hlinkClick r:id="rId2"/>
              </a:rPr>
              <a:t>www.h-schmidt.net/FloatConverter/IEEE754.html</a:t>
            </a:r>
            <a:r>
              <a:rPr lang="hr-HR" sz="2400" dirty="0" smtClean="0"/>
              <a:t>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117818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88" y="465646"/>
            <a:ext cx="11594592" cy="1656184"/>
          </a:xfrm>
        </p:spPr>
        <p:txBody>
          <a:bodyPr>
            <a:noAutofit/>
          </a:bodyPr>
          <a:lstStyle/>
          <a:p>
            <a:r>
              <a:rPr lang="hr-HR" sz="2800" dirty="0"/>
              <a:t>Neka je 42CA0000 heksadekadski oblik realnog broja prema IEEE 754 standardu u jednostrukoj preciznosti. Napiši taj broj u dekadskom sustavu.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zervirano mjesto sadržaja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2063552" y="2348880"/>
                <a:ext cx="7992888" cy="2952328"/>
              </a:xfrm>
            </p:spPr>
            <p:txBody>
              <a:bodyPr wrap="square">
                <a:normAutofit/>
              </a:bodyPr>
              <a:lstStyle/>
              <a:p>
                <a:pPr marL="0" indent="0">
                  <a:buNone/>
                </a:pPr>
                <a:r>
                  <a:rPr lang="hr-HR" dirty="0" smtClean="0"/>
                  <a:t>42CA0000</a:t>
                </a:r>
                <a:r>
                  <a:rPr lang="hr-HR" baseline="-25000" dirty="0" smtClean="0"/>
                  <a:t>16</a:t>
                </a:r>
                <a:r>
                  <a:rPr lang="hr-HR" dirty="0"/>
                  <a:t>= </a:t>
                </a:r>
                <a:r>
                  <a:rPr lang="hr-HR" dirty="0" smtClean="0">
                    <a:solidFill>
                      <a:srgbClr val="FF0000"/>
                    </a:solidFill>
                  </a:rPr>
                  <a:t>0</a:t>
                </a:r>
                <a:r>
                  <a:rPr lang="hr-HR" dirty="0" smtClean="0">
                    <a:solidFill>
                      <a:srgbClr val="0070C0"/>
                    </a:solidFill>
                  </a:rPr>
                  <a:t>100|0010|1</a:t>
                </a:r>
                <a:r>
                  <a:rPr lang="hr-HR" dirty="0" smtClean="0">
                    <a:solidFill>
                      <a:srgbClr val="00B050"/>
                    </a:solidFill>
                  </a:rPr>
                  <a:t>100|101</a:t>
                </a:r>
                <a:r>
                  <a:rPr lang="hr-HR" dirty="0" smtClean="0"/>
                  <a:t>0|0000|</a:t>
                </a:r>
                <a:r>
                  <a:rPr lang="hr-HR" dirty="0" err="1" smtClean="0"/>
                  <a:t>0000</a:t>
                </a:r>
                <a:r>
                  <a:rPr lang="hr-HR" dirty="0" smtClean="0"/>
                  <a:t>|0000|0000</a:t>
                </a:r>
                <a:r>
                  <a:rPr lang="hr-HR" baseline="-25000" dirty="0" smtClean="0"/>
                  <a:t>2</a:t>
                </a:r>
                <a:endParaRPr lang="hr-HR" dirty="0"/>
              </a:p>
              <a:p>
                <a:pPr marL="0" indent="0">
                  <a:buNone/>
                </a:pPr>
                <a:r>
                  <a:rPr lang="hr-HR" dirty="0"/>
                  <a:t>Predznak je + jer je prvi bit </a:t>
                </a:r>
                <a:r>
                  <a:rPr lang="hr-HR" dirty="0">
                    <a:solidFill>
                      <a:srgbClr val="FF0000"/>
                    </a:solidFill>
                  </a:rPr>
                  <a:t>0</a:t>
                </a:r>
              </a:p>
              <a:p>
                <a:pPr marL="0" indent="0">
                  <a:buNone/>
                </a:pPr>
                <a:r>
                  <a:rPr lang="hr-HR" dirty="0"/>
                  <a:t>Karakteristika = </a:t>
                </a:r>
                <a:r>
                  <a:rPr lang="hr-HR" dirty="0">
                    <a:solidFill>
                      <a:srgbClr val="0070C0"/>
                    </a:solidFill>
                  </a:rPr>
                  <a:t>10000101</a:t>
                </a:r>
                <a:r>
                  <a:rPr lang="hr-HR" baseline="-25000" dirty="0"/>
                  <a:t>2</a:t>
                </a:r>
                <a:r>
                  <a:rPr lang="hr-HR" dirty="0"/>
                  <a:t> = 133 </a:t>
                </a:r>
                <a:r>
                  <a:rPr lang="hr-HR" dirty="0">
                    <a:sym typeface="Symbol"/>
                  </a:rPr>
                  <a:t></a:t>
                </a:r>
                <a:r>
                  <a:rPr lang="hr-HR" dirty="0"/>
                  <a:t> 133 – 127 = </a:t>
                </a:r>
                <a:r>
                  <a:rPr lang="hr-HR" dirty="0" smtClean="0"/>
                  <a:t>6 – bin. </a:t>
                </a:r>
                <a:r>
                  <a:rPr lang="hr-HR" dirty="0" err="1" smtClean="0"/>
                  <a:t>eksp</a:t>
                </a:r>
                <a:r>
                  <a:rPr lang="hr-HR" dirty="0" smtClean="0"/>
                  <a:t>.</a:t>
                </a:r>
                <a:endParaRPr lang="hr-HR" dirty="0"/>
              </a:p>
              <a:p>
                <a:pPr marL="0" indent="0">
                  <a:buNone/>
                </a:pPr>
                <a:r>
                  <a:rPr lang="hr-HR" dirty="0"/>
                  <a:t>Mantisa:</a:t>
                </a:r>
              </a:p>
              <a:p>
                <a:pPr marL="0" indent="0">
                  <a:buNone/>
                </a:pPr>
                <a:r>
                  <a:rPr lang="hr-HR" dirty="0"/>
                  <a:t>1,</a:t>
                </a:r>
                <a:r>
                  <a:rPr lang="hr-HR" dirty="0">
                    <a:solidFill>
                      <a:srgbClr val="00B050"/>
                    </a:solidFill>
                  </a:rPr>
                  <a:t>100101</a:t>
                </a:r>
                <a:r>
                  <a:rPr lang="hr-HR" dirty="0"/>
                  <a:t> = 2</a:t>
                </a:r>
                <a:r>
                  <a:rPr lang="hr-HR" baseline="30000" dirty="0"/>
                  <a:t>0</a:t>
                </a:r>
                <a:r>
                  <a:rPr lang="hr-HR" dirty="0"/>
                  <a:t> + 2</a:t>
                </a:r>
                <a:r>
                  <a:rPr lang="hr-HR" baseline="30000" dirty="0"/>
                  <a:t>-1</a:t>
                </a:r>
                <a:r>
                  <a:rPr lang="hr-HR" dirty="0"/>
                  <a:t> + 2</a:t>
                </a:r>
                <a:r>
                  <a:rPr lang="hr-HR" baseline="30000" dirty="0"/>
                  <a:t>-4</a:t>
                </a:r>
                <a:r>
                  <a:rPr lang="hr-HR" dirty="0"/>
                  <a:t> + 2</a:t>
                </a:r>
                <a:r>
                  <a:rPr lang="hr-HR" baseline="30000" dirty="0"/>
                  <a:t>-6</a:t>
                </a:r>
                <a:r>
                  <a:rPr lang="hr-HR" dirty="0"/>
                  <a:t> =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/>
                      </a:rPr>
                      <m:t>1+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hr-HR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/>
                          </a:rPr>
                          <m:t>16</m:t>
                        </m:r>
                      </m:den>
                    </m:f>
                    <m:r>
                      <a:rPr lang="hr-HR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/>
                          </a:rPr>
                          <m:t>64</m:t>
                        </m:r>
                      </m:den>
                    </m:f>
                    <m:r>
                      <a:rPr lang="hr-HR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/>
                          </a:rPr>
                          <m:t>101</m:t>
                        </m:r>
                      </m:num>
                      <m:den>
                        <m:r>
                          <a:rPr lang="hr-HR" i="1">
                            <a:latin typeface="Cambria Math"/>
                          </a:rPr>
                          <m:t>64</m:t>
                        </m:r>
                      </m:den>
                    </m:f>
                    <m:r>
                      <a:rPr lang="hr-HR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/>
                          </a:rPr>
                          <m:t>101</m:t>
                        </m:r>
                      </m:num>
                      <m:den>
                        <m:sSup>
                          <m:sSup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hr-HR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endParaRPr lang="hr-HR" dirty="0"/>
              </a:p>
              <a:p>
                <a:pPr marL="0" indent="0">
                  <a:buNone/>
                </a:pPr>
                <a:r>
                  <a:rPr lang="hr-HR" dirty="0"/>
                  <a:t>Pa je tada traženi broj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/>
                          </a:rPr>
                          <m:t>101</m:t>
                        </m:r>
                      </m:num>
                      <m:den>
                        <m:sSup>
                          <m:sSup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i="1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hr-HR" i="1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  <m:r>
                      <a:rPr lang="hr-HR" i="1">
                        <a:latin typeface="Cambria Math"/>
                      </a:rPr>
                      <m:t>∙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hr-HR" i="1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hr-HR" dirty="0" smtClean="0"/>
                  <a:t> =</a:t>
                </a:r>
                <a:endParaRPr lang="hr-HR" dirty="0"/>
              </a:p>
            </p:txBody>
          </p:sp>
        </mc:Choice>
        <mc:Fallback>
          <p:sp>
            <p:nvSpPr>
              <p:cNvPr id="6" name="Rezervirano mjesto sadržaja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2063552" y="2348880"/>
                <a:ext cx="7992888" cy="2952328"/>
              </a:xfrm>
              <a:blipFill>
                <a:blip r:embed="rId2"/>
                <a:stretch>
                  <a:fillRect l="-1983" t="-206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3EB19-3704-4DA4-A0B5-35F181160CA5}" type="slidenum">
              <a:rPr lang="hr-HR" smtClean="0"/>
              <a:pPr/>
              <a:t>12</a:t>
            </a:fld>
            <a:endParaRPr lang="hr-HR"/>
          </a:p>
        </p:txBody>
      </p:sp>
      <p:sp>
        <p:nvSpPr>
          <p:cNvPr id="10" name="Pravokutnik 9"/>
          <p:cNvSpPr/>
          <p:nvPr/>
        </p:nvSpPr>
        <p:spPr>
          <a:xfrm>
            <a:off x="2135560" y="5280883"/>
            <a:ext cx="3312368" cy="760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800" dirty="0">
                <a:solidFill>
                  <a:srgbClr val="0070C0"/>
                </a:solidFill>
              </a:rPr>
              <a:t> = 101</a:t>
            </a:r>
          </a:p>
        </p:txBody>
      </p:sp>
    </p:spTree>
    <p:extLst>
      <p:ext uri="{BB962C8B-B14F-4D97-AF65-F5344CB8AC3E}">
        <p14:creationId xmlns:p14="http://schemas.microsoft.com/office/powerpoint/2010/main" val="125506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0" y="776177"/>
            <a:ext cx="12106656" cy="906319"/>
          </a:xfrm>
        </p:spPr>
        <p:txBody>
          <a:bodyPr>
            <a:normAutofit fontScale="90000"/>
          </a:bodyPr>
          <a:lstStyle/>
          <a:p>
            <a:r>
              <a:rPr lang="hr-HR" sz="3200" dirty="0"/>
              <a:t>U 32-bitovnome registru zapisan je broj prema IEEE 754 standardu. Heksadekadski </a:t>
            </a:r>
            <a:r>
              <a:rPr lang="pl-PL" sz="3200" dirty="0"/>
              <a:t>ekvivalent zapisa broja je </a:t>
            </a:r>
            <a:r>
              <a:rPr lang="pl-PL" sz="3200" b="1" dirty="0"/>
              <a:t>C13E0000</a:t>
            </a:r>
            <a:r>
              <a:rPr lang="pl-PL" sz="3200" dirty="0"/>
              <a:t>. </a:t>
            </a:r>
            <a:r>
              <a:rPr lang="hr-HR" sz="3200" dirty="0"/>
              <a:t>Koji će dekadski broj biti prikazan na zaslonu monitora?</a:t>
            </a:r>
            <a:br>
              <a:rPr lang="hr-HR" sz="3200" dirty="0"/>
            </a:br>
            <a:endParaRPr lang="hr-HR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>
          <a:xfrm>
            <a:off x="710294" y="2242483"/>
            <a:ext cx="8229600" cy="4525963"/>
          </a:xfrm>
        </p:spPr>
        <p:txBody>
          <a:bodyPr/>
          <a:lstStyle/>
          <a:p>
            <a:r>
              <a:rPr lang="hr-HR" sz="2800" b="1" dirty="0" smtClean="0"/>
              <a:t>A</a:t>
            </a:r>
            <a:r>
              <a:rPr lang="hr-HR" sz="2800" b="1" dirty="0"/>
              <a:t>. –11,875</a:t>
            </a:r>
          </a:p>
          <a:p>
            <a:r>
              <a:rPr lang="hr-HR" sz="2800" b="1" dirty="0"/>
              <a:t>B. </a:t>
            </a:r>
            <a:r>
              <a:rPr lang="hr-HR" sz="2800" dirty="0"/>
              <a:t>–3,875</a:t>
            </a:r>
          </a:p>
          <a:p>
            <a:r>
              <a:rPr lang="hr-HR" sz="2800" b="1" dirty="0"/>
              <a:t>C. </a:t>
            </a:r>
            <a:r>
              <a:rPr lang="hr-HR" sz="2800" dirty="0"/>
              <a:t>3,875</a:t>
            </a:r>
          </a:p>
          <a:p>
            <a:r>
              <a:rPr lang="hr-HR" sz="2800" b="1" dirty="0"/>
              <a:t>D. </a:t>
            </a:r>
            <a:r>
              <a:rPr lang="hr-HR" sz="2800" dirty="0"/>
              <a:t>11,875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8A55-4BD1-4487-BD8E-583965C69B41}" type="slidenum">
              <a:rPr lang="en-US" altLang="sr-Latn-RS" smtClean="0"/>
              <a:pPr>
                <a:defRPr/>
              </a:pPr>
              <a:t>13</a:t>
            </a:fld>
            <a:endParaRPr lang="en-US" altLang="sr-Latn-RS"/>
          </a:p>
        </p:txBody>
      </p:sp>
      <p:sp>
        <p:nvSpPr>
          <p:cNvPr id="2" name="TekstniOkvir 1"/>
          <p:cNvSpPr txBox="1"/>
          <p:nvPr/>
        </p:nvSpPr>
        <p:spPr>
          <a:xfrm>
            <a:off x="4477536" y="1873974"/>
            <a:ext cx="643125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/>
              <a:t>   C      1       3       E       0       0       0      0</a:t>
            </a:r>
          </a:p>
          <a:p>
            <a:r>
              <a:rPr lang="pl-PL" sz="2400" b="1" dirty="0">
                <a:solidFill>
                  <a:srgbClr val="FF0000"/>
                </a:solidFill>
              </a:rPr>
              <a:t>1</a:t>
            </a:r>
            <a:r>
              <a:rPr lang="pl-PL" sz="2400" b="1" dirty="0">
                <a:solidFill>
                  <a:srgbClr val="00B050"/>
                </a:solidFill>
              </a:rPr>
              <a:t>100 0001 0</a:t>
            </a:r>
            <a:r>
              <a:rPr lang="pl-PL" sz="2400" b="1" dirty="0">
                <a:solidFill>
                  <a:srgbClr val="0070C0"/>
                </a:solidFill>
              </a:rPr>
              <a:t>011 1110 0000 0000 0000 0000</a:t>
            </a:r>
          </a:p>
          <a:p>
            <a:r>
              <a:rPr lang="pl-PL" sz="2400" b="1" dirty="0"/>
              <a:t>Prvi bit je predznak: </a:t>
            </a:r>
            <a:r>
              <a:rPr lang="pl-PL" sz="2400" b="1" dirty="0">
                <a:solidFill>
                  <a:srgbClr val="FF0000"/>
                </a:solidFill>
              </a:rPr>
              <a:t>1</a:t>
            </a:r>
            <a:r>
              <a:rPr lang="pl-PL" sz="2400" b="1" dirty="0"/>
              <a:t> = negativan</a:t>
            </a:r>
          </a:p>
          <a:p>
            <a:r>
              <a:rPr lang="pl-PL" sz="2400" b="1" dirty="0"/>
              <a:t>Slijedećih 8 bitova:</a:t>
            </a:r>
            <a:r>
              <a:rPr lang="pl-PL" sz="2400" b="1" dirty="0">
                <a:solidFill>
                  <a:srgbClr val="00B050"/>
                </a:solidFill>
              </a:rPr>
              <a:t>10000010=130</a:t>
            </a:r>
            <a:r>
              <a:rPr lang="pl-PL" sz="2400" b="1" dirty="0"/>
              <a:t>-127=3</a:t>
            </a:r>
          </a:p>
          <a:p>
            <a:r>
              <a:rPr lang="pl-PL" sz="2400" b="1" dirty="0"/>
              <a:t>Ostala 23 bita mantisa bez skrivenog bita: </a:t>
            </a:r>
          </a:p>
          <a:p>
            <a:r>
              <a:rPr lang="pl-PL" sz="2400" b="1" dirty="0">
                <a:solidFill>
                  <a:srgbClr val="0070C0"/>
                </a:solidFill>
              </a:rPr>
              <a:t>0,01111100.. </a:t>
            </a:r>
            <a:r>
              <a:rPr lang="pl-PL" sz="2400" b="1" dirty="0">
                <a:solidFill>
                  <a:schemeClr val="tx2"/>
                </a:solidFill>
              </a:rPr>
              <a:t>ispred dopišemo 1,</a:t>
            </a:r>
          </a:p>
          <a:p>
            <a:endParaRPr lang="pl-PL" sz="2400" b="1" dirty="0">
              <a:solidFill>
                <a:schemeClr val="accent4"/>
              </a:solidFill>
            </a:endParaRPr>
          </a:p>
          <a:p>
            <a:r>
              <a:rPr lang="pl-PL" sz="2400" b="1" dirty="0">
                <a:solidFill>
                  <a:schemeClr val="accent4"/>
                </a:solidFill>
              </a:rPr>
              <a:t>Dakle, broj je: 1,011111 *2</a:t>
            </a:r>
            <a:r>
              <a:rPr lang="pl-PL" sz="2400" b="1" baseline="30000" dirty="0">
                <a:solidFill>
                  <a:schemeClr val="accent4"/>
                </a:solidFill>
              </a:rPr>
              <a:t>3</a:t>
            </a:r>
            <a:r>
              <a:rPr lang="pl-PL" sz="2400" b="1" dirty="0">
                <a:solidFill>
                  <a:schemeClr val="accent4"/>
                </a:solidFill>
              </a:rPr>
              <a:t>=1011,111</a:t>
            </a:r>
          </a:p>
          <a:p>
            <a:r>
              <a:rPr lang="pl-PL" sz="2400" b="1" dirty="0">
                <a:solidFill>
                  <a:schemeClr val="accent4"/>
                </a:solidFill>
              </a:rPr>
              <a:t>1011=1*2</a:t>
            </a:r>
            <a:r>
              <a:rPr lang="pl-PL" sz="2400" b="1" baseline="30000" dirty="0">
                <a:solidFill>
                  <a:schemeClr val="accent4"/>
                </a:solidFill>
              </a:rPr>
              <a:t>3</a:t>
            </a:r>
            <a:r>
              <a:rPr lang="pl-PL" sz="2400" b="1" dirty="0">
                <a:solidFill>
                  <a:schemeClr val="accent4"/>
                </a:solidFill>
              </a:rPr>
              <a:t>+1*2</a:t>
            </a:r>
            <a:r>
              <a:rPr lang="pl-PL" sz="2400" b="1" baseline="30000" dirty="0">
                <a:solidFill>
                  <a:schemeClr val="accent4"/>
                </a:solidFill>
              </a:rPr>
              <a:t>1</a:t>
            </a:r>
            <a:r>
              <a:rPr lang="pl-PL" sz="2400" b="1" dirty="0">
                <a:solidFill>
                  <a:schemeClr val="accent4"/>
                </a:solidFill>
              </a:rPr>
              <a:t>+1*2</a:t>
            </a:r>
            <a:r>
              <a:rPr lang="pl-PL" sz="2400" b="1" baseline="30000" dirty="0">
                <a:solidFill>
                  <a:schemeClr val="accent4"/>
                </a:solidFill>
              </a:rPr>
              <a:t>0</a:t>
            </a:r>
            <a:r>
              <a:rPr lang="pl-PL" sz="2400" b="1" dirty="0">
                <a:solidFill>
                  <a:schemeClr val="accent4"/>
                </a:solidFill>
              </a:rPr>
              <a:t>=11</a:t>
            </a:r>
            <a:r>
              <a:rPr lang="pl-PL" sz="2400" b="1" baseline="-25000" dirty="0">
                <a:solidFill>
                  <a:schemeClr val="accent4"/>
                </a:solidFill>
              </a:rPr>
              <a:t>10</a:t>
            </a:r>
          </a:p>
          <a:p>
            <a:r>
              <a:rPr lang="pl-PL" sz="2400" b="1" dirty="0">
                <a:solidFill>
                  <a:schemeClr val="accent4"/>
                </a:solidFill>
              </a:rPr>
              <a:t>0,111=1*2</a:t>
            </a:r>
            <a:r>
              <a:rPr lang="pl-PL" sz="2400" b="1" baseline="30000" dirty="0">
                <a:solidFill>
                  <a:schemeClr val="accent4"/>
                </a:solidFill>
              </a:rPr>
              <a:t>-1</a:t>
            </a:r>
            <a:r>
              <a:rPr lang="pl-PL" sz="2400" b="1" dirty="0">
                <a:solidFill>
                  <a:schemeClr val="accent4"/>
                </a:solidFill>
              </a:rPr>
              <a:t>+1*2</a:t>
            </a:r>
            <a:r>
              <a:rPr lang="pl-PL" sz="2400" b="1" baseline="30000" dirty="0">
                <a:solidFill>
                  <a:schemeClr val="accent4"/>
                </a:solidFill>
              </a:rPr>
              <a:t>-2</a:t>
            </a:r>
            <a:r>
              <a:rPr lang="pl-PL" sz="2400" b="1" dirty="0">
                <a:solidFill>
                  <a:schemeClr val="accent4"/>
                </a:solidFill>
              </a:rPr>
              <a:t>+1*2</a:t>
            </a:r>
            <a:r>
              <a:rPr lang="pl-PL" sz="2400" b="1" baseline="30000" dirty="0">
                <a:solidFill>
                  <a:schemeClr val="accent4"/>
                </a:solidFill>
              </a:rPr>
              <a:t>-3</a:t>
            </a:r>
            <a:r>
              <a:rPr lang="pl-PL" sz="2400" b="1" dirty="0">
                <a:solidFill>
                  <a:schemeClr val="accent4"/>
                </a:solidFill>
              </a:rPr>
              <a:t>=0,5+0,25+0,125=0,875</a:t>
            </a:r>
            <a:r>
              <a:rPr lang="pl-PL" sz="2400" b="1" baseline="-25000" dirty="0">
                <a:solidFill>
                  <a:schemeClr val="accent4"/>
                </a:solidFill>
              </a:rPr>
              <a:t>10</a:t>
            </a:r>
          </a:p>
          <a:p>
            <a:endParaRPr lang="pl-PL" sz="2400" b="1" dirty="0">
              <a:solidFill>
                <a:schemeClr val="accent4"/>
              </a:solidFill>
            </a:endParaRPr>
          </a:p>
          <a:p>
            <a:r>
              <a:rPr lang="pl-PL" sz="2400" b="1" dirty="0">
                <a:solidFill>
                  <a:schemeClr val="accent4"/>
                </a:solidFill>
              </a:rPr>
              <a:t>-11,875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68622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68960" y="451104"/>
            <a:ext cx="11277600" cy="1143000"/>
          </a:xfrm>
        </p:spPr>
        <p:txBody>
          <a:bodyPr/>
          <a:lstStyle/>
          <a:p>
            <a:r>
              <a:rPr lang="hr-HR" dirty="0" smtClean="0"/>
              <a:t>Zadaci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568960" y="2484120"/>
            <a:ext cx="11070336" cy="31028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hr-HR" sz="2800" dirty="0" smtClean="0"/>
              <a:t>Zapiši 25.75 </a:t>
            </a:r>
            <a:r>
              <a:rPr lang="hr-HR" sz="2800" dirty="0"/>
              <a:t>u </a:t>
            </a:r>
            <a:r>
              <a:rPr lang="hr-HR" sz="2800" dirty="0" smtClean="0"/>
              <a:t>IEEE754</a:t>
            </a:r>
          </a:p>
          <a:p>
            <a:pPr marL="514350" indent="-514350">
              <a:buFont typeface="+mj-lt"/>
              <a:buAutoNum type="alphaUcPeriod"/>
            </a:pPr>
            <a:r>
              <a:rPr lang="hr-HR" sz="2800" dirty="0"/>
              <a:t>U 32-bitovnome registru zapisan je broj prema IEEE 754 standardu. Heksadekadski </a:t>
            </a:r>
            <a:r>
              <a:rPr lang="pl-PL" sz="2800" dirty="0"/>
              <a:t>ekvivalent zapisa broja je </a:t>
            </a:r>
            <a:r>
              <a:rPr lang="pl-PL" sz="2800" b="1" dirty="0" smtClean="0"/>
              <a:t>0x41000000</a:t>
            </a:r>
            <a:r>
              <a:rPr lang="pl-PL" sz="2800" dirty="0" smtClean="0"/>
              <a:t>. </a:t>
            </a:r>
            <a:r>
              <a:rPr lang="hr-HR" sz="2800" dirty="0"/>
              <a:t>Koji </a:t>
            </a:r>
            <a:r>
              <a:rPr lang="hr-HR" sz="2800" dirty="0" smtClean="0"/>
              <a:t>je to dekadski broj?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15A1E8-4DCA-4A74-B658-E7B2CE1E705F}" type="slidenum">
              <a:rPr lang="en-GB" altLang="sr-Latn-RS" smtClean="0"/>
              <a:pPr>
                <a:defRPr/>
              </a:pPr>
              <a:t>14</a:t>
            </a:fld>
            <a:endParaRPr lang="en-GB" altLang="sr-Latn-RS"/>
          </a:p>
        </p:txBody>
      </p:sp>
    </p:spTree>
    <p:extLst>
      <p:ext uri="{BB962C8B-B14F-4D97-AF65-F5344CB8AC3E}">
        <p14:creationId xmlns:p14="http://schemas.microsoft.com/office/powerpoint/2010/main" val="77329687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0136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Dekadski &lt;-&gt; binarni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46567" y="2194560"/>
            <a:ext cx="6496493" cy="1537468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Cijeli dio dijelimo sa 2 do rezultata 0</a:t>
            </a:r>
          </a:p>
          <a:p>
            <a:r>
              <a:rPr lang="hr-HR" dirty="0" smtClean="0"/>
              <a:t>Decimalni dio množimo sa 2 do rezultata 1.0 ili željene preciznosti</a:t>
            </a:r>
          </a:p>
          <a:p>
            <a:r>
              <a:rPr lang="hr-HR" dirty="0" smtClean="0"/>
              <a:t>5.375 prikaži binarno</a:t>
            </a:r>
          </a:p>
          <a:p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>
          <a:xfrm>
            <a:off x="7521154" y="2194560"/>
            <a:ext cx="4493424" cy="39867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1--.--- = 4</a:t>
            </a:r>
          </a:p>
          <a:p>
            <a:pPr marL="0" indent="0">
              <a:buNone/>
            </a:pP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hr-HR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-</a:t>
            </a: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0-.--- = 0</a:t>
            </a:r>
          </a:p>
          <a:p>
            <a:pPr marL="0" indent="0">
              <a:buNone/>
            </a:pP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hr-HR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--</a:t>
            </a: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1.--- = </a:t>
            </a:r>
            <a:r>
              <a:rPr lang="hr-HR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1</a:t>
            </a:r>
          </a:p>
          <a:p>
            <a:pPr marL="0" indent="0">
              <a:buNone/>
            </a:pPr>
            <a:r>
              <a:rPr lang="hr-HR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---.0-- = 0</a:t>
            </a:r>
          </a:p>
          <a:p>
            <a:pPr marL="0" indent="0">
              <a:buNone/>
            </a:pPr>
            <a:r>
              <a:rPr lang="hr-HR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---.-</a:t>
            </a: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1- = 0.25</a:t>
            </a:r>
          </a:p>
          <a:p>
            <a:pPr marL="0" indent="0">
              <a:buNone/>
            </a:pP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hr-HR" u="sng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---.--</a:t>
            </a:r>
            <a:r>
              <a:rPr lang="hr-HR" u="sng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1 = 0.125</a:t>
            </a:r>
          </a:p>
          <a:p>
            <a:pPr marL="0" indent="0">
              <a:buNone/>
            </a:pP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hr-HR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         </a:t>
            </a:r>
            <a:r>
              <a:rPr lang="hr-HR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5.375 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892113" y="4098132"/>
            <a:ext cx="11801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 smtClean="0"/>
              <a:t>5:2=2  </a:t>
            </a:r>
            <a:r>
              <a:rPr lang="hr-HR" sz="2400" dirty="0" smtClean="0">
                <a:solidFill>
                  <a:srgbClr val="FF0000"/>
                </a:solidFill>
              </a:rPr>
              <a:t>1</a:t>
            </a:r>
          </a:p>
          <a:p>
            <a:r>
              <a:rPr lang="hr-HR" sz="2400" dirty="0" smtClean="0"/>
              <a:t>2:2=1  </a:t>
            </a:r>
            <a:r>
              <a:rPr lang="hr-HR" sz="2400" dirty="0" smtClean="0">
                <a:solidFill>
                  <a:srgbClr val="FF0000"/>
                </a:solidFill>
              </a:rPr>
              <a:t>0</a:t>
            </a:r>
          </a:p>
          <a:p>
            <a:r>
              <a:rPr lang="hr-HR" sz="2400" dirty="0" smtClean="0"/>
              <a:t>1:2=0  </a:t>
            </a:r>
            <a:r>
              <a:rPr lang="hr-HR" sz="2400" dirty="0" smtClean="0">
                <a:solidFill>
                  <a:srgbClr val="FF0000"/>
                </a:solidFill>
              </a:rPr>
              <a:t>1</a:t>
            </a:r>
            <a:endParaRPr lang="hr-HR" sz="2400" dirty="0">
              <a:solidFill>
                <a:srgbClr val="FF0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3498112" y="4391247"/>
            <a:ext cx="14670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0.375*2=</a:t>
            </a:r>
            <a:r>
              <a:rPr lang="hr-HR" dirty="0" smtClean="0">
                <a:solidFill>
                  <a:srgbClr val="FF0000"/>
                </a:solidFill>
              </a:rPr>
              <a:t>0</a:t>
            </a:r>
            <a:r>
              <a:rPr lang="hr-HR" dirty="0" smtClean="0"/>
              <a:t>.75</a:t>
            </a:r>
          </a:p>
          <a:p>
            <a:r>
              <a:rPr lang="hr-HR" dirty="0" smtClean="0"/>
              <a:t>0.75  *2=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.5</a:t>
            </a:r>
          </a:p>
          <a:p>
            <a:r>
              <a:rPr lang="hr-HR" dirty="0" smtClean="0"/>
              <a:t>0.5    *2=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.0</a:t>
            </a:r>
            <a:endParaRPr lang="hr-HR" dirty="0"/>
          </a:p>
        </p:txBody>
      </p:sp>
      <p:sp>
        <p:nvSpPr>
          <p:cNvPr id="12" name="Strelica gore 11"/>
          <p:cNvSpPr/>
          <p:nvPr/>
        </p:nvSpPr>
        <p:spPr>
          <a:xfrm>
            <a:off x="2222205" y="4187952"/>
            <a:ext cx="148855" cy="111050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Strelica dolje 13"/>
          <p:cNvSpPr/>
          <p:nvPr/>
        </p:nvSpPr>
        <p:spPr>
          <a:xfrm>
            <a:off x="5092995" y="4391247"/>
            <a:ext cx="159489" cy="9072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TekstniOkvir 14"/>
          <p:cNvSpPr txBox="1"/>
          <p:nvPr/>
        </p:nvSpPr>
        <p:spPr>
          <a:xfrm flipH="1">
            <a:off x="655608" y="5754385"/>
            <a:ext cx="3430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5.375</a:t>
            </a:r>
            <a:r>
              <a:rPr lang="hr-HR" baseline="-25000" dirty="0" smtClean="0"/>
              <a:t>(10)</a:t>
            </a:r>
            <a:r>
              <a:rPr lang="hr-HR" dirty="0" smtClean="0"/>
              <a:t>=101,011</a:t>
            </a:r>
            <a:r>
              <a:rPr lang="hr-HR" baseline="-25000" dirty="0" smtClean="0"/>
              <a:t>(2)</a:t>
            </a:r>
            <a:endParaRPr lang="hr-HR" baseline="-25000" dirty="0"/>
          </a:p>
        </p:txBody>
      </p:sp>
      <p:sp>
        <p:nvSpPr>
          <p:cNvPr id="16" name="Pravokutnik 15"/>
          <p:cNvSpPr/>
          <p:nvPr/>
        </p:nvSpPr>
        <p:spPr>
          <a:xfrm>
            <a:off x="4172367" y="6085783"/>
            <a:ext cx="78422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 smtClean="0"/>
              <a:t>101,011</a:t>
            </a:r>
            <a:r>
              <a:rPr lang="hr-HR" sz="2400" baseline="-25000" dirty="0" smtClean="0"/>
              <a:t>(2) </a:t>
            </a:r>
            <a:r>
              <a:rPr lang="hr-HR" sz="2400" dirty="0" smtClean="0"/>
              <a:t>=1*2</a:t>
            </a:r>
            <a:r>
              <a:rPr lang="hr-HR" sz="2400" baseline="30000" dirty="0" smtClean="0"/>
              <a:t>2</a:t>
            </a:r>
            <a:r>
              <a:rPr lang="hr-HR" sz="2400" dirty="0" smtClean="0"/>
              <a:t>+1*2</a:t>
            </a:r>
            <a:r>
              <a:rPr lang="hr-HR" sz="2400" baseline="30000" dirty="0" smtClean="0"/>
              <a:t>0</a:t>
            </a:r>
            <a:r>
              <a:rPr lang="hr-HR" sz="2400" dirty="0" smtClean="0"/>
              <a:t>+1*2</a:t>
            </a:r>
            <a:r>
              <a:rPr lang="hr-HR" sz="2400" baseline="30000" dirty="0" smtClean="0"/>
              <a:t>-2</a:t>
            </a:r>
            <a:r>
              <a:rPr lang="hr-HR" sz="2400" dirty="0" smtClean="0"/>
              <a:t>+1*2</a:t>
            </a:r>
            <a:r>
              <a:rPr lang="hr-HR" sz="2400" baseline="30000" dirty="0" smtClean="0"/>
              <a:t>-3</a:t>
            </a:r>
            <a:r>
              <a:rPr lang="hr-HR" sz="2400" dirty="0" smtClean="0"/>
              <a:t>=4+1+0.25+0,125=5.375</a:t>
            </a:r>
            <a:r>
              <a:rPr lang="hr-HR" sz="2400" baseline="-25000" dirty="0" smtClean="0"/>
              <a:t>(10</a:t>
            </a:r>
            <a:r>
              <a:rPr lang="hr-HR" sz="2400" baseline="-25000" dirty="0"/>
              <a:t>)</a:t>
            </a:r>
          </a:p>
        </p:txBody>
      </p:sp>
      <p:sp>
        <p:nvSpPr>
          <p:cNvPr id="17" name="TekstniOkvir 16"/>
          <p:cNvSpPr txBox="1"/>
          <p:nvPr/>
        </p:nvSpPr>
        <p:spPr>
          <a:xfrm>
            <a:off x="4201373" y="5843840"/>
            <a:ext cx="11769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smtClean="0"/>
              <a:t>2 1 0   -1 -2 -3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278360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78050" y="382588"/>
            <a:ext cx="7772400" cy="914400"/>
          </a:xfrm>
        </p:spPr>
        <p:txBody>
          <a:bodyPr>
            <a:normAutofit/>
          </a:bodyPr>
          <a:lstStyle/>
          <a:p>
            <a:r>
              <a:rPr lang="hr-HR" altLang="sr-Latn-RS" sz="3200" dirty="0" smtClean="0"/>
              <a:t>Realni </a:t>
            </a:r>
            <a:r>
              <a:rPr lang="en-GB" altLang="sr-Latn-RS" sz="3200" dirty="0" err="1" smtClean="0"/>
              <a:t>brojevi</a:t>
            </a:r>
            <a:endParaRPr lang="en-US" altLang="sr-Latn-RS" sz="2400" b="1" dirty="0"/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5375276" y="5084764"/>
            <a:ext cx="4176713" cy="4333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0,</a:t>
            </a:r>
            <a:r>
              <a:rPr lang="hr-HR" altLang="sr-Latn-R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35</a:t>
            </a:r>
            <a:r>
              <a:rPr lang="en-US" altLang="sr-Latn-RS" sz="1800" b="1" baseline="-3000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(10)</a:t>
            </a:r>
            <a:r>
              <a:rPr lang="en-US" altLang="sr-Latn-R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≈</a:t>
            </a:r>
            <a:r>
              <a:rPr lang="hr-HR" altLang="sr-Latn-R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sr-Latn-R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0,</a:t>
            </a:r>
            <a:r>
              <a:rPr lang="hr-HR" altLang="sr-Latn-RS" sz="18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010110011</a:t>
            </a:r>
            <a:r>
              <a:rPr lang="en-US" altLang="sr-Latn-R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</a:t>
            </a:r>
            <a:r>
              <a:rPr lang="en-US" altLang="sr-Latn-RS" sz="1800" b="1" baseline="-3000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(2)</a:t>
            </a:r>
            <a:endParaRPr lang="en-US" altLang="sr-Latn-RS" sz="1800" dirty="0"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6739185" y="2562891"/>
            <a:ext cx="141897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eaLnBrk="1" hangingPunct="1">
              <a:defRPr/>
            </a:pPr>
            <a:r>
              <a:rPr lang="en-US" sz="1600" b="1" dirty="0">
                <a:solidFill>
                  <a:srgbClr val="4473F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Tahoma" pitchFamily="34" charset="0"/>
              </a:rPr>
              <a:t>0,</a:t>
            </a:r>
            <a:r>
              <a:rPr lang="hr-HR" sz="1600" b="1" dirty="0">
                <a:solidFill>
                  <a:srgbClr val="4473F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  <a:cs typeface="Tahoma" pitchFamily="34" charset="0"/>
              </a:rPr>
              <a:t>35</a:t>
            </a:r>
            <a:r>
              <a:rPr lang="en-US" sz="1600" dirty="0">
                <a:latin typeface="Courier New" pitchFamily="49" charset="0"/>
                <a:cs typeface="Tahoma" pitchFamily="34" charset="0"/>
              </a:rPr>
              <a:t>∙</a:t>
            </a:r>
            <a:r>
              <a:rPr lang="en-US" sz="1600" b="1" dirty="0">
                <a:latin typeface="Courier New" pitchFamily="49" charset="0"/>
                <a:cs typeface="Tahoma" pitchFamily="34" charset="0"/>
              </a:rPr>
              <a:t>2=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Tahoma" pitchFamily="34" charset="0"/>
              </a:rPr>
              <a:t>0</a:t>
            </a:r>
            <a:r>
              <a:rPr lang="en-US" sz="1600" b="1" dirty="0">
                <a:latin typeface="Courier New" pitchFamily="49" charset="0"/>
                <a:cs typeface="Tahoma" pitchFamily="34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7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ea typeface="Times New Roman" pitchFamily="18" charset="0"/>
                <a:cs typeface="Tahoma" pitchFamily="34" charset="0"/>
              </a:rPr>
              <a:t>0,</a:t>
            </a:r>
            <a:r>
              <a:rPr lang="hr-HR" sz="1600" b="1" dirty="0">
                <a:latin typeface="Courier New" pitchFamily="49" charset="0"/>
                <a:ea typeface="Times New Roman" pitchFamily="18" charset="0"/>
                <a:cs typeface="Tahoma" pitchFamily="34" charset="0"/>
              </a:rPr>
              <a:t>7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hr-HR" sz="1600" b="1" dirty="0">
                <a:solidFill>
                  <a:srgbClr val="FF0000"/>
                </a:solidFill>
                <a:latin typeface="Courier New" pitchFamily="49" charset="0"/>
                <a:cs typeface="Tahoma" pitchFamily="34" charset="0"/>
              </a:rPr>
              <a:t>1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4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4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hr-HR" sz="1600" b="1" dirty="0">
                <a:solidFill>
                  <a:srgbClr val="FF0000"/>
                </a:solidFill>
                <a:latin typeface="Courier New" pitchFamily="49" charset="0"/>
                <a:cs typeface="Tahoma" pitchFamily="34" charset="0"/>
              </a:rPr>
              <a:t>0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8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8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6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6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2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2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hr-HR" sz="1600" b="1" dirty="0">
                <a:solidFill>
                  <a:srgbClr val="FF0000"/>
                </a:solidFill>
                <a:latin typeface="Courier New" pitchFamily="49" charset="0"/>
                <a:cs typeface="Tahoma" pitchFamily="34" charset="0"/>
              </a:rPr>
              <a:t>0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4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4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0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8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8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∙2=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1</a:t>
            </a: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6</a:t>
            </a:r>
            <a:endParaRPr lang="en-US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0,</a:t>
            </a:r>
            <a:r>
              <a:rPr lang="hr-HR" sz="1600" b="1" dirty="0">
                <a:latin typeface="Courier New" pitchFamily="49" charset="0"/>
                <a:cs typeface="Tahoma" pitchFamily="34" charset="0"/>
              </a:rPr>
              <a:t>6</a:t>
            </a:r>
            <a:r>
              <a:rPr lang="en-US" sz="1600" b="1" dirty="0"/>
              <a:t>∙</a:t>
            </a:r>
            <a:r>
              <a:rPr lang="en-US" sz="1600" b="1" dirty="0">
                <a:latin typeface="Courier New" pitchFamily="49" charset="0"/>
              </a:rPr>
              <a:t>2=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sz="1600" b="1" dirty="0">
                <a:latin typeface="Courier New" pitchFamily="49" charset="0"/>
              </a:rPr>
              <a:t>,</a:t>
            </a:r>
            <a:r>
              <a:rPr lang="hr-HR" sz="1600" b="1" dirty="0">
                <a:latin typeface="Courier New" pitchFamily="49" charset="0"/>
              </a:rPr>
              <a:t>2</a:t>
            </a:r>
            <a:endParaRPr lang="hr-HR" sz="1600" dirty="0">
              <a:latin typeface="Courier New" pitchFamily="49" charset="0"/>
            </a:endParaRPr>
          </a:p>
          <a:p>
            <a:pPr algn="r" eaLnBrk="1" hangingPunct="1">
              <a:defRPr/>
            </a:pPr>
            <a:r>
              <a:rPr lang="en-US" sz="1600" b="1" dirty="0">
                <a:latin typeface="Courier New" pitchFamily="49" charset="0"/>
                <a:cs typeface="Times New Roman" pitchFamily="18" charset="0"/>
              </a:rPr>
              <a:t>…</a:t>
            </a:r>
            <a:endParaRPr lang="en-US" sz="1600" b="1" dirty="0">
              <a:latin typeface="Courier New" pitchFamily="49" charset="0"/>
              <a:cs typeface="Tahoma" pitchFamily="34" charset="0"/>
            </a:endParaRPr>
          </a:p>
        </p:txBody>
      </p:sp>
      <p:sp>
        <p:nvSpPr>
          <p:cNvPr id="121864" name="Rectangle 8"/>
          <p:cNvSpPr>
            <a:spLocks noChangeArrowheads="1"/>
          </p:cNvSpPr>
          <p:nvPr/>
        </p:nvSpPr>
        <p:spPr bwMode="auto">
          <a:xfrm>
            <a:off x="3024188" y="3857625"/>
            <a:ext cx="1802096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Font typeface="Wingdings" pitchFamily="2" charset="2"/>
              <a:buNone/>
              <a:defRPr/>
            </a:pPr>
            <a:r>
              <a:rPr kumimoji="1" lang="hr-HR" sz="2400" b="1">
                <a:solidFill>
                  <a:srgbClr val="4473F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kumimoji="1" lang="en-GB" sz="24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1" lang="hr-HR" sz="2400" b="1" baseline="-25000">
                <a:solidFill>
                  <a:srgbClr val="000066"/>
                </a:solidFill>
              </a:rPr>
              <a:t>(</a:t>
            </a:r>
            <a:r>
              <a:rPr kumimoji="1" lang="en-GB" sz="2400" b="1" baseline="-25000">
                <a:solidFill>
                  <a:srgbClr val="000066"/>
                </a:solidFill>
              </a:rPr>
              <a:t>10</a:t>
            </a:r>
            <a:r>
              <a:rPr kumimoji="1" lang="hr-HR" sz="2400" b="1" baseline="-25000">
                <a:solidFill>
                  <a:srgbClr val="000066"/>
                </a:solidFill>
              </a:rPr>
              <a:t>)</a:t>
            </a:r>
            <a:r>
              <a:rPr kumimoji="1" lang="en-GB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</a:t>
            </a:r>
            <a:r>
              <a:rPr kumimoji="1" lang="hr-HR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100 </a:t>
            </a:r>
            <a:r>
              <a:rPr kumimoji="1" lang="hr-HR" sz="2400" baseline="-25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kumimoji="1" lang="en-GB" sz="2400" baseline="-25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kumimoji="1" lang="hr-HR" sz="2400" baseline="-25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kumimoji="1" lang="en-US" sz="2400" baseline="-25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9" name="Text Box 9"/>
          <p:cNvSpPr txBox="1">
            <a:spLocks noChangeArrowheads="1"/>
          </p:cNvSpPr>
          <p:nvPr/>
        </p:nvSpPr>
        <p:spPr bwMode="auto">
          <a:xfrm>
            <a:off x="2927350" y="5589589"/>
            <a:ext cx="7056438" cy="9366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18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0,0</a:t>
            </a:r>
            <a:r>
              <a:rPr lang="hr-HR" altLang="sr-Latn-RS" sz="18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10110011</a:t>
            </a:r>
            <a:r>
              <a:rPr lang="en-US" altLang="sr-Latn-RS" sz="1800" baseline="-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(2)</a:t>
            </a:r>
            <a:r>
              <a:rPr lang="en-US" altLang="sr-Latn-RS" sz="18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= 1·2</a:t>
            </a:r>
            <a:r>
              <a:rPr lang="en-US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-</a:t>
            </a:r>
            <a:r>
              <a:rPr lang="hr-HR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</a:t>
            </a:r>
            <a:r>
              <a:rPr lang="en-US" altLang="sr-Latn-RS" sz="18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+1·2</a:t>
            </a:r>
            <a:r>
              <a:rPr lang="en-US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-</a:t>
            </a:r>
            <a:r>
              <a:rPr lang="hr-HR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4</a:t>
            </a:r>
            <a:r>
              <a:rPr lang="en-US" altLang="sr-Latn-RS" sz="18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+1·2</a:t>
            </a:r>
            <a:r>
              <a:rPr lang="en-US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-</a:t>
            </a:r>
            <a:r>
              <a:rPr lang="hr-HR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5</a:t>
            </a:r>
            <a:r>
              <a:rPr lang="en-US" altLang="sr-Latn-RS" sz="18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+1·2</a:t>
            </a:r>
            <a:r>
              <a:rPr lang="en-US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-</a:t>
            </a:r>
            <a:r>
              <a:rPr lang="hr-HR" altLang="sr-Latn-RS" sz="1800" baseline="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8</a:t>
            </a:r>
            <a:r>
              <a:rPr lang="en-US" altLang="sr-Latn-RS" sz="1800" dirty="0">
                <a:ea typeface="Times New Roman" panose="02020603050405020304" pitchFamily="18" charset="0"/>
                <a:cs typeface="Tahoma" panose="020B0604030504040204" pitchFamily="34" charset="0"/>
              </a:rPr>
              <a:t>+1· 2</a:t>
            </a:r>
            <a:r>
              <a:rPr lang="en-US" altLang="sr-Latn-RS" sz="1800" baseline="30000" dirty="0">
                <a:ea typeface="Times New Roman" panose="02020603050405020304" pitchFamily="18" charset="0"/>
                <a:cs typeface="Tahoma" panose="020B0604030504040204" pitchFamily="34" charset="0"/>
              </a:rPr>
              <a:t>-</a:t>
            </a:r>
            <a:r>
              <a:rPr lang="hr-HR" altLang="sr-Latn-RS" sz="1800" baseline="30000" dirty="0">
                <a:ea typeface="Times New Roman" panose="02020603050405020304" pitchFamily="18" charset="0"/>
                <a:cs typeface="Tahoma" panose="020B0604030504040204" pitchFamily="34" charset="0"/>
              </a:rPr>
              <a:t>9 </a:t>
            </a:r>
            <a:r>
              <a:rPr lang="hr-HR" altLang="sr-Latn-RS" sz="1800" dirty="0">
                <a:ea typeface="Times New Roman" panose="02020603050405020304" pitchFamily="18" charset="0"/>
                <a:cs typeface="Tahoma" panose="020B0604030504040204" pitchFamily="34" charset="0"/>
              </a:rPr>
              <a:t>=</a:t>
            </a:r>
            <a:r>
              <a:rPr lang="en-US" altLang="sr-Latn-RS" sz="1800" dirty="0"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altLang="sr-Latn-RS" sz="1800" b="1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0,349609375</a:t>
            </a:r>
            <a:r>
              <a:rPr lang="en-US" altLang="sr-Latn-RS" sz="1800" baseline="-30000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(10)</a:t>
            </a:r>
          </a:p>
        </p:txBody>
      </p:sp>
      <p:sp>
        <p:nvSpPr>
          <p:cNvPr id="121866" name="Rectangle 10"/>
          <p:cNvSpPr>
            <a:spLocks noChangeArrowheads="1"/>
          </p:cNvSpPr>
          <p:nvPr/>
        </p:nvSpPr>
        <p:spPr bwMode="auto">
          <a:xfrm>
            <a:off x="3238501" y="2786063"/>
            <a:ext cx="1877437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Font typeface="Wingdings" pitchFamily="2" charset="2"/>
              <a:buNone/>
              <a:defRPr/>
            </a:pPr>
            <a:r>
              <a:rPr kumimoji="1" lang="hr-HR" sz="2400" b="1">
                <a:solidFill>
                  <a:srgbClr val="4473F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4.35 </a:t>
            </a:r>
            <a:r>
              <a:rPr kumimoji="1" lang="en-GB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kumimoji="1" lang="hr-HR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4+0.35</a:t>
            </a:r>
            <a:endParaRPr kumimoji="1" lang="en-US" sz="2400" baseline="-250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cxnSp>
        <p:nvCxnSpPr>
          <p:cNvPr id="10" name="Straight Arrow Connector 9"/>
          <p:cNvCxnSpPr>
            <a:stCxn id="121866" idx="2"/>
          </p:cNvCxnSpPr>
          <p:nvPr/>
        </p:nvCxnSpPr>
        <p:spPr>
          <a:xfrm rot="5400000">
            <a:off x="3679031" y="3194844"/>
            <a:ext cx="579438" cy="603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>
            <a:off x="4953000" y="3143251"/>
            <a:ext cx="1714500" cy="71437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ekstniOkvir 1"/>
          <p:cNvSpPr txBox="1"/>
          <p:nvPr/>
        </p:nvSpPr>
        <p:spPr>
          <a:xfrm>
            <a:off x="194656" y="4584374"/>
            <a:ext cx="4372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Zapis neće uvijek biti potpuno jednak broju.</a:t>
            </a:r>
          </a:p>
          <a:p>
            <a:r>
              <a:rPr lang="hr-HR" b="1" dirty="0" smtClean="0"/>
              <a:t>Desi se mala razlika zbog konverzije.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418162127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2895820" y="3360339"/>
            <a:ext cx="1808163" cy="52961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tabLst>
                <a:tab pos="449263" algn="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49263" algn="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4926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b="1" dirty="0" smtClean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2,3E+14</a:t>
            </a:r>
            <a:endParaRPr lang="en-US" altLang="sr-Latn-RS" sz="2400" dirty="0"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7602329" y="3344863"/>
            <a:ext cx="1374775" cy="431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b="1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2,3E-14</a:t>
            </a:r>
            <a:endParaRPr lang="en-US" altLang="sr-Latn-RS" sz="2400" dirty="0"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1643854" y="2351822"/>
            <a:ext cx="91791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2400" dirty="0">
                <a:cs typeface="Times New Roman" panose="02020603050405020304" pitchFamily="18" charset="0"/>
              </a:rPr>
              <a:t>230000000000000</a:t>
            </a:r>
            <a:r>
              <a:rPr lang="en-US" altLang="sr-Latn-RS" sz="2400" baseline="-30000" dirty="0">
                <a:cs typeface="Times New Roman" panose="02020603050405020304" pitchFamily="18" charset="0"/>
              </a:rPr>
              <a:t>(10)</a:t>
            </a:r>
            <a:r>
              <a:rPr lang="en-US" altLang="sr-Latn-RS" sz="2400" dirty="0">
                <a:cs typeface="Times New Roman" panose="02020603050405020304" pitchFamily="18" charset="0"/>
              </a:rPr>
              <a:t>=</a:t>
            </a:r>
            <a:r>
              <a:rPr lang="en-US" altLang="sr-Latn-RS" sz="2400" dirty="0" smtClean="0">
                <a:cs typeface="Times New Roman" panose="02020603050405020304" pitchFamily="18" charset="0"/>
              </a:rPr>
              <a:t>2,3·10</a:t>
            </a:r>
            <a:r>
              <a:rPr lang="en-US" altLang="sr-Latn-RS" sz="2400" baseline="30000" dirty="0" smtClean="0">
                <a:cs typeface="Times New Roman" panose="02020603050405020304" pitchFamily="18" charset="0"/>
              </a:rPr>
              <a:t>14</a:t>
            </a:r>
            <a:r>
              <a:rPr lang="hr-HR" altLang="sr-Latn-RS" sz="2400" baseline="30000" dirty="0" smtClean="0">
                <a:cs typeface="Times New Roman" panose="02020603050405020304" pitchFamily="18" charset="0"/>
              </a:rPr>
              <a:t>   </a:t>
            </a:r>
            <a:r>
              <a:rPr lang="en-US" altLang="sr-Latn-RS" sz="2400" dirty="0" smtClean="0">
                <a:cs typeface="Times New Roman" panose="02020603050405020304" pitchFamily="18" charset="0"/>
              </a:rPr>
              <a:t>0,000000000000023</a:t>
            </a:r>
            <a:r>
              <a:rPr lang="en-US" altLang="sr-Latn-RS" sz="2400" baseline="-30000" dirty="0" smtClean="0">
                <a:cs typeface="Times New Roman" panose="02020603050405020304" pitchFamily="18" charset="0"/>
              </a:rPr>
              <a:t> </a:t>
            </a:r>
            <a:r>
              <a:rPr lang="en-US" altLang="sr-Latn-RS" sz="2400" baseline="-30000" dirty="0">
                <a:cs typeface="Times New Roman" panose="02020603050405020304" pitchFamily="18" charset="0"/>
              </a:rPr>
              <a:t>(10)</a:t>
            </a:r>
            <a:r>
              <a:rPr lang="en-US" altLang="sr-Latn-RS" sz="2400" dirty="0">
                <a:cs typeface="Times New Roman" panose="02020603050405020304" pitchFamily="18" charset="0"/>
              </a:rPr>
              <a:t>=2,3·10</a:t>
            </a:r>
            <a:r>
              <a:rPr lang="en-US" altLang="sr-Latn-RS" sz="2400" baseline="30000" dirty="0">
                <a:cs typeface="Times New Roman" panose="02020603050405020304" pitchFamily="18" charset="0"/>
              </a:rPr>
              <a:t>-14</a:t>
            </a:r>
            <a:endParaRPr lang="en-US" altLang="sr-Latn-R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2400" dirty="0"/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-468313" y="3776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49263" algn="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49263" algn="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4926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44926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2400"/>
          </a:p>
        </p:txBody>
      </p:sp>
      <p:sp>
        <p:nvSpPr>
          <p:cNvPr id="175121" name="Rectangle 17"/>
          <p:cNvSpPr>
            <a:spLocks noChangeArrowheads="1"/>
          </p:cNvSpPr>
          <p:nvPr/>
        </p:nvSpPr>
        <p:spPr bwMode="auto">
          <a:xfrm>
            <a:off x="6096000" y="5300664"/>
            <a:ext cx="7537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b="1">
                <a:solidFill>
                  <a:srgbClr val="003366"/>
                </a:solidFill>
              </a:rPr>
              <a:t>2,3</a:t>
            </a:r>
            <a:endParaRPr lang="hr-HR" altLang="sr-Latn-RS" b="1">
              <a:solidFill>
                <a:srgbClr val="003366"/>
              </a:solidFill>
            </a:endParaRP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6705601" y="5300664"/>
            <a:ext cx="7425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b="1">
                <a:sym typeface="Symbol" panose="05050102010706020507" pitchFamily="18" charset="2"/>
              </a:rPr>
              <a:t></a:t>
            </a:r>
            <a:r>
              <a:rPr lang="en-US" altLang="sr-Latn-RS" b="1">
                <a:solidFill>
                  <a:srgbClr val="CC3300"/>
                </a:solidFill>
              </a:rPr>
              <a:t>10</a:t>
            </a:r>
            <a:endParaRPr lang="hr-HR" altLang="sr-Latn-RS" b="1">
              <a:solidFill>
                <a:srgbClr val="CC3300"/>
              </a:solidFill>
            </a:endParaRPr>
          </a:p>
        </p:txBody>
      </p:sp>
      <p:sp>
        <p:nvSpPr>
          <p:cNvPr id="175123" name="Rectangle 19"/>
          <p:cNvSpPr>
            <a:spLocks noChangeArrowheads="1"/>
          </p:cNvSpPr>
          <p:nvPr/>
        </p:nvSpPr>
        <p:spPr bwMode="auto">
          <a:xfrm>
            <a:off x="7312025" y="5300663"/>
            <a:ext cx="580608" cy="420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b="1" baseline="30000">
                <a:solidFill>
                  <a:srgbClr val="4473F8"/>
                </a:solidFill>
              </a:rPr>
              <a:t>-14</a:t>
            </a:r>
            <a:endParaRPr lang="hr-HR" altLang="sr-Latn-RS" b="1" baseline="30000">
              <a:solidFill>
                <a:srgbClr val="4473F8"/>
              </a:solidFill>
            </a:endParaRPr>
          </a:p>
        </p:txBody>
      </p:sp>
      <p:sp>
        <p:nvSpPr>
          <p:cNvPr id="175124" name="Rectangle 20"/>
          <p:cNvSpPr>
            <a:spLocks noChangeArrowheads="1"/>
          </p:cNvSpPr>
          <p:nvPr/>
        </p:nvSpPr>
        <p:spPr bwMode="auto">
          <a:xfrm>
            <a:off x="4712328" y="5455206"/>
            <a:ext cx="11525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rgbClr val="003366"/>
                </a:solidFill>
                <a:cs typeface="Times New Roman" panose="02020603050405020304" pitchFamily="18" charset="0"/>
              </a:rPr>
              <a:t>mantisa</a:t>
            </a:r>
            <a:endParaRPr lang="en-US" altLang="sr-Latn-RS" sz="1800" dirty="0">
              <a:solidFill>
                <a:srgbClr val="003366"/>
              </a:solidFill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6786553" y="5908958"/>
            <a:ext cx="11525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rgbClr val="CC3300"/>
                </a:solidFill>
                <a:cs typeface="Times New Roman" panose="02020603050405020304" pitchFamily="18" charset="0"/>
              </a:rPr>
              <a:t>baza</a:t>
            </a:r>
            <a:endParaRPr lang="en-US" altLang="sr-Latn-RS" sz="1800" dirty="0">
              <a:solidFill>
                <a:srgbClr val="CC3300"/>
              </a:solidFill>
            </a:endParaRPr>
          </a:p>
        </p:txBody>
      </p:sp>
      <p:sp>
        <p:nvSpPr>
          <p:cNvPr id="175126" name="Rectangle 22"/>
          <p:cNvSpPr>
            <a:spLocks noChangeArrowheads="1"/>
          </p:cNvSpPr>
          <p:nvPr/>
        </p:nvSpPr>
        <p:spPr bwMode="auto">
          <a:xfrm>
            <a:off x="8076991" y="4930977"/>
            <a:ext cx="1800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rgbClr val="4473F8"/>
                </a:solidFill>
                <a:cs typeface="Times New Roman" panose="02020603050405020304" pitchFamily="18" charset="0"/>
              </a:rPr>
              <a:t>eksponent</a:t>
            </a:r>
            <a:endParaRPr lang="en-US" altLang="sr-Latn-RS" sz="1800" dirty="0">
              <a:solidFill>
                <a:srgbClr val="4473F8"/>
              </a:solidFill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1643854" y="700897"/>
            <a:ext cx="5601277" cy="530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sr-Latn-RS" sz="30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Tehnika</a:t>
            </a:r>
            <a:r>
              <a:rPr lang="en-US" altLang="sr-Latn-RS" sz="3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sr-Latn-RS" sz="30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kliznog</a:t>
            </a:r>
            <a:r>
              <a:rPr lang="en-US" altLang="sr-Latn-RS" sz="3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sr-Latn-RS" sz="30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ili</a:t>
            </a:r>
            <a:r>
              <a:rPr lang="en-US" altLang="sr-Latn-RS" sz="3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sr-Latn-RS" sz="30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pomi</a:t>
            </a:r>
            <a:r>
              <a:rPr lang="hr-HR" altLang="sr-Latn-RS" sz="3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č</a:t>
            </a:r>
            <a:r>
              <a:rPr lang="en-US" altLang="sr-Latn-RS" sz="3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nog </a:t>
            </a:r>
            <a:r>
              <a:rPr lang="en-US" altLang="sr-Latn-RS" sz="30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zareza</a:t>
            </a:r>
            <a:endParaRPr lang="en-US" altLang="sr-Latn-RS" sz="3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808183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7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7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7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7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7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21" grpId="0"/>
      <p:bldP spid="175122" grpId="0"/>
      <p:bldP spid="175123" grpId="0"/>
      <p:bldP spid="175124" grpId="0"/>
      <p:bldP spid="175125" grpId="0"/>
      <p:bldP spid="1751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33375"/>
            <a:ext cx="84582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altLang="sr-Latn-RS" dirty="0"/>
              <a:t>Binarni brojevi i m</a:t>
            </a:r>
            <a:r>
              <a:rPr lang="en-US" altLang="sr-Latn-RS" dirty="0" err="1"/>
              <a:t>noženje</a:t>
            </a:r>
            <a:r>
              <a:rPr lang="en-US" altLang="sr-Latn-RS" dirty="0"/>
              <a:t> s 2</a:t>
            </a:r>
            <a:r>
              <a:rPr lang="en-US" altLang="sr-Latn-RS" baseline="30000" dirty="0"/>
              <a:t>n</a:t>
            </a:r>
            <a:r>
              <a:rPr lang="en-US" altLang="sr-Latn-RS" dirty="0"/>
              <a:t> </a:t>
            </a:r>
            <a:r>
              <a:rPr lang="en-US" altLang="sr-Latn-RS" dirty="0" err="1"/>
              <a:t>i</a:t>
            </a:r>
            <a:r>
              <a:rPr lang="en-US" altLang="sr-Latn-RS" dirty="0"/>
              <a:t> 2</a:t>
            </a:r>
            <a:r>
              <a:rPr lang="en-US" altLang="sr-Latn-RS" baseline="30000" dirty="0"/>
              <a:t>-n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94828" y="2007066"/>
            <a:ext cx="10907274" cy="2762084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r-HR" altLang="sr-Latn-RS" sz="2400" dirty="0" smtClean="0"/>
              <a:t>množenje pozitivnom potencijom baze 2 </a:t>
            </a:r>
          </a:p>
          <a:p>
            <a:pPr lvl="1">
              <a:defRPr/>
            </a:pPr>
            <a:r>
              <a:rPr lang="hr-HR" altLang="sr-Latn-RS" sz="2400" dirty="0" smtClean="0"/>
              <a:t>binarna točka se  pomakne odgovarajući broj mjesta desno </a:t>
            </a:r>
          </a:p>
          <a:p>
            <a:pPr>
              <a:defRPr/>
            </a:pPr>
            <a:r>
              <a:rPr lang="hr-HR" altLang="sr-Latn-RS" sz="2400" dirty="0" smtClean="0"/>
              <a:t>množenje negativnom potencijom baze 2  </a:t>
            </a:r>
            <a:br>
              <a:rPr lang="hr-HR" altLang="sr-Latn-RS" sz="2400" dirty="0" smtClean="0"/>
            </a:br>
            <a:r>
              <a:rPr lang="hr-HR" altLang="sr-Latn-RS" sz="2400" dirty="0" smtClean="0"/>
              <a:t>(ili dijeljenje s pozitivnom potencijom baze 2)</a:t>
            </a:r>
          </a:p>
          <a:p>
            <a:pPr lvl="1">
              <a:defRPr/>
            </a:pPr>
            <a:r>
              <a:rPr lang="hr-HR" altLang="sr-Latn-RS" sz="2400" dirty="0" smtClean="0"/>
              <a:t>binarna točka se  pomakne odgovarajući broj </a:t>
            </a:r>
            <a:r>
              <a:rPr lang="hr-HR" altLang="sr-Latn-RS" sz="2400" smtClean="0"/>
              <a:t>mjesta ulijevo </a:t>
            </a:r>
            <a:endParaRPr lang="hr-HR" altLang="sr-Latn-RS" sz="2400" dirty="0" smtClean="0"/>
          </a:p>
          <a:p>
            <a:pPr algn="just">
              <a:lnSpc>
                <a:spcPct val="80000"/>
              </a:lnSpc>
              <a:buNone/>
              <a:defRPr/>
            </a:pPr>
            <a:r>
              <a:rPr lang="en-GB" altLang="sr-Latn-RS" sz="2400" dirty="0" smtClean="0"/>
              <a:t>		</a:t>
            </a:r>
            <a:endParaRPr lang="hr-HR" altLang="sr-Latn-RS" sz="2400" dirty="0" smtClean="0"/>
          </a:p>
          <a:p>
            <a:pPr algn="just">
              <a:lnSpc>
                <a:spcPct val="80000"/>
              </a:lnSpc>
              <a:buNone/>
              <a:defRPr/>
            </a:pPr>
            <a:endParaRPr lang="en-US" altLang="sr-Latn-RS" sz="2400" dirty="0" smtClean="0"/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2838619" y="4795809"/>
            <a:ext cx="3889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defRPr/>
            </a:pPr>
            <a:r>
              <a:rPr kumimoji="1" lang="hr-HR" i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	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1 . </a:t>
            </a:r>
            <a:r>
              <a:rPr kumimoji="1" lang="hr-HR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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2</a:t>
            </a:r>
            <a:r>
              <a:rPr kumimoji="1" lang="en-GB" baseline="300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2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</a:t>
            </a:r>
            <a:r>
              <a:rPr kumimoji="1" lang="hr-HR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1</a:t>
            </a:r>
          </a:p>
          <a:p>
            <a:pPr marL="342900" indent="-342900" algn="just">
              <a:spcBef>
                <a:spcPct val="20000"/>
              </a:spcBef>
              <a:buClr>
                <a:srgbClr val="006600"/>
              </a:buClr>
              <a:defRPr/>
            </a:pP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	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1 . </a:t>
            </a:r>
            <a:r>
              <a:rPr kumimoji="1" lang="hr-HR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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2</a:t>
            </a:r>
            <a:r>
              <a:rPr kumimoji="1" lang="en-GB" baseline="300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-2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sym typeface="Symbol" pitchFamily="18" charset="2"/>
              </a:rPr>
              <a:t>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0 . 0</a:t>
            </a:r>
            <a:r>
              <a:rPr kumimoji="1" lang="en-GB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</a:t>
            </a:r>
            <a:r>
              <a:rPr kumimoji="1" lang="hr-HR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en-GB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</a:t>
            </a:r>
            <a:endParaRPr kumimoji="1" lang="hr-HR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rgbClr val="006600"/>
              </a:buClr>
              <a:buFont typeface="Wingdings" pitchFamily="2" charset="2"/>
              <a:buChar char="§"/>
              <a:defRPr/>
            </a:pPr>
            <a:endParaRPr kumimoji="1" lang="hr-HR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rgbClr val="006600"/>
              </a:buClr>
              <a:defRPr/>
            </a:pPr>
            <a:endParaRPr kumimoji="1" lang="en-US" sz="2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84176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title"/>
          </p:nvPr>
        </p:nvSpPr>
        <p:spPr>
          <a:xfrm>
            <a:off x="1790646" y="530279"/>
            <a:ext cx="8458200" cy="990600"/>
          </a:xfrm>
        </p:spPr>
        <p:txBody>
          <a:bodyPr>
            <a:normAutofit fontScale="90000"/>
          </a:bodyPr>
          <a:lstStyle/>
          <a:p>
            <a:r>
              <a:rPr lang="en-GB" altLang="sr-Latn-RS" dirty="0" err="1"/>
              <a:t>Realni</a:t>
            </a:r>
            <a:r>
              <a:rPr lang="en-GB" altLang="sr-Latn-RS" sz="2800" dirty="0">
                <a:solidFill>
                  <a:srgbClr val="003366"/>
                </a:solidFill>
              </a:rPr>
              <a:t> </a:t>
            </a:r>
            <a:r>
              <a:rPr lang="en-GB" altLang="sr-Latn-RS" dirty="0" err="1"/>
              <a:t>brojevi</a:t>
            </a:r>
            <a:r>
              <a:rPr lang="en-GB" altLang="sr-Latn-RS" dirty="0"/>
              <a:t> </a:t>
            </a:r>
            <a:r>
              <a:rPr lang="en-GB" altLang="sr-Latn-RS" dirty="0" err="1"/>
              <a:t>standardne</a:t>
            </a:r>
            <a:r>
              <a:rPr lang="en-GB" altLang="sr-Latn-RS" dirty="0"/>
              <a:t> </a:t>
            </a:r>
            <a:r>
              <a:rPr lang="en-GB" altLang="sr-Latn-RS" dirty="0" err="1"/>
              <a:t>preciznosti</a:t>
            </a:r>
            <a:endParaRPr lang="en-US" altLang="sr-Latn-RS" dirty="0"/>
          </a:p>
        </p:txBody>
      </p:sp>
      <p:sp>
        <p:nvSpPr>
          <p:cNvPr id="22531" name="Rectangle 10"/>
          <p:cNvSpPr>
            <a:spLocks noChangeArrowheads="1"/>
          </p:cNvSpPr>
          <p:nvPr/>
        </p:nvSpPr>
        <p:spPr bwMode="auto">
          <a:xfrm>
            <a:off x="536986" y="1908203"/>
            <a:ext cx="10965520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sr-Latn-RS" sz="1800" dirty="0">
                <a:solidFill>
                  <a:srgbClr val="CC3300"/>
                </a:solidFill>
                <a:cs typeface="Times New Roman" panose="02020603050405020304" pitchFamily="18" charset="0"/>
              </a:rPr>
              <a:t>IEEE</a:t>
            </a:r>
            <a:r>
              <a:rPr lang="hr-HR" altLang="sr-Latn-RS" sz="1800" dirty="0">
                <a:solidFill>
                  <a:srgbClr val="CC3300"/>
                </a:solidFill>
              </a:rPr>
              <a:t> </a:t>
            </a:r>
            <a:r>
              <a:rPr lang="en-US" altLang="sr-Latn-RS" sz="1800" dirty="0">
                <a:solidFill>
                  <a:srgbClr val="CC3300"/>
                </a:solidFill>
                <a:cs typeface="Times New Roman" panose="02020603050405020304" pitchFamily="18" charset="0"/>
              </a:rPr>
              <a:t>Standard </a:t>
            </a:r>
            <a:r>
              <a:rPr lang="en-US" altLang="sr-Latn-RS" sz="1800" dirty="0" smtClean="0">
                <a:solidFill>
                  <a:srgbClr val="CC3300"/>
                </a:solidFill>
                <a:cs typeface="Times New Roman" panose="02020603050405020304" pitchFamily="18" charset="0"/>
              </a:rPr>
              <a:t>754</a:t>
            </a:r>
            <a:r>
              <a:rPr lang="hr-HR" altLang="sr-Latn-RS" sz="1800" dirty="0" smtClean="0">
                <a:solidFill>
                  <a:srgbClr val="CC3300"/>
                </a:solidFill>
                <a:cs typeface="Times New Roman" panose="02020603050405020304" pitchFamily="18" charset="0"/>
              </a:rPr>
              <a:t>: </a:t>
            </a:r>
            <a:r>
              <a:rPr lang="en-US" altLang="sr-Latn-RS" sz="1800" dirty="0" err="1" smtClean="0">
                <a:cs typeface="Times New Roman" panose="02020603050405020304" pitchFamily="18" charset="0"/>
              </a:rPr>
              <a:t>zapis</a:t>
            </a:r>
            <a:r>
              <a:rPr lang="en-US" altLang="sr-Latn-RS" sz="1800" dirty="0" smtClean="0"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realnih</a:t>
            </a:r>
            <a:r>
              <a:rPr lang="en-US" altLang="sr-Latn-RS" sz="1800" dirty="0">
                <a:cs typeface="Times New Roman" panose="02020603050405020304" pitchFamily="18" charset="0"/>
              </a:rPr>
              <a:t> (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decimalnih</a:t>
            </a:r>
            <a:r>
              <a:rPr lang="en-US" altLang="sr-Latn-RS" sz="1800" dirty="0">
                <a:cs typeface="Times New Roman" panose="02020603050405020304" pitchFamily="18" charset="0"/>
              </a:rPr>
              <a:t>)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brojeva</a:t>
            </a:r>
            <a:r>
              <a:rPr lang="en-US" altLang="sr-Latn-RS" sz="1800" dirty="0">
                <a:cs typeface="Times New Roman" panose="02020603050405020304" pitchFamily="18" charset="0"/>
              </a:rPr>
              <a:t> u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ra</a:t>
            </a:r>
            <a:r>
              <a:rPr lang="hr-HR" altLang="sr-Latn-RS" sz="1800" dirty="0"/>
              <a:t>č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unalu</a:t>
            </a:r>
            <a:r>
              <a:rPr lang="en-US" altLang="sr-Latn-RS" sz="1800" dirty="0"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uz</a:t>
            </a:r>
            <a:r>
              <a:rPr lang="en-US" altLang="sr-Latn-RS" sz="1800" dirty="0"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korištenje</a:t>
            </a:r>
            <a:r>
              <a:rPr lang="en-US" altLang="sr-Latn-RS" sz="1800" dirty="0"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tehnike</a:t>
            </a:r>
            <a:r>
              <a:rPr lang="en-US" altLang="sr-Latn-RS" sz="1800" dirty="0"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pomi</a:t>
            </a:r>
            <a:r>
              <a:rPr lang="hr-HR" altLang="sr-Latn-RS" sz="1800" dirty="0"/>
              <a:t>č</a:t>
            </a:r>
            <a:r>
              <a:rPr lang="en-US" altLang="sr-Latn-RS" sz="1800" dirty="0">
                <a:cs typeface="Times New Roman" panose="02020603050405020304" pitchFamily="18" charset="0"/>
              </a:rPr>
              <a:t>nog </a:t>
            </a:r>
            <a:r>
              <a:rPr lang="en-US" altLang="sr-Latn-RS" sz="1800" dirty="0" err="1">
                <a:cs typeface="Times New Roman" panose="02020603050405020304" pitchFamily="18" charset="0"/>
              </a:rPr>
              <a:t>zareza</a:t>
            </a:r>
            <a:r>
              <a:rPr lang="en-US" altLang="sr-Latn-RS" sz="1800" dirty="0">
                <a:cs typeface="Times New Roman" panose="02020603050405020304" pitchFamily="18" charset="0"/>
              </a:rPr>
              <a:t>.</a:t>
            </a:r>
            <a:endParaRPr lang="en-US" altLang="sr-Latn-RS" sz="18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sr-Latn-RS" sz="1600" dirty="0" err="1" smtClean="0">
                <a:cs typeface="Times New Roman" panose="02020603050405020304" pitchFamily="18" charset="0"/>
              </a:rPr>
              <a:t>Za</a:t>
            </a:r>
            <a:r>
              <a:rPr lang="en-US" altLang="sr-Latn-RS" sz="1600" dirty="0" smtClean="0">
                <a:cs typeface="Times New Roman" panose="02020603050405020304" pitchFamily="18" charset="0"/>
              </a:rPr>
              <a:t>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prikaz</a:t>
            </a:r>
            <a:r>
              <a:rPr lang="en-US" altLang="sr-Latn-RS" sz="1600" dirty="0">
                <a:cs typeface="Times New Roman" panose="02020603050405020304" pitchFamily="18" charset="0"/>
              </a:rPr>
              <a:t>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brojeva</a:t>
            </a:r>
            <a:r>
              <a:rPr lang="en-US" altLang="sr-Latn-RS" sz="1600" dirty="0">
                <a:cs typeface="Times New Roman" panose="02020603050405020304" pitchFamily="18" charset="0"/>
              </a:rPr>
              <a:t> u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standardnoj</a:t>
            </a:r>
            <a:r>
              <a:rPr lang="en-US" altLang="sr-Latn-RS" sz="1600" dirty="0">
                <a:cs typeface="Times New Roman" panose="02020603050405020304" pitchFamily="18" charset="0"/>
              </a:rPr>
              <a:t>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jednostrukoj</a:t>
            </a:r>
            <a:r>
              <a:rPr lang="en-US" altLang="sr-Latn-RS" sz="1600" dirty="0">
                <a:cs typeface="Times New Roman" panose="02020603050405020304" pitchFamily="18" charset="0"/>
              </a:rPr>
              <a:t> to</a:t>
            </a:r>
            <a:r>
              <a:rPr lang="hr-HR" altLang="sr-Latn-RS" sz="1600" dirty="0"/>
              <a:t>č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nosti</a:t>
            </a:r>
            <a:r>
              <a:rPr lang="hr-HR" altLang="sr-Latn-RS" sz="1600" dirty="0"/>
              <a:t>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prema</a:t>
            </a:r>
            <a:r>
              <a:rPr lang="en-US" altLang="sr-Latn-RS" sz="1600" dirty="0">
                <a:cs typeface="Times New Roman" panose="02020603050405020304" pitchFamily="18" charset="0"/>
              </a:rPr>
              <a:t> tom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standardu</a:t>
            </a:r>
            <a:r>
              <a:rPr lang="en-US" altLang="sr-Latn-RS" sz="1600" dirty="0">
                <a:cs typeface="Times New Roman" panose="02020603050405020304" pitchFamily="18" charset="0"/>
              </a:rPr>
              <a:t>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ra</a:t>
            </a:r>
            <a:r>
              <a:rPr lang="hr-HR" altLang="sr-Latn-RS" sz="1600" dirty="0"/>
              <a:t>č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unalo</a:t>
            </a:r>
            <a:r>
              <a:rPr lang="en-US" altLang="sr-Latn-RS" sz="1600" dirty="0">
                <a:cs typeface="Times New Roman" panose="02020603050405020304" pitchFamily="18" charset="0"/>
              </a:rPr>
              <a:t> </a:t>
            </a:r>
            <a:r>
              <a:rPr lang="en-US" altLang="sr-Latn-RS" sz="1600" dirty="0" err="1">
                <a:cs typeface="Times New Roman" panose="02020603050405020304" pitchFamily="18" charset="0"/>
              </a:rPr>
              <a:t>koristi</a:t>
            </a:r>
            <a:r>
              <a:rPr lang="en-US" altLang="sr-Latn-RS" sz="1600" dirty="0">
                <a:cs typeface="Times New Roman" panose="02020603050405020304" pitchFamily="18" charset="0"/>
              </a:rPr>
              <a:t> </a:t>
            </a:r>
            <a:r>
              <a:rPr lang="en-US" altLang="sr-Latn-RS" sz="1600" b="1" dirty="0">
                <a:solidFill>
                  <a:srgbClr val="4473F8"/>
                </a:solidFill>
                <a:cs typeface="Times New Roman" panose="02020603050405020304" pitchFamily="18" charset="0"/>
              </a:rPr>
              <a:t>32 </a:t>
            </a:r>
            <a:r>
              <a:rPr lang="en-US" altLang="sr-Latn-RS" sz="1600" b="1" dirty="0" err="1">
                <a:solidFill>
                  <a:srgbClr val="4473F8"/>
                </a:solidFill>
                <a:cs typeface="Times New Roman" panose="02020603050405020304" pitchFamily="18" charset="0"/>
              </a:rPr>
              <a:t>bita</a:t>
            </a:r>
            <a:r>
              <a:rPr lang="en-US" altLang="sr-Latn-RS" sz="1600" dirty="0" smtClean="0">
                <a:cs typeface="Times New Roman" panose="02020603050405020304" pitchFamily="18" charset="0"/>
              </a:rPr>
              <a:t>.</a:t>
            </a:r>
            <a:endParaRPr lang="hr-HR" altLang="sr-Latn-RS" sz="1600" dirty="0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hr-HR" altLang="sr-Latn-RS" sz="1600" dirty="0" smtClean="0"/>
              <a:t>Tip podataka: </a:t>
            </a:r>
            <a:r>
              <a:rPr lang="hr-HR" altLang="sr-Latn-RS" sz="1600" dirty="0" err="1" smtClean="0"/>
              <a:t>float</a:t>
            </a:r>
            <a:r>
              <a:rPr lang="hr-HR" altLang="sr-Latn-RS" sz="1600" dirty="0" smtClean="0"/>
              <a:t> (single)</a:t>
            </a:r>
            <a:endParaRPr lang="en-US" altLang="sr-Latn-RS" sz="16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sr-Latn-RS" sz="1600" dirty="0"/>
          </a:p>
        </p:txBody>
      </p:sp>
      <p:graphicFrame>
        <p:nvGraphicFramePr>
          <p:cNvPr id="126116" name="Group 1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385575"/>
              </p:ext>
            </p:extLst>
          </p:nvPr>
        </p:nvGraphicFramePr>
        <p:xfrm>
          <a:off x="2130372" y="3633514"/>
          <a:ext cx="7559675" cy="1341482"/>
        </p:xfrm>
        <a:graphic>
          <a:graphicData uri="http://schemas.openxmlformats.org/drawingml/2006/table">
            <a:tbl>
              <a:tblPr/>
              <a:tblGrid>
                <a:gridCol w="604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48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31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predznak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KARAKTERISTIKA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(eksponent+127)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(8 bita)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MANTISA 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bez vodeće jedinice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(23 bita)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31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…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….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578" name="Rectangle 157"/>
          <p:cNvSpPr>
            <a:spLocks noChangeArrowheads="1"/>
          </p:cNvSpPr>
          <p:nvPr/>
        </p:nvSpPr>
        <p:spPr bwMode="auto">
          <a:xfrm>
            <a:off x="2203396" y="5289278"/>
            <a:ext cx="7632700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1800" b="1" dirty="0" err="1">
                <a:solidFill>
                  <a:srgbClr val="008080"/>
                </a:solidFill>
                <a:cs typeface="Times New Roman" panose="02020603050405020304" pitchFamily="18" charset="0"/>
              </a:rPr>
              <a:t>Predznak</a:t>
            </a:r>
            <a:r>
              <a:rPr lang="en-US" altLang="sr-Latn-RS" sz="1800" dirty="0">
                <a:cs typeface="Times New Roman" panose="02020603050405020304" pitchFamily="18" charset="0"/>
              </a:rPr>
              <a:t>: </a:t>
            </a:r>
            <a:r>
              <a:rPr lang="en-US" altLang="sr-Latn-RS" sz="1800" i="1" dirty="0">
                <a:cs typeface="Times New Roman" panose="02020603050405020304" pitchFamily="18" charset="0"/>
              </a:rPr>
              <a:t>1 –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negativan</a:t>
            </a:r>
            <a:r>
              <a:rPr lang="en-US" altLang="sr-Latn-RS" sz="1800" i="1" dirty="0"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broj</a:t>
            </a:r>
            <a:r>
              <a:rPr lang="en-US" altLang="sr-Latn-RS" sz="1800" i="1" dirty="0">
                <a:cs typeface="Times New Roman" panose="02020603050405020304" pitchFamily="18" charset="0"/>
              </a:rPr>
              <a:t>, 0 –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pozitivan</a:t>
            </a:r>
            <a:r>
              <a:rPr lang="en-US" altLang="sr-Latn-RS" sz="1800" i="1" dirty="0"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broj</a:t>
            </a:r>
            <a:endParaRPr lang="en-US" altLang="sr-Latn-RS" sz="18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r-Latn-RS" sz="1800" i="1" dirty="0" err="1">
                <a:solidFill>
                  <a:srgbClr val="008080"/>
                </a:solidFill>
                <a:cs typeface="Times New Roman" panose="02020603050405020304" pitchFamily="18" charset="0"/>
              </a:rPr>
              <a:t>Eksponentu</a:t>
            </a:r>
            <a:r>
              <a:rPr lang="en-US" altLang="sr-Latn-RS" sz="1800" i="1" dirty="0">
                <a:solidFill>
                  <a:srgbClr val="008080"/>
                </a:solidFill>
                <a:cs typeface="Times New Roman" panose="02020603050405020304" pitchFamily="18" charset="0"/>
              </a:rPr>
              <a:t> se </a:t>
            </a:r>
            <a:r>
              <a:rPr lang="en-US" altLang="sr-Latn-RS" sz="1800" i="1" dirty="0" err="1">
                <a:solidFill>
                  <a:srgbClr val="008080"/>
                </a:solidFill>
                <a:cs typeface="Times New Roman" panose="02020603050405020304" pitchFamily="18" charset="0"/>
              </a:rPr>
              <a:t>dodaje</a:t>
            </a:r>
            <a:r>
              <a:rPr lang="en-US" altLang="sr-Latn-RS" sz="1800" i="1" dirty="0">
                <a:solidFill>
                  <a:srgbClr val="008080"/>
                </a:solidFill>
                <a:cs typeface="Times New Roman" panose="02020603050405020304" pitchFamily="18" charset="0"/>
              </a:rPr>
              <a:t> 127</a:t>
            </a:r>
            <a:r>
              <a:rPr lang="en-US" altLang="sr-Latn-RS" sz="1800" i="1" dirty="0">
                <a:cs typeface="Times New Roman" panose="02020603050405020304" pitchFamily="18" charset="0"/>
              </a:rPr>
              <a:t> da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bismo</a:t>
            </a:r>
            <a:r>
              <a:rPr lang="en-US" altLang="sr-Latn-RS" sz="1800" i="1" dirty="0">
                <a:cs typeface="Times New Roman" panose="02020603050405020304" pitchFamily="18" charset="0"/>
              </a:rPr>
              <a:t> u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prikazu</a:t>
            </a:r>
            <a:r>
              <a:rPr lang="en-US" altLang="sr-Latn-RS" sz="1800" i="1" dirty="0"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izbjegli</a:t>
            </a:r>
            <a:r>
              <a:rPr lang="en-US" altLang="sr-Latn-RS" sz="1800" i="1" dirty="0"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negativne</a:t>
            </a:r>
            <a:r>
              <a:rPr lang="en-US" altLang="sr-Latn-RS" sz="1800" i="1" dirty="0"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>
                <a:cs typeface="Times New Roman" panose="02020603050405020304" pitchFamily="18" charset="0"/>
              </a:rPr>
              <a:t>eksponente</a:t>
            </a:r>
            <a:r>
              <a:rPr lang="en-US" altLang="sr-Latn-RS" sz="1800" i="1" dirty="0">
                <a:cs typeface="Times New Roman" panose="02020603050405020304" pitchFamily="18" charset="0"/>
              </a:rPr>
              <a:t>!</a:t>
            </a:r>
            <a:endParaRPr lang="en-US" altLang="sr-Latn-RS" sz="18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r-Latn-RS" sz="1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4234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5913" y="404813"/>
            <a:ext cx="8458200" cy="1143000"/>
          </a:xfrm>
        </p:spPr>
        <p:txBody>
          <a:bodyPr/>
          <a:lstStyle/>
          <a:p>
            <a:pPr algn="l"/>
            <a:r>
              <a:rPr lang="en-US" altLang="sr-Latn-RS" sz="2400" i="1" dirty="0" err="1"/>
              <a:t>Primjer</a:t>
            </a:r>
            <a:r>
              <a:rPr lang="en-US" altLang="sr-Latn-RS" sz="2400" i="1" dirty="0"/>
              <a:t>:</a:t>
            </a:r>
            <a:r>
              <a:rPr lang="en-US" altLang="sr-Latn-RS" sz="2400" dirty="0"/>
              <a:t> </a:t>
            </a:r>
            <a:r>
              <a:rPr lang="hr-HR" altLang="sr-Latn-RS" sz="2400" dirty="0"/>
              <a:t>Zapis</a:t>
            </a:r>
            <a:r>
              <a:rPr lang="en-US" altLang="sr-Latn-RS" sz="2400" dirty="0"/>
              <a:t> </a:t>
            </a:r>
            <a:r>
              <a:rPr lang="en-US" altLang="sr-Latn-RS" sz="2400" dirty="0" err="1" smtClean="0"/>
              <a:t>broj</a:t>
            </a:r>
            <a:r>
              <a:rPr lang="hr-HR" altLang="sr-Latn-RS" sz="2400" dirty="0" smtClean="0"/>
              <a:t>a</a:t>
            </a:r>
            <a:r>
              <a:rPr lang="en-US" altLang="sr-Latn-RS" sz="2400" dirty="0" smtClean="0"/>
              <a:t> </a:t>
            </a:r>
            <a:r>
              <a:rPr lang="hr-HR" altLang="sr-Latn-RS" sz="2400" dirty="0"/>
              <a:t>9</a:t>
            </a:r>
            <a:r>
              <a:rPr lang="en-US" altLang="sr-Latn-RS" sz="2400" dirty="0"/>
              <a:t>.75 </a:t>
            </a:r>
            <a:r>
              <a:rPr lang="hr-HR" altLang="sr-Latn-RS" sz="2400" dirty="0"/>
              <a:t>u računalu.</a:t>
            </a:r>
            <a:endParaRPr lang="en-US" altLang="sr-Latn-RS" sz="2400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1728296" y="1972059"/>
            <a:ext cx="7580313" cy="4786312"/>
          </a:xfrm>
        </p:spPr>
        <p:txBody>
          <a:bodyPr rtlCol="0">
            <a:normAutofit fontScale="77500" lnSpcReduction="20000"/>
          </a:bodyPr>
          <a:lstStyle/>
          <a:p>
            <a:pPr marL="0" indent="0" algn="just">
              <a:lnSpc>
                <a:spcPct val="90000"/>
              </a:lnSpc>
              <a:buNone/>
              <a:defRPr/>
            </a:pPr>
            <a:r>
              <a:rPr lang="hr-HR" sz="2800" b="1" dirty="0">
                <a:latin typeface="Times New Roman" pitchFamily="18" charset="0"/>
              </a:rPr>
              <a:t>0.75*2= 1.5				9/2=4 ostatak 1 ….</a:t>
            </a: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hr-HR" sz="2800" b="1" dirty="0">
                <a:latin typeface="Times New Roman" pitchFamily="18" charset="0"/>
              </a:rPr>
              <a:t>0.5   *2=1.0   0.75= 0.11</a:t>
            </a:r>
            <a:r>
              <a:rPr lang="en-GB" sz="2800" baseline="-25000" dirty="0"/>
              <a:t>2</a:t>
            </a:r>
            <a:r>
              <a:rPr lang="en-GB" sz="2800" dirty="0"/>
              <a:t> </a:t>
            </a:r>
            <a:endParaRPr lang="hr-HR" sz="2800" b="1" dirty="0">
              <a:latin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hr-HR" sz="2800" b="1" dirty="0">
                <a:latin typeface="Times New Roman" pitchFamily="18" charset="0"/>
              </a:rPr>
              <a:t>		9</a:t>
            </a:r>
            <a:r>
              <a:rPr lang="en-GB" sz="2800" baseline="-25000" dirty="0"/>
              <a:t>10</a:t>
            </a:r>
            <a:r>
              <a:rPr lang="hr-HR" sz="2800" b="1" dirty="0">
                <a:latin typeface="Times New Roman" pitchFamily="18" charset="0"/>
              </a:rPr>
              <a:t>=</a:t>
            </a:r>
            <a:r>
              <a:rPr lang="en-GB" sz="2800" b="1" dirty="0">
                <a:latin typeface="Times New Roman" pitchFamily="18" charset="0"/>
              </a:rPr>
              <a:t> </a:t>
            </a:r>
            <a:r>
              <a:rPr lang="hr-HR" sz="2800" b="1" dirty="0"/>
              <a:t>10</a:t>
            </a:r>
            <a:r>
              <a:rPr lang="en-GB" sz="2800" b="1" dirty="0"/>
              <a:t>01</a:t>
            </a:r>
            <a:r>
              <a:rPr lang="en-GB" sz="2800" baseline="-25000" dirty="0"/>
              <a:t> 2</a:t>
            </a:r>
            <a:r>
              <a:rPr lang="en-GB" sz="2800" b="1" dirty="0">
                <a:latin typeface="Times New Roman" pitchFamily="18" charset="0"/>
              </a:rPr>
              <a:t>     </a:t>
            </a:r>
            <a:endParaRPr lang="hr-HR" sz="2800" b="1" dirty="0">
              <a:latin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hr-HR" sz="2800" b="1" dirty="0">
              <a:latin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None/>
              <a:defRPr/>
            </a:pPr>
            <a:r>
              <a:rPr lang="hr-HR" sz="2800" b="1" dirty="0"/>
              <a:t>9</a:t>
            </a:r>
            <a:r>
              <a:rPr lang="en-GB" sz="2800" b="1" dirty="0"/>
              <a:t>.75</a:t>
            </a:r>
            <a:r>
              <a:rPr lang="en-GB" sz="2800" baseline="-25000" dirty="0"/>
              <a:t>10</a:t>
            </a:r>
            <a:r>
              <a:rPr lang="en-GB" sz="2800" dirty="0"/>
              <a:t>   </a:t>
            </a:r>
            <a:r>
              <a:rPr lang="en-GB" sz="2800" dirty="0">
                <a:sym typeface="Symbol" pitchFamily="18" charset="2"/>
              </a:rPr>
              <a:t></a:t>
            </a:r>
            <a:r>
              <a:rPr lang="en-GB" sz="2800" dirty="0"/>
              <a:t> </a:t>
            </a:r>
            <a:r>
              <a:rPr lang="hr-HR" sz="2800" b="1" dirty="0"/>
              <a:t>10</a:t>
            </a:r>
            <a:r>
              <a:rPr lang="en-GB" sz="2800" b="1" dirty="0"/>
              <a:t>01.11</a:t>
            </a:r>
            <a:r>
              <a:rPr lang="en-GB" sz="2800" baseline="-25000" dirty="0"/>
              <a:t>2</a:t>
            </a:r>
            <a:r>
              <a:rPr lang="en-GB" sz="2800" dirty="0"/>
              <a:t> </a:t>
            </a:r>
            <a:r>
              <a:rPr lang="en-GB" sz="2800" dirty="0">
                <a:sym typeface="Symbol" pitchFamily="18" charset="2"/>
              </a:rPr>
              <a:t></a:t>
            </a:r>
            <a:r>
              <a:rPr lang="en-GB" sz="2800" dirty="0"/>
              <a:t> 2</a:t>
            </a:r>
            <a:r>
              <a:rPr lang="en-GB" sz="2800" baseline="30000" dirty="0"/>
              <a:t>0</a:t>
            </a:r>
            <a:r>
              <a:rPr lang="en-GB" sz="2800" dirty="0"/>
              <a:t> </a:t>
            </a:r>
            <a:r>
              <a:rPr lang="en-GB" sz="2800" dirty="0">
                <a:sym typeface="Symbol" pitchFamily="18" charset="2"/>
              </a:rPr>
              <a:t></a:t>
            </a:r>
            <a:r>
              <a:rPr lang="en-GB" sz="2800" dirty="0"/>
              <a:t> </a:t>
            </a:r>
            <a:r>
              <a:rPr lang="en-GB" sz="2800" b="1" dirty="0"/>
              <a:t>1.0</a:t>
            </a:r>
            <a:r>
              <a:rPr lang="hr-HR" sz="2800" b="1" dirty="0"/>
              <a:t>0</a:t>
            </a:r>
            <a:r>
              <a:rPr lang="en-GB" sz="2800" b="1" dirty="0"/>
              <a:t>111</a:t>
            </a:r>
            <a:r>
              <a:rPr lang="en-GB" sz="2800" baseline="-25000" dirty="0"/>
              <a:t>2</a:t>
            </a:r>
            <a:r>
              <a:rPr lang="en-GB" sz="2800" dirty="0"/>
              <a:t>  </a:t>
            </a:r>
            <a:r>
              <a:rPr lang="en-GB" sz="2800" dirty="0">
                <a:sym typeface="Symbol" pitchFamily="18" charset="2"/>
              </a:rPr>
              <a:t></a:t>
            </a:r>
            <a:r>
              <a:rPr lang="en-GB" sz="2800" dirty="0"/>
              <a:t> 2</a:t>
            </a:r>
            <a:r>
              <a:rPr lang="hr-HR" sz="2800" baseline="30000" dirty="0"/>
              <a:t>3</a:t>
            </a:r>
            <a:endParaRPr lang="en-GB" sz="2800" dirty="0"/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hr-HR" sz="2800" i="1" dirty="0"/>
          </a:p>
          <a:p>
            <a:pPr marL="0" indent="0" algn="ctr">
              <a:lnSpc>
                <a:spcPct val="90000"/>
              </a:lnSpc>
              <a:buNone/>
              <a:defRPr/>
            </a:pPr>
            <a:r>
              <a:rPr lang="hr-HR" sz="2800" i="1" dirty="0"/>
              <a:t>Normalizacijom</a:t>
            </a:r>
            <a:r>
              <a:rPr lang="en-GB" sz="2800" i="1" dirty="0"/>
              <a:t> </a:t>
            </a:r>
            <a:r>
              <a:rPr lang="en-GB" sz="2800" i="1" dirty="0" err="1"/>
              <a:t>svakog</a:t>
            </a:r>
            <a:r>
              <a:rPr lang="en-GB" sz="2800" i="1" dirty="0"/>
              <a:t> </a:t>
            </a:r>
            <a:r>
              <a:rPr lang="en-GB" sz="2800" i="1" dirty="0" err="1"/>
              <a:t>binarnog</a:t>
            </a:r>
            <a:r>
              <a:rPr lang="en-GB" sz="2800" i="1" dirty="0"/>
              <a:t> </a:t>
            </a:r>
            <a:r>
              <a:rPr lang="en-GB" sz="2800" i="1" dirty="0" err="1"/>
              <a:t>broja</a:t>
            </a:r>
            <a:r>
              <a:rPr lang="en-GB" sz="2800" i="1" dirty="0"/>
              <a:t> (</a:t>
            </a:r>
            <a:r>
              <a:rPr lang="en-GB" sz="2800" i="1" dirty="0" err="1"/>
              <a:t>osim</a:t>
            </a:r>
            <a:r>
              <a:rPr lang="en-GB" sz="2800" i="1" dirty="0"/>
              <a:t> </a:t>
            </a:r>
            <a:r>
              <a:rPr lang="en-GB" sz="2800" i="1" dirty="0" err="1"/>
              <a:t>nule</a:t>
            </a:r>
            <a:r>
              <a:rPr lang="en-GB" sz="2800" i="1" dirty="0"/>
              <a:t>) </a:t>
            </a:r>
            <a:r>
              <a:rPr lang="hr-HR" sz="2800" i="1" dirty="0"/>
              <a:t>dobit ćemo broj oblika:</a:t>
            </a:r>
            <a:endParaRPr lang="en-GB" sz="2800" i="1" dirty="0"/>
          </a:p>
          <a:p>
            <a:pPr marL="0" indent="0" algn="ctr">
              <a:lnSpc>
                <a:spcPct val="90000"/>
              </a:lnSpc>
              <a:buNone/>
              <a:defRPr/>
            </a:pPr>
            <a:r>
              <a:rPr lang="en-GB" sz="2800" i="1" dirty="0">
                <a:solidFill>
                  <a:srgbClr val="CC3300"/>
                </a:solidFill>
              </a:rPr>
              <a:t>1.</a:t>
            </a:r>
            <a:r>
              <a:rPr lang="hr-HR" sz="2800" i="1" dirty="0"/>
              <a:t>x</a:t>
            </a:r>
            <a:r>
              <a:rPr lang="en-GB" sz="2800" i="1" dirty="0" err="1"/>
              <a:t>xxxx</a:t>
            </a:r>
            <a:r>
              <a:rPr lang="hr-HR" sz="2800" i="1" dirty="0" err="1"/>
              <a:t>xxxxx</a:t>
            </a:r>
            <a:r>
              <a:rPr lang="hr-HR" sz="2800" i="1" dirty="0"/>
              <a:t> 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en-GB" sz="2800" i="1" dirty="0"/>
          </a:p>
          <a:p>
            <a:pPr marL="0" indent="0" algn="ctr">
              <a:lnSpc>
                <a:spcPct val="90000"/>
              </a:lnSpc>
              <a:buNone/>
              <a:defRPr/>
            </a:pPr>
            <a:r>
              <a:rPr lang="hr-HR" sz="2800" i="1" dirty="0"/>
              <a:t>V</a:t>
            </a:r>
            <a:r>
              <a:rPr lang="en-GB" sz="2800" i="1" dirty="0" err="1"/>
              <a:t>odeća</a:t>
            </a:r>
            <a:r>
              <a:rPr lang="en-GB" sz="2800" i="1" dirty="0"/>
              <a:t> </a:t>
            </a:r>
            <a:r>
              <a:rPr lang="en-GB" sz="2800" i="1" dirty="0" err="1"/>
              <a:t>jedinica</a:t>
            </a:r>
            <a:r>
              <a:rPr lang="en-GB" sz="2800" i="1" dirty="0"/>
              <a:t> ne </a:t>
            </a:r>
            <a:r>
              <a:rPr lang="en-GB" sz="2800" i="1" dirty="0" err="1"/>
              <a:t>pohranjuje</a:t>
            </a:r>
            <a:r>
              <a:rPr lang="en-GB" sz="2800" i="1" dirty="0"/>
              <a:t> se u </a:t>
            </a:r>
            <a:r>
              <a:rPr lang="en-GB" sz="2800" i="1" dirty="0" err="1"/>
              <a:t>računalu</a:t>
            </a:r>
            <a:r>
              <a:rPr lang="en-GB" sz="2800" i="1" dirty="0"/>
              <a:t> </a:t>
            </a:r>
            <a:r>
              <a:rPr lang="en-GB" sz="2800" i="1" dirty="0" err="1"/>
              <a:t>i</a:t>
            </a:r>
            <a:r>
              <a:rPr lang="en-GB" sz="2800" i="1" dirty="0"/>
              <a:t> </a:t>
            </a:r>
            <a:r>
              <a:rPr lang="en-GB" sz="2800" i="1" dirty="0" err="1"/>
              <a:t>naziva</a:t>
            </a:r>
            <a:r>
              <a:rPr lang="en-GB" sz="2800" i="1" dirty="0"/>
              <a:t> se </a:t>
            </a:r>
            <a:r>
              <a:rPr lang="en-GB" sz="2800" b="1" i="1" dirty="0" err="1"/>
              <a:t>skrivenim</a:t>
            </a:r>
            <a:r>
              <a:rPr lang="en-GB" sz="2800" b="1" i="1" dirty="0"/>
              <a:t> </a:t>
            </a:r>
            <a:r>
              <a:rPr lang="en-GB" sz="2800" b="1" i="1" dirty="0" err="1"/>
              <a:t>bitom</a:t>
            </a:r>
            <a:r>
              <a:rPr lang="en-GB" sz="2800" b="1" i="1" dirty="0"/>
              <a:t> (hidden bit)</a:t>
            </a:r>
            <a:r>
              <a:rPr lang="hr-HR" sz="2800" b="1" i="1" dirty="0"/>
              <a:t>!</a:t>
            </a:r>
            <a:r>
              <a:rPr lang="en-GB" sz="2800" i="1" dirty="0"/>
              <a:t> </a:t>
            </a:r>
            <a:endParaRPr lang="hr-HR" sz="2800" i="1" dirty="0"/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hr-HR" sz="2800" i="1" dirty="0"/>
          </a:p>
          <a:p>
            <a:pPr marL="0" indent="0" algn="ctr">
              <a:lnSpc>
                <a:spcPct val="90000"/>
              </a:lnSpc>
              <a:defRPr/>
            </a:pPr>
            <a:endParaRPr lang="en-GB" sz="2800" i="1" dirty="0">
              <a:solidFill>
                <a:srgbClr val="009900"/>
              </a:solidFill>
              <a:latin typeface="Times New Roman" pitchFamily="18" charset="0"/>
            </a:endParaRPr>
          </a:p>
          <a:p>
            <a:pPr marL="0" indent="0">
              <a:lnSpc>
                <a:spcPct val="90000"/>
              </a:lnSpc>
              <a:defRPr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49688878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06069" y="2462651"/>
            <a:ext cx="6048375" cy="18415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GB" altLang="sr-Latn-RS" sz="1800" dirty="0" err="1">
                <a:solidFill>
                  <a:srgbClr val="003366"/>
                </a:solidFill>
              </a:rPr>
              <a:t>Predznak</a:t>
            </a:r>
            <a:r>
              <a:rPr lang="en-GB" altLang="sr-Latn-RS" sz="1800" dirty="0">
                <a:solidFill>
                  <a:srgbClr val="003366"/>
                </a:solidFill>
              </a:rPr>
              <a:t> = </a:t>
            </a:r>
            <a:r>
              <a:rPr lang="hr-HR" altLang="sr-Latn-RS" sz="1800" dirty="0" smtClean="0">
                <a:solidFill>
                  <a:srgbClr val="003366"/>
                </a:solidFill>
              </a:rPr>
              <a:t>     </a:t>
            </a:r>
            <a:r>
              <a:rPr lang="en-GB" altLang="sr-Latn-RS" sz="1800" dirty="0" smtClean="0">
                <a:solidFill>
                  <a:srgbClr val="003366"/>
                </a:solidFill>
              </a:rPr>
              <a:t>(</a:t>
            </a:r>
            <a:r>
              <a:rPr lang="en-GB" altLang="sr-Latn-RS" sz="1800" dirty="0" err="1">
                <a:solidFill>
                  <a:srgbClr val="003366"/>
                </a:solidFill>
              </a:rPr>
              <a:t>pozitivan</a:t>
            </a:r>
            <a:r>
              <a:rPr lang="en-GB" altLang="sr-Latn-RS" sz="1800" dirty="0">
                <a:solidFill>
                  <a:srgbClr val="003366"/>
                </a:solidFill>
              </a:rPr>
              <a:t> </a:t>
            </a:r>
            <a:r>
              <a:rPr lang="en-GB" altLang="sr-Latn-RS" sz="1800" dirty="0" err="1">
                <a:solidFill>
                  <a:srgbClr val="003366"/>
                </a:solidFill>
              </a:rPr>
              <a:t>broj</a:t>
            </a:r>
            <a:r>
              <a:rPr lang="en-GB" altLang="sr-Latn-RS" sz="1800" dirty="0">
                <a:solidFill>
                  <a:srgbClr val="003366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sr-Latn-RS" sz="1800" dirty="0" err="1">
                <a:solidFill>
                  <a:srgbClr val="008080"/>
                </a:solidFill>
              </a:rPr>
              <a:t>Binarni</a:t>
            </a:r>
            <a:r>
              <a:rPr lang="en-GB" altLang="sr-Latn-RS" sz="1800" dirty="0">
                <a:solidFill>
                  <a:srgbClr val="008080"/>
                </a:solidFill>
              </a:rPr>
              <a:t> </a:t>
            </a:r>
            <a:r>
              <a:rPr lang="en-GB" altLang="sr-Latn-RS" sz="1800" dirty="0" err="1">
                <a:solidFill>
                  <a:srgbClr val="008080"/>
                </a:solidFill>
              </a:rPr>
              <a:t>eksponent</a:t>
            </a:r>
            <a:r>
              <a:rPr lang="en-GB" altLang="sr-Latn-RS" sz="1800" dirty="0">
                <a:solidFill>
                  <a:srgbClr val="008080"/>
                </a:solidFill>
              </a:rPr>
              <a:t> = </a:t>
            </a:r>
            <a:r>
              <a:rPr lang="hr-HR" altLang="sr-Latn-RS" sz="1800" dirty="0">
                <a:solidFill>
                  <a:srgbClr val="008080"/>
                </a:solidFill>
              </a:rPr>
              <a:t>3</a:t>
            </a:r>
            <a:endParaRPr lang="en-GB" altLang="sr-Latn-RS" sz="1800" dirty="0">
              <a:solidFill>
                <a:srgbClr val="00808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sr-Latn-RS" sz="1800" dirty="0">
                <a:solidFill>
                  <a:srgbClr val="003366"/>
                </a:solidFill>
              </a:rPr>
              <a:t>K</a:t>
            </a:r>
            <a:r>
              <a:rPr lang="hr-HR" altLang="sr-Latn-RS" sz="1800" dirty="0" err="1">
                <a:solidFill>
                  <a:srgbClr val="003366"/>
                </a:solidFill>
              </a:rPr>
              <a:t>arakteristika</a:t>
            </a:r>
            <a:r>
              <a:rPr lang="en-GB" altLang="sr-Latn-RS" sz="1800" dirty="0">
                <a:solidFill>
                  <a:srgbClr val="003366"/>
                </a:solidFill>
              </a:rPr>
              <a:t> = </a:t>
            </a:r>
            <a:r>
              <a:rPr lang="hr-HR" altLang="sr-Latn-RS" sz="1800" dirty="0">
                <a:solidFill>
                  <a:srgbClr val="003366"/>
                </a:solidFill>
              </a:rPr>
              <a:t>3</a:t>
            </a:r>
            <a:r>
              <a:rPr lang="en-GB" altLang="sr-Latn-RS" sz="1800" dirty="0">
                <a:solidFill>
                  <a:srgbClr val="003366"/>
                </a:solidFill>
              </a:rPr>
              <a:t> + 127 = </a:t>
            </a:r>
            <a:r>
              <a:rPr lang="hr-HR" altLang="sr-Latn-RS" sz="1800" dirty="0">
                <a:solidFill>
                  <a:srgbClr val="003366"/>
                </a:solidFill>
              </a:rPr>
              <a:t>130</a:t>
            </a:r>
            <a:r>
              <a:rPr lang="en-GB" altLang="sr-Latn-RS" sz="1800" dirty="0">
                <a:solidFill>
                  <a:srgbClr val="003366"/>
                </a:solidFill>
              </a:rPr>
              <a:t> = </a:t>
            </a:r>
            <a:r>
              <a:rPr lang="en-GB" altLang="sr-Latn-RS" sz="1800" dirty="0" smtClean="0">
                <a:solidFill>
                  <a:srgbClr val="003366"/>
                </a:solidFill>
              </a:rPr>
              <a:t>(</a:t>
            </a:r>
            <a:r>
              <a:rPr lang="hr-HR" altLang="sr-Latn-RS" sz="1800" dirty="0" smtClean="0">
                <a:solidFill>
                  <a:srgbClr val="003366"/>
                </a:solidFill>
              </a:rPr>
              <a:t>                           </a:t>
            </a:r>
            <a:r>
              <a:rPr lang="en-GB" altLang="sr-Latn-RS" sz="1800" dirty="0" smtClean="0">
                <a:solidFill>
                  <a:srgbClr val="003366"/>
                </a:solidFill>
              </a:rPr>
              <a:t>)</a:t>
            </a:r>
            <a:r>
              <a:rPr lang="en-GB" altLang="sr-Latn-RS" sz="1800" baseline="-25000" dirty="0">
                <a:solidFill>
                  <a:srgbClr val="003366"/>
                </a:solidFill>
              </a:rPr>
              <a:t>2</a:t>
            </a:r>
            <a:endParaRPr lang="en-GB" altLang="sr-Latn-RS" sz="1800" dirty="0">
              <a:solidFill>
                <a:srgbClr val="003366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sr-Latn-RS" sz="1800" dirty="0" err="1">
                <a:solidFill>
                  <a:srgbClr val="00B0F0"/>
                </a:solidFill>
              </a:rPr>
              <a:t>Mantisa</a:t>
            </a:r>
            <a:r>
              <a:rPr lang="en-GB" altLang="sr-Latn-RS" sz="1800" dirty="0">
                <a:solidFill>
                  <a:srgbClr val="00B0F0"/>
                </a:solidFill>
              </a:rPr>
              <a:t> (</a:t>
            </a:r>
            <a:r>
              <a:rPr lang="en-GB" altLang="sr-Latn-RS" sz="1800" dirty="0" err="1">
                <a:solidFill>
                  <a:srgbClr val="00B0F0"/>
                </a:solidFill>
              </a:rPr>
              <a:t>cijela</a:t>
            </a:r>
            <a:r>
              <a:rPr lang="en-GB" altLang="sr-Latn-RS" sz="1800" dirty="0">
                <a:solidFill>
                  <a:srgbClr val="00B0F0"/>
                </a:solidFill>
              </a:rPr>
              <a:t>)         	</a:t>
            </a:r>
            <a:r>
              <a:rPr lang="hr-HR" altLang="sr-Latn-RS" sz="1800" dirty="0">
                <a:solidFill>
                  <a:srgbClr val="00B0F0"/>
                </a:solidFill>
              </a:rPr>
              <a:t>	</a:t>
            </a:r>
            <a:r>
              <a:rPr lang="en-GB" altLang="sr-Latn-RS" sz="1800" dirty="0">
                <a:solidFill>
                  <a:srgbClr val="00B0F0"/>
                </a:solidFill>
              </a:rPr>
              <a:t> 1.0</a:t>
            </a:r>
            <a:r>
              <a:rPr lang="hr-HR" altLang="sr-Latn-RS" sz="1800" dirty="0">
                <a:solidFill>
                  <a:srgbClr val="00B0F0"/>
                </a:solidFill>
              </a:rPr>
              <a:t>0</a:t>
            </a:r>
            <a:r>
              <a:rPr lang="en-GB" altLang="sr-Latn-RS" sz="1800" dirty="0">
                <a:solidFill>
                  <a:srgbClr val="00B0F0"/>
                </a:solidFill>
              </a:rPr>
              <a:t>111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sr-Latn-RS" sz="1800" dirty="0" err="1">
                <a:solidFill>
                  <a:srgbClr val="00B0F0"/>
                </a:solidFill>
              </a:rPr>
              <a:t>Mantisa</a:t>
            </a:r>
            <a:r>
              <a:rPr lang="en-GB" altLang="sr-Latn-RS" sz="1800" dirty="0">
                <a:solidFill>
                  <a:srgbClr val="00B0F0"/>
                </a:solidFill>
              </a:rPr>
              <a:t> (bez </a:t>
            </a:r>
            <a:r>
              <a:rPr lang="en-GB" altLang="sr-Latn-RS" sz="1800" dirty="0" err="1">
                <a:solidFill>
                  <a:srgbClr val="00B0F0"/>
                </a:solidFill>
              </a:rPr>
              <a:t>skrivenog</a:t>
            </a:r>
            <a:r>
              <a:rPr lang="en-GB" altLang="sr-Latn-RS" sz="1800" dirty="0">
                <a:solidFill>
                  <a:srgbClr val="00B0F0"/>
                </a:solidFill>
              </a:rPr>
              <a:t> </a:t>
            </a:r>
            <a:r>
              <a:rPr lang="en-GB" altLang="sr-Latn-RS" sz="1800" dirty="0" err="1">
                <a:solidFill>
                  <a:srgbClr val="00B0F0"/>
                </a:solidFill>
              </a:rPr>
              <a:t>bita</a:t>
            </a:r>
            <a:r>
              <a:rPr lang="en-GB" altLang="sr-Latn-RS" sz="1800" dirty="0">
                <a:solidFill>
                  <a:srgbClr val="00B0F0"/>
                </a:solidFill>
              </a:rPr>
              <a:t>)   	</a:t>
            </a:r>
            <a:endParaRPr lang="en-GB" altLang="sr-Latn-RS" sz="1800" dirty="0">
              <a:solidFill>
                <a:schemeClr val="accent1"/>
              </a:solidFill>
            </a:endParaRPr>
          </a:p>
        </p:txBody>
      </p:sp>
      <p:graphicFrame>
        <p:nvGraphicFramePr>
          <p:cNvPr id="129084" name="Group 6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57215815"/>
              </p:ext>
            </p:extLst>
          </p:nvPr>
        </p:nvGraphicFramePr>
        <p:xfrm>
          <a:off x="1853544" y="4335902"/>
          <a:ext cx="8228013" cy="1193805"/>
        </p:xfrm>
        <a:graphic>
          <a:graphicData uri="http://schemas.openxmlformats.org/drawingml/2006/table">
            <a:tbl>
              <a:tblPr/>
              <a:tblGrid>
                <a:gridCol w="65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6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69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predznak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45" marB="457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KARAKTERISTIKA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(eksponent+127)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(8 bita)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45" marB="457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MANTISA 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bez vode</a:t>
                      </a: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ć</a:t>
                      </a: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e jedinice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(23 bita)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45" marB="457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sr-Latn-R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0" lang="en-US" altLang="sr-Latn-R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45" marB="457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altLang="sr-Latn-R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100000</a:t>
                      </a:r>
                      <a:r>
                        <a:rPr kumimoji="1" lang="hr-HR" altLang="sr-Latn-R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1" lang="en-US" altLang="sr-Latn-R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45" marB="457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GB" altLang="sr-Latn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1" lang="hr-HR" altLang="sr-Latn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1" lang="en-GB" altLang="sr-Latn-R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anose="020B0604030504040204" pitchFamily="34" charset="0"/>
                          <a:cs typeface="Arial" panose="020B0604020202020204" pitchFamily="34" charset="0"/>
                        </a:rPr>
                        <a:t>111000000000000000000</a:t>
                      </a:r>
                      <a:endParaRPr kumimoji="1" lang="en-US" altLang="sr-Latn-R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45" marB="457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9085" name="Rectangle 61"/>
          <p:cNvSpPr>
            <a:spLocks noChangeArrowheads="1"/>
          </p:cNvSpPr>
          <p:nvPr/>
        </p:nvSpPr>
        <p:spPr bwMode="auto">
          <a:xfrm>
            <a:off x="1853544" y="5631301"/>
            <a:ext cx="8208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ili heksade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kadski:</a:t>
            </a:r>
            <a:r>
              <a:rPr kumimoji="1" lang="en-GB" sz="24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kumimoji="1" lang="en-GB" sz="240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29086" name="Rectangle 62"/>
          <p:cNvSpPr>
            <a:spLocks noChangeArrowheads="1"/>
          </p:cNvSpPr>
          <p:nvPr/>
        </p:nvSpPr>
        <p:spPr bwMode="auto">
          <a:xfrm>
            <a:off x="1853543" y="1743513"/>
            <a:ext cx="8458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kumimoji="1" lang="hr-HR" sz="28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kumimoji="1" lang="en-GB" sz="2800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.75</a:t>
            </a:r>
            <a:r>
              <a:rPr kumimoji="1" lang="hr-HR" sz="2800" b="1" baseline="-25000">
                <a:solidFill>
                  <a:srgbClr val="000066"/>
                </a:solidFill>
              </a:rPr>
              <a:t>(</a:t>
            </a:r>
            <a:r>
              <a:rPr kumimoji="1" lang="en-GB" sz="2800" baseline="-25000">
                <a:solidFill>
                  <a:srgbClr val="000066"/>
                </a:solidFill>
              </a:rPr>
              <a:t>10</a:t>
            </a:r>
            <a:r>
              <a:rPr kumimoji="1" lang="hr-HR" sz="2800" baseline="-25000">
                <a:solidFill>
                  <a:srgbClr val="000066"/>
                </a:solidFill>
              </a:rPr>
              <a:t>)</a:t>
            </a:r>
            <a:r>
              <a:rPr kumimoji="1" lang="en-GB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kumimoji="1" lang="en-GB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</a:t>
            </a:r>
            <a:r>
              <a:rPr kumimoji="1" lang="en-GB" sz="28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1" lang="hr-HR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 </a:t>
            </a:r>
            <a:r>
              <a:rPr kumimoji="1" lang="en-GB" sz="2800" b="1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1.0</a:t>
            </a:r>
            <a:r>
              <a:rPr kumimoji="1" lang="hr-HR" sz="2800" b="1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kumimoji="1" lang="en-GB" sz="2800" b="1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111</a:t>
            </a:r>
            <a:r>
              <a:rPr kumimoji="1" lang="hr-HR" sz="2800" b="1" baseline="-25000">
                <a:solidFill>
                  <a:srgbClr val="003366"/>
                </a:solidFill>
              </a:rPr>
              <a:t>(</a:t>
            </a:r>
            <a:r>
              <a:rPr kumimoji="1" lang="en-GB" sz="2800" baseline="-25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kumimoji="1" lang="hr-HR" sz="2800" baseline="-250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kumimoji="1" lang="en-GB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kumimoji="1" lang="en-GB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</a:t>
            </a:r>
            <a:r>
              <a:rPr kumimoji="1" lang="en-GB" sz="2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</a:t>
            </a:r>
            <a:r>
              <a:rPr kumimoji="1" lang="hr-HR" sz="2800" b="1" baseline="30000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kumimoji="1" lang="en-US" sz="2800" b="1">
              <a:solidFill>
                <a:srgbClr val="00808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9087" name="Rectangle 63"/>
          <p:cNvSpPr>
            <a:spLocks noChangeArrowheads="1"/>
          </p:cNvSpPr>
          <p:nvPr/>
        </p:nvSpPr>
        <p:spPr bwMode="auto">
          <a:xfrm>
            <a:off x="1853544" y="6063102"/>
            <a:ext cx="82089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    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0100 000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1 1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00 0000 0000 0000 0000</a:t>
            </a:r>
          </a:p>
          <a:p>
            <a:pPr eaLnBrk="1" hangingPunct="1">
              <a:defRPr/>
            </a:pP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       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 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4      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1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</a:t>
            </a:r>
            <a:r>
              <a:rPr kumimoji="1" lang="hr-HR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</a:t>
            </a:r>
            <a:r>
              <a:rPr kumimoji="1" lang="en-GB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     0      0      0      0</a:t>
            </a:r>
          </a:p>
          <a:p>
            <a:pPr eaLnBrk="1" hangingPunct="1">
              <a:defRPr/>
            </a:pPr>
            <a:endParaRPr kumimoji="1" lang="en-GB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" name="Pravokutnik 1"/>
          <p:cNvSpPr/>
          <p:nvPr/>
        </p:nvSpPr>
        <p:spPr>
          <a:xfrm>
            <a:off x="5795201" y="3934819"/>
            <a:ext cx="769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GB" altLang="sr-Latn-RS" dirty="0">
                <a:solidFill>
                  <a:srgbClr val="00B0F0"/>
                </a:solidFill>
              </a:rPr>
              <a:t>0</a:t>
            </a:r>
            <a:r>
              <a:rPr lang="hr-HR" altLang="sr-Latn-RS" dirty="0">
                <a:solidFill>
                  <a:srgbClr val="00B0F0"/>
                </a:solidFill>
              </a:rPr>
              <a:t>0</a:t>
            </a:r>
            <a:r>
              <a:rPr lang="en-GB" altLang="sr-Latn-RS" dirty="0">
                <a:solidFill>
                  <a:srgbClr val="00B0F0"/>
                </a:solidFill>
              </a:rPr>
              <a:t>111</a:t>
            </a:r>
          </a:p>
        </p:txBody>
      </p:sp>
      <p:sp>
        <p:nvSpPr>
          <p:cNvPr id="3" name="Pravokutnik 2"/>
          <p:cNvSpPr/>
          <p:nvPr/>
        </p:nvSpPr>
        <p:spPr>
          <a:xfrm>
            <a:off x="5593222" y="3163991"/>
            <a:ext cx="1173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sr-Latn-RS" dirty="0" smtClean="0">
                <a:solidFill>
                  <a:srgbClr val="003366"/>
                </a:solidFill>
              </a:rPr>
              <a:t>1000 </a:t>
            </a:r>
            <a:r>
              <a:rPr lang="en-GB" altLang="sr-Latn-RS" dirty="0">
                <a:solidFill>
                  <a:srgbClr val="003366"/>
                </a:solidFill>
              </a:rPr>
              <a:t>00</a:t>
            </a:r>
            <a:r>
              <a:rPr lang="hr-HR" altLang="sr-Latn-RS" dirty="0">
                <a:solidFill>
                  <a:srgbClr val="003366"/>
                </a:solidFill>
              </a:rPr>
              <a:t>10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3886284" y="2407308"/>
            <a:ext cx="6198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sr-Latn-RS" dirty="0">
                <a:solidFill>
                  <a:srgbClr val="003366"/>
                </a:solidFill>
              </a:rPr>
              <a:t>0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2761367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1276 -0.00232 -0.01355 -0.00347 -0.02904 0 C -0.03112 0.00046 -0.03295 0.00278 -0.03503 0.00347 C -0.03672 0.00416 -0.03841 0.0044 -0.04011 0.00532 C -0.04206 0.00625 -0.04401 0.00787 -0.0461 0.00879 C -0.0474 0.00949 -0.0487 0.00995 -0.05013 0.01065 C -0.05209 0.01157 -0.0543 0.01204 -0.05612 0.01412 C -0.06107 0.01991 -0.05716 0.01643 -0.06407 0.01944 C -0.06641 0.0206 -0.06901 0.02268 -0.0711 0.02477 C -0.07318 0.02708 -0.07513 0.02963 -0.07709 0.03194 C -0.07813 0.0331 -0.07917 0.03403 -0.08008 0.03541 C -0.08112 0.03727 -0.0819 0.03958 -0.08308 0.04074 C -0.0849 0.04259 -0.08907 0.04444 -0.08907 0.04444 C -0.09037 0.04606 -0.0918 0.04768 -0.0931 0.04977 C -0.09414 0.05139 -0.09493 0.0537 -0.0961 0.05509 C -0.09701 0.05602 -0.09805 0.05625 -0.09909 0.05671 C -0.09974 0.05856 -0.10026 0.06065 -0.10105 0.06204 C -0.10196 0.06366 -0.10326 0.06412 -0.10404 0.06574 C -0.10573 0.06898 -0.10677 0.07268 -0.10808 0.07639 C -0.10873 0.07801 -0.10847 0.08009 -0.10912 0.08171 C -0.1099 0.08379 -0.11107 0.08518 -0.11211 0.08704 C -0.11446 0.09977 -0.11107 0.08426 -0.11615 0.09768 C -0.11667 0.0993 -0.11667 0.10139 -0.11706 0.10301 C -0.11758 0.10486 -0.11849 0.10648 -0.11914 0.10833 C -0.1198 0.11065 -0.12032 0.11319 -0.1211 0.11551 C -0.12175 0.11736 -0.12266 0.11875 -0.12305 0.12083 C -0.12396 0.1243 -0.12448 0.12801 -0.12513 0.13148 L -0.12605 0.1368 C -0.12644 0.13866 -0.12657 0.14051 -0.12709 0.14213 C -0.12774 0.14444 -0.12852 0.14676 -0.12904 0.1493 C -0.12982 0.15278 -0.13112 0.15995 -0.13112 0.15995 C -0.13138 0.16574 -0.13164 0.17176 -0.13203 0.17778 C -0.13295 0.18842 -0.13295 0.18102 -0.13412 0.19004 C -0.13451 0.19375 -0.13451 0.19745 -0.13503 0.20069 C -0.13542 0.20278 -0.13659 0.20416 -0.13711 0.20602 C -0.13789 0.20949 -0.13841 0.21319 -0.13907 0.2169 L -0.14115 0.22754 C -0.14141 0.22916 -0.14167 0.23102 -0.14206 0.23287 C -0.14271 0.23518 -0.14362 0.2375 -0.14414 0.23981 C -0.14453 0.24213 -0.14466 0.24467 -0.14506 0.24699 C -0.14571 0.25069 -0.14649 0.25416 -0.14714 0.25764 C -0.14948 0.27014 -0.14636 0.25486 -0.15013 0.27014 C -0.15052 0.27176 -0.15065 0.27384 -0.15105 0.27546 C -0.15404 0.28588 -0.15248 0.27569 -0.15404 0.28611 C -0.15443 0.28842 -0.15469 0.29097 -0.15508 0.29329 C -0.15573 0.29676 -0.15703 0.30393 -0.15703 0.30393 C -0.15743 0.3081 -0.15769 0.31227 -0.15808 0.31643 C -0.15834 0.31829 -0.15899 0.31991 -0.15912 0.32176 C -0.15964 0.32824 -0.15977 0.33472 -0.16003 0.3412 C -0.15977 0.34884 -0.15964 0.35671 -0.15912 0.36435 C -0.15899 0.3662 -0.15873 0.36829 -0.15808 0.36967 C -0.14896 0.39051 -0.15404 0.37338 -0.15105 0.38403 " pathEditMode="relative" ptsTypes="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94 0.00046 -0.01627 0.00139 -0.022 0.00347 C -0.02474 0.0044 -0.02734 0.00602 -0.03007 0.00695 C -0.03177 0.00764 -0.03333 0.0081 -0.03502 0.0088 C -0.03645 0.00926 -0.03776 0.01019 -0.03906 0.01065 C -0.04205 0.01134 -0.04505 0.01181 -0.04804 0.01227 C -0.05442 0.0162 -0.04752 0.01111 -0.05403 0.01945 C -0.0552 0.02107 -0.05677 0.02176 -0.05807 0.02292 C -0.05976 0.02477 -0.06145 0.02616 -0.06302 0.02824 C -0.06419 0.02986 -0.06484 0.03218 -0.06601 0.03357 C -0.06966 0.0382 -0.07083 0.03704 -0.075 0.03889 C -0.07682 0.03982 -0.08216 0.04352 -0.08307 0.04445 C -0.08411 0.04537 -0.08502 0.04676 -0.08606 0.04792 C -0.10065 0.06273 -0.08177 0.04329 -0.09309 0.05324 C -0.09414 0.05417 -0.09505 0.05579 -0.09609 0.05671 C -0.09739 0.0581 -0.09882 0.05903 -0.1 0.06042 C -0.10208 0.0625 -0.10429 0.06435 -0.10599 0.06736 C -0.10989 0.07431 -0.10781 0.0713 -0.11197 0.07639 C -0.11276 0.07801 -0.11315 0.08033 -0.11406 0.08171 C -0.11484 0.08287 -0.11614 0.08264 -0.11705 0.08333 C -0.11809 0.08449 -0.11901 0.08588 -0.12005 0.08704 C -0.12031 0.08889 -0.12057 0.09074 -0.12109 0.09236 C -0.12226 0.09607 -0.12421 0.09884 -0.125 0.10301 C -0.12539 0.10486 -0.12578 0.10648 -0.12604 0.10833 C -0.12643 0.11065 -0.12643 0.1132 -0.12708 0.11551 C -0.12747 0.11736 -0.12851 0.11898 -0.12903 0.12083 C -0.12955 0.12245 -0.12942 0.12454 -0.13007 0.12616 C -0.13072 0.12778 -0.13203 0.12847 -0.13307 0.12963 C -0.13372 0.13148 -0.1345 0.1331 -0.13502 0.13495 C -0.13554 0.13658 -0.13541 0.13889 -0.13606 0.14028 C -0.13671 0.1419 -0.13802 0.14259 -0.13906 0.14398 C -0.14179 0.15857 -0.1371 0.13542 -0.14401 0.15995 C -0.14466 0.16227 -0.14544 0.16458 -0.14609 0.1669 C -0.14648 0.16875 -0.14661 0.1706 -0.147 0.17222 C -0.14752 0.17431 -0.14843 0.1757 -0.14908 0.17778 C -0.15052 0.18241 -0.15195 0.18704 -0.15299 0.1919 C -0.15364 0.19491 -0.15416 0.19792 -0.15507 0.2007 C -0.15559 0.20278 -0.15651 0.20417 -0.15703 0.20602 C -0.16106 0.22245 -0.1569 0.21111 -0.16106 0.22384 C -0.16158 0.2257 -0.1625 0.22732 -0.16302 0.22917 C -0.16354 0.23079 -0.16354 0.23287 -0.16406 0.23449 C -0.16458 0.23658 -0.16549 0.23796 -0.16601 0.23982 C -0.16653 0.24167 -0.1664 0.24375 -0.16705 0.24514 C -0.16783 0.24722 -0.16914 0.24861 -0.17005 0.25046 C -0.17148 0.25394 -0.17395 0.26134 -0.17395 0.26134 " pathEditMode="relative" ptsTypes="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44444E-6 L -1.04167E-6 0.00024 C -0.00156 0.00301 -0.00312 0.00602 -0.00456 0.0095 C -0.00781 0.01737 -0.00377 0.01065 -0.00781 0.01667 L -0.00963 0.0294 L -0.01029 0.0338 L -0.01107 0.03797 C -0.0112 0.04468 -0.01133 0.05116 -0.01159 0.05764 C -0.01172 0.06065 -0.0125 0.06528 -0.01289 0.06783 C -0.01458 0.09445 -0.01354 0.07431 -0.01354 0.12917 " pathEditMode="relative" rAng="0" ptsTypes="AAAAAAAA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7736" y="693484"/>
            <a:ext cx="8458200" cy="836612"/>
          </a:xfrm>
        </p:spPr>
        <p:txBody>
          <a:bodyPr/>
          <a:lstStyle/>
          <a:p>
            <a:r>
              <a:rPr lang="en-GB" altLang="sr-Latn-RS" i="1" dirty="0" err="1" smtClean="0"/>
              <a:t>Raspon</a:t>
            </a:r>
            <a:r>
              <a:rPr lang="en-GB" altLang="sr-Latn-RS" i="1" dirty="0" smtClean="0"/>
              <a:t> </a:t>
            </a:r>
            <a:r>
              <a:rPr lang="en-GB" altLang="sr-Latn-RS" i="1" dirty="0" err="1" smtClean="0"/>
              <a:t>i</a:t>
            </a:r>
            <a:r>
              <a:rPr lang="en-GB" altLang="sr-Latn-RS" i="1" dirty="0" smtClean="0"/>
              <a:t> </a:t>
            </a:r>
            <a:r>
              <a:rPr lang="en-GB" altLang="sr-Latn-RS" i="1" dirty="0" err="1" smtClean="0"/>
              <a:t>točnost</a:t>
            </a:r>
            <a:r>
              <a:rPr lang="en-GB" altLang="sr-Latn-RS" i="1" dirty="0" smtClean="0"/>
              <a:t> </a:t>
            </a:r>
            <a:r>
              <a:rPr lang="en-GB" altLang="sr-Latn-RS" i="1" dirty="0" err="1" smtClean="0"/>
              <a:t>realnih</a:t>
            </a:r>
            <a:r>
              <a:rPr lang="en-GB" altLang="sr-Latn-RS" i="1" dirty="0" smtClean="0"/>
              <a:t> </a:t>
            </a:r>
            <a:r>
              <a:rPr lang="en-GB" altLang="sr-Latn-RS" i="1" dirty="0" err="1" smtClean="0"/>
              <a:t>brojeva</a:t>
            </a:r>
            <a:endParaRPr lang="en-US" altLang="sr-Latn-RS" b="1" i="1" dirty="0" smtClean="0"/>
          </a:p>
        </p:txBody>
      </p:sp>
      <p:graphicFrame>
        <p:nvGraphicFramePr>
          <p:cNvPr id="157950" name="Group 25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7398810"/>
              </p:ext>
            </p:extLst>
          </p:nvPr>
        </p:nvGraphicFramePr>
        <p:xfrm>
          <a:off x="1640586" y="1926782"/>
          <a:ext cx="8515350" cy="2413013"/>
        </p:xfrm>
        <a:graphic>
          <a:graphicData uri="http://schemas.openxmlformats.org/drawingml/2006/table">
            <a:tbl>
              <a:tblPr/>
              <a:tblGrid>
                <a:gridCol w="681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0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predznak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KARAKTERISTIKA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(eksponent+127)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(8 bita)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MANTISA 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bez vodeće jedinice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(23 bita)</a:t>
                      </a:r>
                      <a:endParaRPr kumimoji="0" lang="en-US" altLang="sr-Latn-RS" sz="1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31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…</a:t>
                      </a:r>
                      <a:endParaRPr kumimoji="0" lang="en-US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en-US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hr-HR" altLang="sr-Latn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 … 0</a:t>
                      </a:r>
                      <a:endParaRPr kumimoji="0" lang="en-US" altLang="sr-Latn-R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6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Raspon binarnog eksponenta</a:t>
                      </a: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od -126 do 127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Raspon karakteristike: broj od 0 do 255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Kada je K = 0 i svi bitovi mantise nula, radi se o broju nula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Kada je K = 255 i svi bitovi mantise nula, radi se o prikazu +</a:t>
                      </a: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∞</a:t>
                      </a: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ili -</a:t>
                      </a: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∞</a:t>
                      </a:r>
                      <a:r>
                        <a:rPr kumimoji="0" lang="hr-HR" altLang="sr-Latn-R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ovisno o predznaku</a:t>
                      </a: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hr-HR" altLang="sr-Latn-R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629" name="Rectangle 231"/>
          <p:cNvSpPr>
            <a:spLocks noChangeArrowheads="1"/>
          </p:cNvSpPr>
          <p:nvPr/>
        </p:nvSpPr>
        <p:spPr bwMode="auto">
          <a:xfrm>
            <a:off x="730376" y="4555174"/>
            <a:ext cx="1129093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  <a:buFontTx/>
              <a:buNone/>
            </a:pPr>
            <a:r>
              <a:rPr kumimoji="1" lang="en-GB" altLang="sr-Latn-RS" sz="2000" b="1" i="1" dirty="0" err="1">
                <a:solidFill>
                  <a:srgbClr val="CC3300"/>
                </a:solidFill>
              </a:rPr>
              <a:t>Najmanji</a:t>
            </a:r>
            <a:r>
              <a:rPr kumimoji="1" lang="en-GB" altLang="sr-Latn-RS" sz="2000" b="1" i="1" dirty="0">
                <a:solidFill>
                  <a:srgbClr val="CC3300"/>
                </a:solidFill>
              </a:rPr>
              <a:t> </a:t>
            </a:r>
            <a:r>
              <a:rPr kumimoji="1" lang="en-GB" altLang="sr-Latn-RS" sz="2000" b="1" i="1" dirty="0" err="1">
                <a:solidFill>
                  <a:srgbClr val="CC3300"/>
                </a:solidFill>
              </a:rPr>
              <a:t>pozitivni</a:t>
            </a:r>
            <a:r>
              <a:rPr kumimoji="1" lang="en-GB" altLang="sr-Latn-RS" sz="2000" b="1" i="1" dirty="0">
                <a:solidFill>
                  <a:srgbClr val="CC3300"/>
                </a:solidFill>
              </a:rPr>
              <a:t> </a:t>
            </a:r>
            <a:r>
              <a:rPr kumimoji="1" lang="en-GB" altLang="sr-Latn-RS" sz="2000" b="1" i="1" dirty="0" err="1">
                <a:solidFill>
                  <a:srgbClr val="CC3300"/>
                </a:solidFill>
              </a:rPr>
              <a:t>broj</a:t>
            </a:r>
            <a:r>
              <a:rPr kumimoji="1" lang="en-GB" altLang="sr-Latn-RS" sz="2000" b="1" i="1" dirty="0">
                <a:solidFill>
                  <a:srgbClr val="CC3300"/>
                </a:solidFill>
              </a:rPr>
              <a:t> </a:t>
            </a:r>
            <a:r>
              <a:rPr kumimoji="1" lang="en-GB" altLang="sr-Latn-RS" sz="2000" b="1" i="1" dirty="0">
                <a:solidFill>
                  <a:srgbClr val="CC3300"/>
                </a:solidFill>
                <a:sym typeface="Symbol" panose="05050102010706020507" pitchFamily="18" charset="2"/>
              </a:rPr>
              <a:t> </a:t>
            </a:r>
            <a:r>
              <a:rPr kumimoji="1" lang="en-GB" altLang="sr-Latn-RS" sz="2000" b="1" i="1" dirty="0" smtClean="0">
                <a:solidFill>
                  <a:srgbClr val="CC3300"/>
                </a:solidFill>
                <a:sym typeface="Symbol" panose="05050102010706020507" pitchFamily="18" charset="2"/>
              </a:rPr>
              <a:t>0</a:t>
            </a:r>
            <a:r>
              <a:rPr kumimoji="1" lang="en-GB" altLang="sr-Latn-RS" sz="2000" b="1" i="1" dirty="0" smtClean="0">
                <a:solidFill>
                  <a:srgbClr val="CC3300"/>
                </a:solidFill>
              </a:rPr>
              <a:t>: </a:t>
            </a:r>
            <a:endParaRPr kumimoji="1" lang="en-GB" altLang="sr-Latn-RS" sz="2000" b="1" i="1" dirty="0">
              <a:solidFill>
                <a:srgbClr val="CC33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GB" altLang="sr-Latn-RS" sz="1800" i="1" dirty="0">
                <a:solidFill>
                  <a:srgbClr val="000066"/>
                </a:solidFill>
              </a:rPr>
              <a:t>    </a:t>
            </a:r>
            <a:r>
              <a:rPr kumimoji="1" lang="hr-HR" altLang="sr-Latn-RS" sz="1800" i="1" dirty="0">
                <a:solidFill>
                  <a:srgbClr val="000066"/>
                </a:solidFill>
              </a:rPr>
              <a:t>	</a:t>
            </a:r>
            <a:r>
              <a:rPr kumimoji="1" lang="en-US" altLang="sr-Latn-RS" sz="1800" b="1" i="1" dirty="0">
                <a:solidFill>
                  <a:srgbClr val="000066"/>
                </a:solidFill>
              </a:rPr>
              <a:t>0.00000000000000000000001</a:t>
            </a:r>
            <a:r>
              <a:rPr kumimoji="1" lang="en-US" altLang="sr-Latn-RS" sz="1800" b="1" i="1" dirty="0">
                <a:solidFill>
                  <a:srgbClr val="000066"/>
                </a:solidFill>
                <a:sym typeface="Symbol" panose="05050102010706020507" pitchFamily="18" charset="2"/>
              </a:rPr>
              <a:t></a:t>
            </a:r>
            <a:r>
              <a:rPr kumimoji="1" lang="en-US" altLang="sr-Latn-RS" sz="1800" b="1" i="1" dirty="0">
                <a:solidFill>
                  <a:srgbClr val="000066"/>
                </a:solidFill>
              </a:rPr>
              <a:t>2</a:t>
            </a:r>
            <a:r>
              <a:rPr kumimoji="1" lang="en-US" altLang="sr-Latn-RS" sz="1800" b="1" i="1" baseline="30000" dirty="0">
                <a:solidFill>
                  <a:srgbClr val="000066"/>
                </a:solidFill>
              </a:rPr>
              <a:t>-126</a:t>
            </a:r>
            <a:r>
              <a:rPr kumimoji="1" lang="en-US" altLang="sr-Latn-RS" sz="1800" b="1" i="1" dirty="0">
                <a:solidFill>
                  <a:srgbClr val="000066"/>
                </a:solidFill>
              </a:rPr>
              <a:t> </a:t>
            </a:r>
            <a:r>
              <a:rPr kumimoji="1" lang="en-US" altLang="sr-Latn-RS" sz="1800" b="1" i="1" dirty="0" err="1">
                <a:solidFill>
                  <a:srgbClr val="000066"/>
                </a:solidFill>
              </a:rPr>
              <a:t>što</a:t>
            </a:r>
            <a:r>
              <a:rPr kumimoji="1" lang="en-US" altLang="sr-Latn-RS" sz="1800" b="1" i="1" dirty="0">
                <a:solidFill>
                  <a:srgbClr val="000066"/>
                </a:solidFill>
              </a:rPr>
              <a:t> </a:t>
            </a:r>
            <a:r>
              <a:rPr kumimoji="1" lang="hr-HR" altLang="sr-Latn-RS" sz="1800" b="1" i="1" dirty="0">
                <a:solidFill>
                  <a:srgbClr val="000066"/>
                </a:solidFill>
              </a:rPr>
              <a:t>iznosi</a:t>
            </a:r>
            <a:r>
              <a:rPr kumimoji="1" lang="en-US" altLang="sr-Latn-RS" sz="1800" b="1" i="1" dirty="0">
                <a:solidFill>
                  <a:srgbClr val="000066"/>
                </a:solidFill>
              </a:rPr>
              <a:t> 1.401298464324817</a:t>
            </a:r>
            <a:r>
              <a:rPr kumimoji="1" lang="en-US" altLang="sr-Latn-RS" sz="1800" b="1" i="1" dirty="0">
                <a:solidFill>
                  <a:srgbClr val="000066"/>
                </a:solidFill>
                <a:sym typeface="Symbol" panose="05050102010706020507" pitchFamily="18" charset="2"/>
              </a:rPr>
              <a:t></a:t>
            </a:r>
            <a:r>
              <a:rPr kumimoji="1" lang="en-US" altLang="sr-Latn-RS" sz="1800" b="1" i="1" dirty="0">
                <a:solidFill>
                  <a:srgbClr val="000066"/>
                </a:solidFill>
              </a:rPr>
              <a:t>10</a:t>
            </a:r>
            <a:r>
              <a:rPr kumimoji="1" lang="en-US" altLang="sr-Latn-RS" sz="1800" b="1" i="1" baseline="30000" dirty="0">
                <a:solidFill>
                  <a:srgbClr val="000066"/>
                </a:solidFill>
              </a:rPr>
              <a:t>-45</a:t>
            </a:r>
            <a:endParaRPr kumimoji="1" lang="en-GB" altLang="sr-Latn-RS" sz="1800" b="1" i="1" baseline="30000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hr-HR" altLang="sr-Latn-RS" sz="1800" b="1" i="1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hr-HR" altLang="sr-Latn-RS" sz="2000" b="1" i="1" dirty="0">
                <a:solidFill>
                  <a:srgbClr val="CC3300"/>
                </a:solidFill>
              </a:rPr>
              <a:t>Najveći pozitivan broj</a:t>
            </a:r>
            <a:r>
              <a:rPr kumimoji="1" lang="en-GB" altLang="sr-Latn-RS" sz="2000" b="1" i="1" dirty="0">
                <a:solidFill>
                  <a:srgbClr val="CC3300"/>
                </a:solidFill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en-GB" altLang="sr-Latn-RS" sz="1800" b="1" i="1" dirty="0">
                <a:solidFill>
                  <a:srgbClr val="000066"/>
                </a:solidFill>
              </a:rPr>
              <a:t>    </a:t>
            </a:r>
            <a:r>
              <a:rPr kumimoji="1" lang="hr-HR" altLang="sr-Latn-RS" sz="1800" b="1" i="1" dirty="0">
                <a:solidFill>
                  <a:srgbClr val="000066"/>
                </a:solidFill>
              </a:rPr>
              <a:t>                     </a:t>
            </a:r>
            <a:r>
              <a:rPr kumimoji="1" lang="en-GB" altLang="sr-Latn-RS" sz="1800" b="1" i="1" dirty="0">
                <a:solidFill>
                  <a:srgbClr val="000066"/>
                </a:solidFill>
              </a:rPr>
              <a:t>1.11111111111111111111111</a:t>
            </a:r>
            <a:r>
              <a:rPr kumimoji="1" lang="en-GB" altLang="sr-Latn-RS" sz="1800" b="1" i="1" dirty="0">
                <a:solidFill>
                  <a:srgbClr val="000066"/>
                </a:solidFill>
                <a:sym typeface="Symbol" panose="05050102010706020507" pitchFamily="18" charset="2"/>
              </a:rPr>
              <a:t></a:t>
            </a:r>
            <a:r>
              <a:rPr kumimoji="1" lang="en-GB" altLang="sr-Latn-RS" sz="1800" b="1" i="1" dirty="0">
                <a:solidFill>
                  <a:srgbClr val="000066"/>
                </a:solidFill>
              </a:rPr>
              <a:t>2</a:t>
            </a:r>
            <a:r>
              <a:rPr kumimoji="1" lang="en-GB" altLang="sr-Latn-RS" sz="1800" b="1" i="1" baseline="30000" dirty="0">
                <a:solidFill>
                  <a:srgbClr val="000066"/>
                </a:solidFill>
              </a:rPr>
              <a:t>127 </a:t>
            </a:r>
            <a:r>
              <a:rPr kumimoji="1" lang="en-GB" altLang="sr-Latn-RS" sz="1800" b="1" i="1" dirty="0">
                <a:solidFill>
                  <a:srgbClr val="000066"/>
                </a:solidFill>
                <a:sym typeface="Symbol" panose="05050102010706020507" pitchFamily="18" charset="2"/>
              </a:rPr>
              <a:t></a:t>
            </a:r>
            <a:r>
              <a:rPr kumimoji="1" lang="en-GB" altLang="sr-Latn-RS" sz="1800" b="1" i="1" dirty="0">
                <a:solidFill>
                  <a:srgbClr val="000066"/>
                </a:solidFill>
              </a:rPr>
              <a:t> 2</a:t>
            </a:r>
            <a:r>
              <a:rPr kumimoji="1" lang="en-GB" altLang="sr-Latn-RS" sz="1800" b="1" i="1" baseline="30000" dirty="0">
                <a:solidFill>
                  <a:srgbClr val="000066"/>
                </a:solidFill>
              </a:rPr>
              <a:t>128 </a:t>
            </a:r>
            <a:r>
              <a:rPr kumimoji="1" lang="en-GB" altLang="sr-Latn-RS" sz="1800" b="1" i="1" dirty="0">
                <a:solidFill>
                  <a:srgbClr val="000066"/>
                </a:solidFill>
              </a:rPr>
              <a:t>= 3.402823669209 </a:t>
            </a:r>
            <a:r>
              <a:rPr kumimoji="1" lang="hr-HR" altLang="sr-Latn-RS" sz="2000" b="1" i="1" dirty="0" smtClean="0">
                <a:solidFill>
                  <a:srgbClr val="000066"/>
                </a:solidFill>
                <a:sym typeface="Symbol" panose="05050102010706020507" pitchFamily="18" charset="2"/>
              </a:rPr>
              <a:t>*1</a:t>
            </a:r>
            <a:r>
              <a:rPr kumimoji="1" lang="en-GB" altLang="sr-Latn-RS" sz="1800" b="1" i="1" dirty="0" smtClean="0">
                <a:solidFill>
                  <a:srgbClr val="000066"/>
                </a:solidFill>
              </a:rPr>
              <a:t>0</a:t>
            </a:r>
            <a:r>
              <a:rPr kumimoji="1" lang="en-GB" altLang="sr-Latn-RS" sz="1800" b="1" i="1" baseline="30000" dirty="0" smtClean="0">
                <a:solidFill>
                  <a:srgbClr val="000066"/>
                </a:solidFill>
              </a:rPr>
              <a:t>38</a:t>
            </a:r>
            <a:endParaRPr kumimoji="1" lang="en-GB" altLang="sr-Latn-RS" sz="1800" b="1" i="1" baseline="30000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r-HR" altLang="sr-Latn-RS" sz="1800" b="1" i="1" dirty="0">
              <a:solidFill>
                <a:srgbClr val="00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sr-Latn-RS" sz="1800" b="1" i="1" dirty="0" err="1">
                <a:solidFill>
                  <a:srgbClr val="000066"/>
                </a:solidFill>
              </a:rPr>
              <a:t>Točnost</a:t>
            </a:r>
            <a:r>
              <a:rPr lang="en-GB" altLang="sr-Latn-RS" sz="1800" b="1" i="1" dirty="0">
                <a:solidFill>
                  <a:srgbClr val="000066"/>
                </a:solidFill>
              </a:rPr>
              <a:t>: 24 </a:t>
            </a:r>
            <a:r>
              <a:rPr lang="en-GB" altLang="sr-Latn-RS" sz="1800" b="1" i="1" dirty="0" err="1">
                <a:solidFill>
                  <a:srgbClr val="000066"/>
                </a:solidFill>
              </a:rPr>
              <a:t>binarne</a:t>
            </a:r>
            <a:r>
              <a:rPr lang="en-GB" altLang="sr-Latn-RS" sz="1800" b="1" i="1" dirty="0">
                <a:solidFill>
                  <a:srgbClr val="000066"/>
                </a:solidFill>
              </a:rPr>
              <a:t> </a:t>
            </a:r>
            <a:r>
              <a:rPr lang="en-GB" altLang="sr-Latn-RS" sz="1800" b="1" i="1" dirty="0" err="1">
                <a:solidFill>
                  <a:srgbClr val="000066"/>
                </a:solidFill>
              </a:rPr>
              <a:t>znamenke</a:t>
            </a:r>
            <a:r>
              <a:rPr lang="hr-HR" altLang="sr-Latn-RS" sz="1800" b="1" i="1" dirty="0">
                <a:solidFill>
                  <a:srgbClr val="000066"/>
                </a:solidFill>
              </a:rPr>
              <a:t> (jedna cjelobrojna i 23 znamenke iz mantise razlomljenog dijela)</a:t>
            </a:r>
            <a:endParaRPr lang="en-GB" altLang="sr-Latn-RS" sz="1800" b="1" i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0323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sustava Offic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155</TotalTime>
  <Words>1075</Words>
  <Application>Microsoft Office PowerPoint</Application>
  <PresentationFormat>Široki zaslon</PresentationFormat>
  <Paragraphs>198</Paragraphs>
  <Slides>15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11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Comic Sans MS</vt:lpstr>
      <vt:lpstr>Courier New</vt:lpstr>
      <vt:lpstr>Symbol</vt:lpstr>
      <vt:lpstr>Tahoma</vt:lpstr>
      <vt:lpstr>Times New Roman</vt:lpstr>
      <vt:lpstr>Verdana</vt:lpstr>
      <vt:lpstr>Wingdings</vt:lpstr>
      <vt:lpstr>Retrospektiva</vt:lpstr>
      <vt:lpstr>Prikaz realnih brojeva u računalu</vt:lpstr>
      <vt:lpstr>Dekadski &lt;-&gt; binarni</vt:lpstr>
      <vt:lpstr>Realni brojevi</vt:lpstr>
      <vt:lpstr>PowerPoint prezentacija</vt:lpstr>
      <vt:lpstr>Binarni brojevi i množenje s 2n i 2-n</vt:lpstr>
      <vt:lpstr>Realni brojevi standardne preciznosti</vt:lpstr>
      <vt:lpstr>Primjer: Zapis broja 9.75 u računalu.</vt:lpstr>
      <vt:lpstr>PowerPoint prezentacija</vt:lpstr>
      <vt:lpstr>Raspon i točnost realnih brojeva</vt:lpstr>
      <vt:lpstr>Realni brojevi dvostruke točnosti</vt:lpstr>
      <vt:lpstr>Zadatak</vt:lpstr>
      <vt:lpstr>Neka je 42CA0000 heksadekadski oblik realnog broja prema IEEE 754 standardu u jednostrukoj preciznosti. Napiši taj broj u dekadskom sustavu.</vt:lpstr>
      <vt:lpstr>U 32-bitovnome registru zapisan je broj prema IEEE 754 standardu. Heksadekadski ekvivalent zapisa broja je C13E0000. Koji će dekadski broj biti prikazan na zaslonu monitora? </vt:lpstr>
      <vt:lpstr>Zadaci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Mjerne jedinice informacija</dc:title>
  <dc:creator>ss</dc:creator>
  <cp:lastModifiedBy>ss</cp:lastModifiedBy>
  <cp:revision>25</cp:revision>
  <dcterms:created xsi:type="dcterms:W3CDTF">2020-05-21T11:51:17Z</dcterms:created>
  <dcterms:modified xsi:type="dcterms:W3CDTF">2020-05-24T20:29:28Z</dcterms:modified>
</cp:coreProperties>
</file>