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8" r:id="rId7"/>
    <p:sldId id="259" r:id="rId8"/>
    <p:sldId id="264" r:id="rId9"/>
    <p:sldId id="263" r:id="rId10"/>
    <p:sldId id="265" r:id="rId11"/>
    <p:sldId id="266" r:id="rId12"/>
    <p:sldId id="267" r:id="rId13"/>
    <p:sldId id="269" r:id="rId14"/>
    <p:sldId id="270" r:id="rId15"/>
    <p:sldId id="291" r:id="rId16"/>
    <p:sldId id="292" r:id="rId17"/>
    <p:sldId id="271" r:id="rId18"/>
    <p:sldId id="272" r:id="rId19"/>
    <p:sldId id="273" r:id="rId20"/>
    <p:sldId id="274" r:id="rId21"/>
    <p:sldId id="275" r:id="rId22"/>
    <p:sldId id="276" r:id="rId23"/>
    <p:sldId id="287" r:id="rId24"/>
    <p:sldId id="288" r:id="rId25"/>
    <p:sldId id="289" r:id="rId26"/>
    <p:sldId id="290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ODLUKE U PYTHONU</a:t>
            </a:r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729251"/>
            <a:ext cx="540798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031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Uvjeti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4400" dirty="0"/>
              <a:t>Logičke operacije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141" y="3005565"/>
            <a:ext cx="6399118" cy="270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1752600" y="3908769"/>
            <a:ext cx="3276600" cy="457200"/>
          </a:xfrm>
          <a:prstGeom prst="ellipse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008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Uvjeti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Aritmetičke operacije</a:t>
            </a:r>
            <a:endParaRPr lang="hr-HR" sz="4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468496"/>
              </p:ext>
            </p:extLst>
          </p:nvPr>
        </p:nvGraphicFramePr>
        <p:xfrm>
          <a:off x="2743200" y="2743200"/>
          <a:ext cx="4648200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24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Aritmetičke operacije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+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Zbrajanje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Oduzimanje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*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Množenje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/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Dijeljenje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**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Potenciranje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%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Dijeljenje s ostatkom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17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Uvjeti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Aritmetičke  </a:t>
            </a:r>
            <a:r>
              <a:rPr lang="hr-HR" sz="4400" dirty="0"/>
              <a:t>operacije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266" y="2720703"/>
            <a:ext cx="5913967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2209800" y="3200400"/>
            <a:ext cx="2057400" cy="457200"/>
          </a:xfrm>
          <a:prstGeom prst="ellipse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550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 neki prirodan broj i ispiši da li je taj broj djeljiv sa sedam</a:t>
            </a: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73355"/>
            <a:ext cx="8915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525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 1</a:t>
            </a:r>
            <a:endParaRPr lang="hr-H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62200"/>
            <a:ext cx="8116412" cy="272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648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 2</a:t>
            </a:r>
            <a:endParaRPr lang="hr-HR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993375"/>
            <a:ext cx="523567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95375" y="1905000"/>
            <a:ext cx="6324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200" dirty="0" smtClean="0"/>
              <a:t>Omogućite unos realnog broja i ispitajte da li je broj negativan ili pozitivan.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200" dirty="0" smtClean="0"/>
              <a:t>Ako je pozitivan ispisati </a:t>
            </a:r>
            <a:r>
              <a:rPr lang="hr-HR" sz="3200" b="1" dirty="0" smtClean="0"/>
              <a:t>pozitivan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200" dirty="0" smtClean="0"/>
              <a:t>U suprotnom ispisati </a:t>
            </a:r>
            <a:r>
              <a:rPr lang="hr-HR" sz="3200" b="1" dirty="0" smtClean="0"/>
              <a:t>negativan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379157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 2</a:t>
            </a:r>
            <a:endParaRPr lang="hr-HR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33600"/>
            <a:ext cx="6988404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50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Unesite dva broja. Zbrojite dva broja. Ako je zbroj veći od 20 ispišite : </a:t>
            </a:r>
            <a:r>
              <a:rPr lang="hr-HR" dirty="0" smtClean="0">
                <a:solidFill>
                  <a:srgbClr val="FF0000"/>
                </a:solidFill>
              </a:rPr>
              <a:t>Suma je veća od 20 </a:t>
            </a:r>
            <a:r>
              <a:rPr lang="hr-HR" dirty="0" smtClean="0"/>
              <a:t>u suprotnom ispišite: </a:t>
            </a:r>
            <a:r>
              <a:rPr lang="hr-HR" dirty="0" smtClean="0">
                <a:solidFill>
                  <a:srgbClr val="FF0000"/>
                </a:solidFill>
              </a:rPr>
              <a:t>Suma je manja od 20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581400"/>
            <a:ext cx="6890072" cy="198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828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09800"/>
            <a:ext cx="7281852" cy="3230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avokutnik 2"/>
          <p:cNvSpPr/>
          <p:nvPr/>
        </p:nvSpPr>
        <p:spPr>
          <a:xfrm>
            <a:off x="2438400" y="3886200"/>
            <a:ext cx="381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159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Unesite dva broja. Pomnožite ih. Ispišite </a:t>
            </a:r>
            <a:r>
              <a:rPr lang="hr-HR" b="1" dirty="0" smtClean="0"/>
              <a:t>umnožak</a:t>
            </a:r>
            <a:r>
              <a:rPr lang="hr-HR" dirty="0" smtClean="0"/>
              <a:t>.  </a:t>
            </a:r>
          </a:p>
          <a:p>
            <a:r>
              <a:rPr lang="hr-HR" dirty="0" smtClean="0"/>
              <a:t>Provjerite da li je umnožak različit od 100. </a:t>
            </a:r>
          </a:p>
          <a:p>
            <a:r>
              <a:rPr lang="hr-HR" dirty="0" smtClean="0"/>
              <a:t>Ako je umnožak različit od 100 ispišite:</a:t>
            </a:r>
            <a:r>
              <a:rPr lang="hr-HR" b="1" dirty="0" smtClean="0"/>
              <a:t> razlicit od 100;</a:t>
            </a:r>
            <a:r>
              <a:rPr lang="hr-HR" dirty="0" smtClean="0"/>
              <a:t> u suprotnom ispiši: </a:t>
            </a:r>
            <a:r>
              <a:rPr lang="hr-HR" b="1" dirty="0" smtClean="0"/>
              <a:t>jednak 100</a:t>
            </a:r>
            <a:endParaRPr lang="hr-H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726227"/>
            <a:ext cx="3810000" cy="182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385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If-else uvjetovanje</a:t>
            </a:r>
            <a:endParaRPr lang="hr-H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752600"/>
            <a:ext cx="3652838" cy="4020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211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6300964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557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Unesite dva broja. Pomnožite ih i zbrojite. Ispišite umnožak i zbroj. </a:t>
            </a:r>
          </a:p>
          <a:p>
            <a:r>
              <a:rPr lang="hr-HR" sz="2400" dirty="0" smtClean="0"/>
              <a:t>Provjerite  da li su zbroj i umnožak jednaki</a:t>
            </a:r>
          </a:p>
          <a:p>
            <a:r>
              <a:rPr lang="hr-HR" sz="2400" dirty="0" smtClean="0"/>
              <a:t>Ako su zbroj i umnožak jednaki ispisati: </a:t>
            </a:r>
            <a:r>
              <a:rPr lang="hr-HR" sz="2400" b="1" dirty="0" smtClean="0"/>
              <a:t>umnozak i zbroj 2 broja su jednaki </a:t>
            </a:r>
            <a:r>
              <a:rPr lang="hr-HR" sz="2400" dirty="0" smtClean="0"/>
              <a:t> </a:t>
            </a:r>
          </a:p>
          <a:p>
            <a:r>
              <a:rPr lang="hr-HR" sz="2400" dirty="0" smtClean="0"/>
              <a:t>U suprotnom ispisati:</a:t>
            </a:r>
          </a:p>
          <a:p>
            <a:r>
              <a:rPr lang="hr-HR" sz="2400" b="1" dirty="0" smtClean="0"/>
              <a:t>Umnozak i zbroj 2 broja su razliciti</a:t>
            </a:r>
            <a:endParaRPr lang="hr-HR" sz="2400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24400"/>
            <a:ext cx="6096000" cy="165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46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92" y="1676400"/>
            <a:ext cx="863723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83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Unesite 2 broja</a:t>
            </a:r>
          </a:p>
          <a:p>
            <a:r>
              <a:rPr lang="hr-HR" dirty="0" smtClean="0"/>
              <a:t>Ako su oba broja jednaka izračunati površinu kvadrata </a:t>
            </a:r>
            <a:r>
              <a:rPr lang="hr-HR" b="1" dirty="0" smtClean="0"/>
              <a:t>(p=a**2)</a:t>
            </a:r>
          </a:p>
          <a:p>
            <a:r>
              <a:rPr lang="hr-HR" dirty="0" smtClean="0"/>
              <a:t>U suprotnom izračunati površinu pravokutnika </a:t>
            </a:r>
            <a:r>
              <a:rPr lang="hr-HR" b="1" dirty="0" smtClean="0"/>
              <a:t>(a*b)</a:t>
            </a:r>
            <a:endParaRPr lang="hr-HR" b="1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737100"/>
            <a:ext cx="695527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695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80" y="1676400"/>
            <a:ext cx="890812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66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Upišite neku riječ.</a:t>
            </a:r>
          </a:p>
          <a:p>
            <a:r>
              <a:rPr lang="hr-HR" sz="2400" dirty="0" smtClean="0"/>
              <a:t>Zatimi provjerite ako se u toj riječi nalazi samoglasnik </a:t>
            </a:r>
            <a:r>
              <a:rPr lang="hr-HR" sz="4400" b="1" dirty="0" smtClean="0"/>
              <a:t>a</a:t>
            </a:r>
          </a:p>
          <a:p>
            <a:r>
              <a:rPr lang="hr-HR" sz="2400" dirty="0" smtClean="0"/>
              <a:t>Ako postoji, ispisati </a:t>
            </a:r>
            <a:r>
              <a:rPr lang="hr-HR" sz="2400" b="1" dirty="0" smtClean="0"/>
              <a:t>samoglasnik se nalazi u napisanoj rijeci</a:t>
            </a:r>
            <a:r>
              <a:rPr lang="hr-HR" sz="2400" dirty="0" smtClean="0"/>
              <a:t>, u suprotnom ispisati </a:t>
            </a:r>
            <a:r>
              <a:rPr lang="hr-HR" sz="2400" b="1" dirty="0" smtClean="0"/>
              <a:t>nema samoglasnika</a:t>
            </a:r>
          </a:p>
          <a:p>
            <a:endParaRPr lang="hr-HR" sz="2400" b="1" dirty="0"/>
          </a:p>
          <a:p>
            <a:endParaRPr lang="hr-HR" sz="2400" b="1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5334000"/>
            <a:ext cx="8991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47800" y="4114800"/>
            <a:ext cx="586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dirty="0" smtClean="0"/>
              <a:t>Primjena operatora </a:t>
            </a:r>
            <a:r>
              <a:rPr lang="hr-HR" sz="3600" b="1" dirty="0" smtClean="0">
                <a:solidFill>
                  <a:srgbClr val="FF0000"/>
                </a:solidFill>
              </a:rPr>
              <a:t>in</a:t>
            </a:r>
          </a:p>
          <a:p>
            <a:pPr algn="ctr"/>
            <a:r>
              <a:rPr lang="hr-HR" sz="3600" b="1" dirty="0" smtClean="0">
                <a:solidFill>
                  <a:srgbClr val="00B050"/>
                </a:solidFill>
              </a:rPr>
              <a:t>‘a’ </a:t>
            </a:r>
            <a:r>
              <a:rPr lang="hr-HR" sz="3600" b="1" dirty="0" smtClean="0">
                <a:solidFill>
                  <a:srgbClr val="FF0000"/>
                </a:solidFill>
              </a:rPr>
              <a:t>in </a:t>
            </a:r>
            <a:r>
              <a:rPr lang="hr-HR" sz="3600" b="1" dirty="0" smtClean="0">
                <a:solidFill>
                  <a:srgbClr val="00B050"/>
                </a:solidFill>
              </a:rPr>
              <a:t>‘informatika’</a:t>
            </a:r>
            <a:endParaRPr lang="hr-HR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99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9" y="2286000"/>
            <a:ext cx="9027461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452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Unesite broj. Ako je unesen </a:t>
            </a:r>
            <a:r>
              <a:rPr lang="hr-HR" b="1" dirty="0" smtClean="0"/>
              <a:t>broj 1 </a:t>
            </a:r>
            <a:r>
              <a:rPr lang="hr-HR" dirty="0" smtClean="0"/>
              <a:t>omogući operaciju </a:t>
            </a:r>
            <a:r>
              <a:rPr lang="hr-HR" b="1" dirty="0" smtClean="0"/>
              <a:t>zbrajanja dva broja </a:t>
            </a:r>
            <a:r>
              <a:rPr lang="hr-HR" dirty="0" smtClean="0"/>
              <a:t>i ispiši zbroj; </a:t>
            </a:r>
          </a:p>
          <a:p>
            <a:pPr marL="0" indent="0">
              <a:buNone/>
            </a:pPr>
            <a:r>
              <a:rPr lang="hr-HR" dirty="0" smtClean="0"/>
              <a:t>Unosom bilo kojeg drugog broja omogući  operaciju množenja dva broja</a:t>
            </a:r>
          </a:p>
          <a:p>
            <a:pPr marL="0" indent="0">
              <a:buNone/>
            </a:pPr>
            <a:r>
              <a:rPr lang="hr-HR" dirty="0" smtClean="0"/>
              <a:t>i ispiši umnožak</a:t>
            </a:r>
            <a:endParaRPr lang="hr-H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276600"/>
            <a:ext cx="27432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213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95425"/>
            <a:ext cx="6184446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161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9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Omogućite dva unosa broja 0 ili 1. </a:t>
            </a:r>
          </a:p>
          <a:p>
            <a:r>
              <a:rPr lang="hr-HR" dirty="0" smtClean="0"/>
              <a:t>Upotrijebite operaciju </a:t>
            </a:r>
            <a:r>
              <a:rPr lang="hr-HR" b="1" dirty="0" smtClean="0"/>
              <a:t>logičkog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Ako je rezultat </a:t>
            </a:r>
            <a:r>
              <a:rPr lang="hr-H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ispišite true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suprotnom ispišite </a:t>
            </a:r>
            <a:r>
              <a:rPr lang="hr-H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hr-H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19600"/>
            <a:ext cx="4898571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255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If-else uvjetovanje</a:t>
            </a:r>
            <a:endParaRPr lang="hr-H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24084"/>
            <a:ext cx="5715000" cy="4088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615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9</a:t>
            </a:r>
            <a:endParaRPr lang="hr-HR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9" y="1866900"/>
            <a:ext cx="5703849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882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10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/>
          <a:lstStyle/>
          <a:p>
            <a:r>
              <a:rPr lang="hr-HR" dirty="0" smtClean="0"/>
              <a:t>Unesite dva broja</a:t>
            </a:r>
          </a:p>
          <a:p>
            <a:r>
              <a:rPr lang="hr-HR" dirty="0" smtClean="0"/>
              <a:t>Ispitati sljedeći logički izraz</a:t>
            </a:r>
            <a:endParaRPr lang="hr-HR" dirty="0" smtClean="0">
              <a:solidFill>
                <a:srgbClr val="FF0000"/>
              </a:solidFill>
            </a:endParaRPr>
          </a:p>
          <a:p>
            <a:r>
              <a:rPr lang="hr-HR" dirty="0" smtClean="0">
                <a:solidFill>
                  <a:srgbClr val="FF0000"/>
                </a:solidFill>
              </a:rPr>
              <a:t>a&gt;0 and b&lt;a</a:t>
            </a:r>
          </a:p>
          <a:p>
            <a:r>
              <a:rPr lang="hr-HR" dirty="0" smtClean="0"/>
              <a:t>Ako je prethodni izraz ispravan</a:t>
            </a:r>
          </a:p>
          <a:p>
            <a:r>
              <a:rPr lang="hr-HR" dirty="0" smtClean="0"/>
              <a:t>Ispisati </a:t>
            </a:r>
            <a:r>
              <a:rPr lang="hr-HR" b="1" dirty="0" smtClean="0"/>
              <a:t>TRUE</a:t>
            </a:r>
            <a:r>
              <a:rPr lang="hr-HR" dirty="0" smtClean="0"/>
              <a:t> u suprotnom </a:t>
            </a:r>
            <a:r>
              <a:rPr lang="hr-HR" b="1" dirty="0" smtClean="0"/>
              <a:t>FALSE</a:t>
            </a:r>
          </a:p>
          <a:p>
            <a:endParaRPr lang="hr-HR" b="1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819400"/>
            <a:ext cx="2432488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87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10 </a:t>
            </a:r>
            <a:endParaRPr lang="hr-HR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6781800" cy="3992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952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Unesite dva broja</a:t>
            </a:r>
          </a:p>
          <a:p>
            <a:r>
              <a:rPr lang="hr-HR" sz="2400" dirty="0"/>
              <a:t>Ispitati sljedeći logički izraz</a:t>
            </a:r>
          </a:p>
          <a:p>
            <a:r>
              <a:rPr lang="hr-HR" sz="2400" dirty="0" smtClean="0">
                <a:solidFill>
                  <a:srgbClr val="FF0000"/>
                </a:solidFill>
              </a:rPr>
              <a:t>a&gt;0 </a:t>
            </a:r>
            <a:r>
              <a:rPr lang="hr-HR" sz="2400" dirty="0">
                <a:solidFill>
                  <a:srgbClr val="FF0000"/>
                </a:solidFill>
              </a:rPr>
              <a:t>and </a:t>
            </a:r>
            <a:r>
              <a:rPr lang="hr-HR" sz="2400" dirty="0" smtClean="0">
                <a:solidFill>
                  <a:srgbClr val="FF0000"/>
                </a:solidFill>
              </a:rPr>
              <a:t>b&lt;a</a:t>
            </a:r>
            <a:endParaRPr lang="hr-HR" sz="2400" dirty="0">
              <a:solidFill>
                <a:srgbClr val="FF0000"/>
              </a:solidFill>
            </a:endParaRPr>
          </a:p>
          <a:p>
            <a:r>
              <a:rPr lang="hr-HR" sz="2400" dirty="0"/>
              <a:t>Ako je prethodni izraz ispravan</a:t>
            </a:r>
          </a:p>
          <a:p>
            <a:r>
              <a:rPr lang="hr-HR" sz="2400" dirty="0"/>
              <a:t>Ispisati </a:t>
            </a:r>
            <a:r>
              <a:rPr lang="hr-HR" sz="2400" b="1" dirty="0" smtClean="0"/>
              <a:t>TRUE </a:t>
            </a:r>
            <a:r>
              <a:rPr lang="hr-HR" sz="2400" dirty="0" smtClean="0"/>
              <a:t>te provjeriti sljedeći </a:t>
            </a:r>
          </a:p>
          <a:p>
            <a:r>
              <a:rPr lang="hr-HR" sz="2400" dirty="0" smtClean="0"/>
              <a:t>logički izraz </a:t>
            </a:r>
            <a:r>
              <a:rPr lang="hr-HR" sz="2400" dirty="0">
                <a:solidFill>
                  <a:srgbClr val="FF0000"/>
                </a:solidFill>
              </a:rPr>
              <a:t>a&gt;b or b&gt;0</a:t>
            </a:r>
          </a:p>
          <a:p>
            <a:r>
              <a:rPr lang="hr-HR" sz="2400" dirty="0" smtClean="0"/>
              <a:t>u suprotnom ispisati </a:t>
            </a:r>
            <a:r>
              <a:rPr lang="hr-HR" sz="2400" b="1" dirty="0" smtClean="0"/>
              <a:t>FALSE</a:t>
            </a:r>
            <a:endParaRPr lang="hr-HR" sz="2400" dirty="0" smtClean="0"/>
          </a:p>
          <a:p>
            <a:r>
              <a:rPr lang="hr-HR" sz="2400" dirty="0" smtClean="0"/>
              <a:t>Ako </a:t>
            </a:r>
            <a:r>
              <a:rPr lang="hr-HR" sz="2400" dirty="0"/>
              <a:t>je prethodni izraz ispravan</a:t>
            </a:r>
          </a:p>
          <a:p>
            <a:r>
              <a:rPr lang="hr-HR" sz="2400" dirty="0"/>
              <a:t>Ispisati </a:t>
            </a:r>
            <a:r>
              <a:rPr lang="hr-HR" sz="2400" b="1" dirty="0" smtClean="0"/>
              <a:t>TRUE </a:t>
            </a:r>
          </a:p>
          <a:p>
            <a:r>
              <a:rPr lang="hr-HR" sz="2400" dirty="0"/>
              <a:t>u suprotnom </a:t>
            </a:r>
            <a:r>
              <a:rPr lang="hr-HR" sz="2400" b="1" dirty="0"/>
              <a:t>FALSE</a:t>
            </a:r>
          </a:p>
          <a:p>
            <a:endParaRPr lang="hr-HR" sz="2400" dirty="0">
              <a:solidFill>
                <a:srgbClr val="FF0000"/>
              </a:solidFill>
            </a:endParaRPr>
          </a:p>
          <a:p>
            <a:endParaRPr lang="hr-HR" sz="2400" dirty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185" y="3810000"/>
            <a:ext cx="4191000" cy="197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747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11</a:t>
            </a:r>
            <a:endParaRPr lang="hr-HR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00200"/>
            <a:ext cx="6248400" cy="47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331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Napravite program koji omogućava unos 2 broja. </a:t>
            </a:r>
          </a:p>
          <a:p>
            <a:r>
              <a:rPr lang="hr-HR" sz="2800" dirty="0" smtClean="0"/>
              <a:t>Zatim omogućite korisniku da unese rezultat </a:t>
            </a:r>
            <a:r>
              <a:rPr lang="hr-HR" sz="2800" b="1" dirty="0" smtClean="0"/>
              <a:t>umnoška ta dva broja</a:t>
            </a:r>
          </a:p>
          <a:p>
            <a:r>
              <a:rPr lang="hr-HR" sz="2800" dirty="0" smtClean="0"/>
              <a:t>Ako je odgovor točan ispisati: </a:t>
            </a:r>
            <a:r>
              <a:rPr lang="hr-HR" sz="2800" b="1" dirty="0" smtClean="0"/>
              <a:t>Odgovorili ste točno</a:t>
            </a:r>
          </a:p>
          <a:p>
            <a:r>
              <a:rPr lang="hr-HR" sz="2800" dirty="0" smtClean="0"/>
              <a:t>U suprotnom: </a:t>
            </a:r>
            <a:r>
              <a:rPr lang="hr-HR" sz="2800" b="1" dirty="0" smtClean="0"/>
              <a:t>Pogresan odgovor</a:t>
            </a:r>
            <a:endParaRPr lang="hr-HR" sz="28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395716"/>
            <a:ext cx="8204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909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12</a:t>
            </a:r>
            <a:endParaRPr lang="hr-HR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73" y="1843157"/>
            <a:ext cx="8708027" cy="3230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405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If-else uvjetovanje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2037"/>
            <a:ext cx="3657600" cy="4525963"/>
          </a:xfrm>
        </p:spPr>
        <p:txBody>
          <a:bodyPr/>
          <a:lstStyle/>
          <a:p>
            <a:r>
              <a:rPr lang="hr-HR" dirty="0" smtClean="0"/>
              <a:t>ako je </a:t>
            </a:r>
            <a:r>
              <a:rPr lang="hr-HR" b="1" dirty="0" smtClean="0">
                <a:solidFill>
                  <a:srgbClr val="FF0000"/>
                </a:solidFill>
              </a:rPr>
              <a:t>uvjet </a:t>
            </a:r>
            <a:r>
              <a:rPr lang="hr-HR" dirty="0" smtClean="0"/>
              <a:t>onda</a:t>
            </a:r>
          </a:p>
          <a:p>
            <a:pPr lvl="2"/>
            <a:r>
              <a:rPr lang="hr-HR" dirty="0"/>
              <a:t>Naredba 1</a:t>
            </a:r>
          </a:p>
          <a:p>
            <a:pPr lvl="2"/>
            <a:r>
              <a:rPr lang="hr-HR" dirty="0"/>
              <a:t>Naredba 2</a:t>
            </a:r>
          </a:p>
          <a:p>
            <a:r>
              <a:rPr lang="hr-HR" b="1" dirty="0" smtClean="0">
                <a:solidFill>
                  <a:srgbClr val="FF0000"/>
                </a:solidFill>
              </a:rPr>
              <a:t>inače</a:t>
            </a:r>
          </a:p>
          <a:p>
            <a:pPr lvl="2"/>
            <a:r>
              <a:rPr lang="hr-HR" dirty="0" smtClean="0"/>
              <a:t>Naredba 1</a:t>
            </a:r>
          </a:p>
          <a:p>
            <a:pPr lvl="2"/>
            <a:r>
              <a:rPr lang="hr-HR" dirty="0" smtClean="0"/>
              <a:t>Naredba 2</a:t>
            </a:r>
          </a:p>
          <a:p>
            <a:pPr lvl="2"/>
            <a:endParaRPr lang="hr-HR" b="1" dirty="0">
              <a:solidFill>
                <a:srgbClr val="FF0000"/>
              </a:solidFill>
            </a:endParaRPr>
          </a:p>
          <a:p>
            <a:pPr lvl="2"/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2351370"/>
            <a:ext cx="3657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 smtClean="0">
                <a:solidFill>
                  <a:srgbClr val="FF0000"/>
                </a:solidFill>
              </a:rPr>
              <a:t>if </a:t>
            </a:r>
            <a:r>
              <a:rPr lang="hr-HR" b="1" dirty="0" smtClean="0">
                <a:solidFill>
                  <a:schemeClr val="tx2"/>
                </a:solidFill>
              </a:rPr>
              <a:t> uvjet:</a:t>
            </a:r>
          </a:p>
          <a:p>
            <a:pPr lvl="2"/>
            <a:r>
              <a:rPr lang="hr-HR" dirty="0">
                <a:solidFill>
                  <a:schemeClr val="tx2"/>
                </a:solidFill>
              </a:rPr>
              <a:t>Naredba1 </a:t>
            </a:r>
          </a:p>
          <a:p>
            <a:pPr lvl="2"/>
            <a:r>
              <a:rPr lang="hr-HR" dirty="0">
                <a:solidFill>
                  <a:schemeClr val="tx2"/>
                </a:solidFill>
              </a:rPr>
              <a:t>Naredba2</a:t>
            </a:r>
          </a:p>
          <a:p>
            <a:r>
              <a:rPr lang="hr-HR" b="1" dirty="0">
                <a:solidFill>
                  <a:srgbClr val="FF0000"/>
                </a:solidFill>
              </a:rPr>
              <a:t>e</a:t>
            </a:r>
            <a:r>
              <a:rPr lang="hr-HR" b="1" dirty="0" smtClean="0">
                <a:solidFill>
                  <a:srgbClr val="FF0000"/>
                </a:solidFill>
              </a:rPr>
              <a:t>lse:</a:t>
            </a:r>
          </a:p>
          <a:p>
            <a:pPr lvl="2"/>
            <a:r>
              <a:rPr lang="hr-HR" dirty="0" smtClean="0">
                <a:solidFill>
                  <a:schemeClr val="tx2"/>
                </a:solidFill>
              </a:rPr>
              <a:t>Naredba1 </a:t>
            </a:r>
          </a:p>
          <a:p>
            <a:pPr lvl="2"/>
            <a:r>
              <a:rPr lang="hr-HR" dirty="0" smtClean="0">
                <a:solidFill>
                  <a:schemeClr val="tx2"/>
                </a:solidFill>
              </a:rPr>
              <a:t>Naredba2</a:t>
            </a:r>
          </a:p>
          <a:p>
            <a:pPr lvl="2"/>
            <a:endParaRPr lang="hr-HR" dirty="0" smtClean="0"/>
          </a:p>
          <a:p>
            <a:pPr lvl="2"/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175259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Govorni jezik</a:t>
            </a:r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175259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Python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7736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If-else uvjetovanje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905000"/>
            <a:ext cx="5486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b="1" dirty="0" smtClean="0">
                <a:solidFill>
                  <a:srgbClr val="FF0000"/>
                </a:solidFill>
              </a:rPr>
              <a:t>if</a:t>
            </a:r>
            <a:r>
              <a:rPr lang="hr-HR" sz="3600" dirty="0" smtClean="0"/>
              <a:t> broj % 7 == 0</a:t>
            </a:r>
            <a:r>
              <a:rPr lang="hr-HR" sz="3600" b="1" dirty="0" smtClean="0">
                <a:solidFill>
                  <a:srgbClr val="FF0000"/>
                </a:solidFill>
              </a:rPr>
              <a:t>:</a:t>
            </a:r>
            <a:endParaRPr lang="hr-HR" sz="3600" b="1" dirty="0">
              <a:solidFill>
                <a:srgbClr val="FF0000"/>
              </a:solidFill>
            </a:endParaRPr>
          </a:p>
          <a:p>
            <a:r>
              <a:rPr lang="hr-HR" sz="3600" dirty="0"/>
              <a:t>    </a:t>
            </a:r>
            <a:r>
              <a:rPr lang="hr-HR" sz="3600" b="1" dirty="0" smtClean="0">
                <a:solidFill>
                  <a:srgbClr val="7030A0"/>
                </a:solidFill>
              </a:rPr>
              <a:t>print</a:t>
            </a:r>
            <a:r>
              <a:rPr lang="hr-HR" sz="3600" dirty="0" smtClean="0"/>
              <a:t>(</a:t>
            </a:r>
            <a:r>
              <a:rPr lang="hr-HR" sz="3600" dirty="0" smtClean="0">
                <a:solidFill>
                  <a:srgbClr val="00B050"/>
                </a:solidFill>
              </a:rPr>
              <a:t>"Djeljiv sa sedam")</a:t>
            </a:r>
            <a:endParaRPr lang="hr-HR" sz="3600" dirty="0">
              <a:solidFill>
                <a:srgbClr val="00B050"/>
              </a:solidFill>
            </a:endParaRPr>
          </a:p>
          <a:p>
            <a:r>
              <a:rPr lang="hr-HR" sz="3600" b="1" dirty="0">
                <a:solidFill>
                  <a:srgbClr val="FF0000"/>
                </a:solidFill>
              </a:rPr>
              <a:t>else:</a:t>
            </a:r>
          </a:p>
          <a:p>
            <a:r>
              <a:rPr lang="hr-HR" sz="3600" dirty="0"/>
              <a:t>    </a:t>
            </a:r>
            <a:r>
              <a:rPr lang="hr-HR" sz="3600" b="1" dirty="0" smtClean="0">
                <a:solidFill>
                  <a:srgbClr val="7030A0"/>
                </a:solidFill>
              </a:rPr>
              <a:t>print</a:t>
            </a:r>
            <a:r>
              <a:rPr lang="hr-HR" sz="3600" dirty="0" smtClean="0"/>
              <a:t>(</a:t>
            </a:r>
            <a:r>
              <a:rPr lang="hr-HR" sz="3600" dirty="0" smtClean="0">
                <a:solidFill>
                  <a:srgbClr val="00B050"/>
                </a:solidFill>
              </a:rPr>
              <a:t>"Nije djeljiv sa sedam")</a:t>
            </a:r>
            <a:endParaRPr lang="hr-HR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35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Uvjeti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5400" b="1" dirty="0">
                <a:solidFill>
                  <a:srgbClr val="FF0000"/>
                </a:solidFill>
              </a:rPr>
              <a:t>if </a:t>
            </a:r>
            <a:r>
              <a:rPr lang="hr-HR" sz="5400" b="1" dirty="0">
                <a:solidFill>
                  <a:schemeClr val="tx2"/>
                </a:solidFill>
              </a:rPr>
              <a:t> uvjet:</a:t>
            </a:r>
          </a:p>
          <a:p>
            <a:pPr lvl="2"/>
            <a:r>
              <a:rPr lang="hr-HR" sz="4400" dirty="0">
                <a:solidFill>
                  <a:schemeClr val="tx2"/>
                </a:solidFill>
              </a:rPr>
              <a:t>Naredba1 </a:t>
            </a:r>
          </a:p>
          <a:p>
            <a:pPr lvl="2"/>
            <a:r>
              <a:rPr lang="hr-HR" sz="4400" dirty="0">
                <a:solidFill>
                  <a:schemeClr val="tx2"/>
                </a:solidFill>
              </a:rPr>
              <a:t>Naredba2</a:t>
            </a:r>
          </a:p>
          <a:p>
            <a:endParaRPr lang="hr-HR" dirty="0"/>
          </a:p>
        </p:txBody>
      </p:sp>
      <p:sp>
        <p:nvSpPr>
          <p:cNvPr id="4" name="Line Callout 1 3"/>
          <p:cNvSpPr/>
          <p:nvPr/>
        </p:nvSpPr>
        <p:spPr>
          <a:xfrm>
            <a:off x="4800600" y="1219200"/>
            <a:ext cx="4038600" cy="1524000"/>
          </a:xfrm>
          <a:prstGeom prst="borderCallout1">
            <a:avLst>
              <a:gd name="adj1" fmla="val 18750"/>
              <a:gd name="adj2" fmla="val -8333"/>
              <a:gd name="adj3" fmla="val 69515"/>
              <a:gd name="adj4" fmla="val -4543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 smtClean="0"/>
              <a:t>Relacijski operatori</a:t>
            </a:r>
            <a:endParaRPr lang="hr-HR" sz="2800" b="1" dirty="0"/>
          </a:p>
        </p:txBody>
      </p:sp>
      <p:sp>
        <p:nvSpPr>
          <p:cNvPr id="5" name="Line Callout 1 4"/>
          <p:cNvSpPr/>
          <p:nvPr/>
        </p:nvSpPr>
        <p:spPr>
          <a:xfrm>
            <a:off x="4797188" y="3200400"/>
            <a:ext cx="4038600" cy="1524000"/>
          </a:xfrm>
          <a:prstGeom prst="borderCallout1">
            <a:avLst>
              <a:gd name="adj1" fmla="val 18750"/>
              <a:gd name="adj2" fmla="val -8333"/>
              <a:gd name="adj3" fmla="val -57649"/>
              <a:gd name="adj4" fmla="val -5928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 smtClean="0"/>
              <a:t>Logički operatori</a:t>
            </a:r>
            <a:endParaRPr lang="hr-HR" sz="2800" b="1" dirty="0"/>
          </a:p>
        </p:txBody>
      </p:sp>
      <p:sp>
        <p:nvSpPr>
          <p:cNvPr id="6" name="Line Callout 1 5"/>
          <p:cNvSpPr/>
          <p:nvPr/>
        </p:nvSpPr>
        <p:spPr>
          <a:xfrm>
            <a:off x="1447800" y="5029200"/>
            <a:ext cx="4038600" cy="1524000"/>
          </a:xfrm>
          <a:prstGeom prst="borderCallout1">
            <a:avLst>
              <a:gd name="adj1" fmla="val -7220"/>
              <a:gd name="adj2" fmla="val 36274"/>
              <a:gd name="adj3" fmla="val -172276"/>
              <a:gd name="adj4" fmla="val 1573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 smtClean="0"/>
              <a:t>Aritmetički operatori</a:t>
            </a:r>
            <a:endParaRPr lang="hr-HR" sz="2800" b="1" dirty="0"/>
          </a:p>
        </p:txBody>
      </p:sp>
    </p:spTree>
    <p:extLst>
      <p:ext uri="{BB962C8B-B14F-4D97-AF65-F5344CB8AC3E}">
        <p14:creationId xmlns:p14="http://schemas.microsoft.com/office/powerpoint/2010/main" val="276988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Uvjeti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Relacijski operatori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796574"/>
              </p:ext>
            </p:extLst>
          </p:nvPr>
        </p:nvGraphicFramePr>
        <p:xfrm>
          <a:off x="1905000" y="2743200"/>
          <a:ext cx="4572000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Relacijski operator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&gt;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Veće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&lt;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Manje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&lt;=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Manje ili</a:t>
                      </a:r>
                      <a:r>
                        <a:rPr lang="hr-HR" baseline="0" dirty="0" smtClean="0"/>
                        <a:t> jednako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&gt;=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Veće ili jednako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==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Jednako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!=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različito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63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590800"/>
            <a:ext cx="5398386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r-HR" dirty="0" smtClean="0"/>
              <a:t>Uvjeti</a:t>
            </a: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3716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600" dirty="0"/>
              <a:t>Relacijski operatori</a:t>
            </a:r>
          </a:p>
          <a:p>
            <a:endParaRPr lang="hr-HR" sz="3600" dirty="0"/>
          </a:p>
        </p:txBody>
      </p:sp>
      <p:sp>
        <p:nvSpPr>
          <p:cNvPr id="6" name="Oval 5"/>
          <p:cNvSpPr/>
          <p:nvPr/>
        </p:nvSpPr>
        <p:spPr>
          <a:xfrm>
            <a:off x="3048000" y="3429000"/>
            <a:ext cx="914400" cy="457200"/>
          </a:xfrm>
          <a:prstGeom prst="ellipse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895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Uvjeti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4400" dirty="0"/>
              <a:t>Logičke operacije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98486"/>
              </p:ext>
            </p:extLst>
          </p:nvPr>
        </p:nvGraphicFramePr>
        <p:xfrm>
          <a:off x="2286000" y="2667000"/>
          <a:ext cx="4572000" cy="1463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Logičke operacije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and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I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or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Ili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not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ne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1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539</Words>
  <Application>Microsoft Office PowerPoint</Application>
  <PresentationFormat>Prikaz na zaslonu (4:3)</PresentationFormat>
  <Paragraphs>146</Paragraphs>
  <Slides>36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36</vt:i4>
      </vt:variant>
    </vt:vector>
  </HeadingPairs>
  <TitlesOfParts>
    <vt:vector size="40" baseType="lpstr">
      <vt:lpstr>Arial</vt:lpstr>
      <vt:lpstr>Calibri</vt:lpstr>
      <vt:lpstr>Times New Roman</vt:lpstr>
      <vt:lpstr>Office Theme</vt:lpstr>
      <vt:lpstr>ODLUKE U PYTHONU</vt:lpstr>
      <vt:lpstr>If-else uvjetovanje</vt:lpstr>
      <vt:lpstr>If-else uvjetovanje</vt:lpstr>
      <vt:lpstr>If-else uvjetovanje</vt:lpstr>
      <vt:lpstr>If-else uvjetovanje</vt:lpstr>
      <vt:lpstr>Uvjeti</vt:lpstr>
      <vt:lpstr>Uvjeti</vt:lpstr>
      <vt:lpstr>Uvjeti</vt:lpstr>
      <vt:lpstr>Uvjeti</vt:lpstr>
      <vt:lpstr>Uvjeti</vt:lpstr>
      <vt:lpstr>Uvjeti</vt:lpstr>
      <vt:lpstr>Uvjeti</vt:lpstr>
      <vt:lpstr>Zadatak  1</vt:lpstr>
      <vt:lpstr>Zadatak  1</vt:lpstr>
      <vt:lpstr>Zadatak  2</vt:lpstr>
      <vt:lpstr>Zadatak  2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Zadatak 6</vt:lpstr>
      <vt:lpstr>Zadatak 7</vt:lpstr>
      <vt:lpstr>Zadatak 7</vt:lpstr>
      <vt:lpstr>Zadatak 8</vt:lpstr>
      <vt:lpstr>Zadatak 8</vt:lpstr>
      <vt:lpstr>Zadatak 9</vt:lpstr>
      <vt:lpstr>Zadatak 9</vt:lpstr>
      <vt:lpstr>Zadatak 10</vt:lpstr>
      <vt:lpstr>Zadatak 10 </vt:lpstr>
      <vt:lpstr>Zadatak 11</vt:lpstr>
      <vt:lpstr>Zadatak 11</vt:lpstr>
      <vt:lpstr>Zadatak 12</vt:lpstr>
      <vt:lpstr>Zadatak 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ODLUKE U PYTHONU</dc:title>
  <dc:creator>zohercigo</dc:creator>
  <cp:lastModifiedBy>korisnik</cp:lastModifiedBy>
  <cp:revision>38</cp:revision>
  <dcterms:created xsi:type="dcterms:W3CDTF">2006-08-16T00:00:00Z</dcterms:created>
  <dcterms:modified xsi:type="dcterms:W3CDTF">2016-11-29T12:33:28Z</dcterms:modified>
</cp:coreProperties>
</file>