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8" r:id="rId7"/>
    <p:sldId id="259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91" r:id="rId16"/>
    <p:sldId id="292" r:id="rId17"/>
    <p:sldId id="271" r:id="rId18"/>
    <p:sldId id="272" r:id="rId19"/>
    <p:sldId id="273" r:id="rId20"/>
    <p:sldId id="274" r:id="rId21"/>
    <p:sldId id="275" r:id="rId22"/>
    <p:sldId id="276" r:id="rId23"/>
    <p:sldId id="287" r:id="rId24"/>
    <p:sldId id="288" r:id="rId25"/>
    <p:sldId id="289" r:id="rId26"/>
    <p:sldId id="290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ODLUKE U PYTHONU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29251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Logičke operacije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141" y="3005565"/>
            <a:ext cx="6399118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752600" y="3908769"/>
            <a:ext cx="32766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0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Aritmetičke operacije</a:t>
            </a:r>
            <a:endParaRPr lang="hr-HR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68496"/>
              </p:ext>
            </p:extLst>
          </p:nvPr>
        </p:nvGraphicFramePr>
        <p:xfrm>
          <a:off x="2743200" y="2743200"/>
          <a:ext cx="46482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Aritmetičke operacije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+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Zbrajanje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Oduzimanje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*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Množenje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/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Dijeljenje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**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Potenciranje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%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Dijeljenje s ostatkom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Aritmetičke  </a:t>
            </a:r>
            <a:r>
              <a:rPr lang="hr-HR" sz="4400" dirty="0"/>
              <a:t>operacije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266" y="2720703"/>
            <a:ext cx="5913967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209800" y="3200400"/>
            <a:ext cx="20574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5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 neki prirodan broj i ispiši da li je taj broj djeljiv sa sedam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3355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2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 1</a:t>
            </a:r>
            <a:endParaRPr lang="hr-H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116412" cy="272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4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 2</a:t>
            </a:r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993375"/>
            <a:ext cx="52356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5375" y="19050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Omogućite unos realnog broja i ispitajte da li je broj negativan ili pozitivan.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Ako je pozitivan ispisati </a:t>
            </a:r>
            <a:r>
              <a:rPr lang="hr-HR" sz="3200" b="1" dirty="0" smtClean="0"/>
              <a:t>pozitivan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U suprotnom ispisati </a:t>
            </a:r>
            <a:r>
              <a:rPr lang="hr-HR" sz="3200" b="1" dirty="0" smtClean="0"/>
              <a:t>negativan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91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 2</a:t>
            </a:r>
            <a:endParaRPr lang="hr-H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988404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5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dva broja. Zbrojite dva broja. Ako je zbroj veći od 20 ispišite : </a:t>
            </a:r>
            <a:r>
              <a:rPr lang="hr-HR" dirty="0" smtClean="0">
                <a:solidFill>
                  <a:srgbClr val="FF0000"/>
                </a:solidFill>
              </a:rPr>
              <a:t>Suma je veća od 20 </a:t>
            </a:r>
            <a:r>
              <a:rPr lang="hr-HR" dirty="0" smtClean="0"/>
              <a:t>u suprotnom ispišite: </a:t>
            </a:r>
            <a:r>
              <a:rPr lang="hr-HR" dirty="0" smtClean="0">
                <a:solidFill>
                  <a:srgbClr val="FF0000"/>
                </a:solidFill>
              </a:rPr>
              <a:t>Suma je manja od 20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6890072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2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281852" cy="323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2438400" y="38862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5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dva broja. Pomnožite ih. Ispišite </a:t>
            </a:r>
            <a:r>
              <a:rPr lang="hr-HR" b="1" dirty="0" smtClean="0"/>
              <a:t>umnožak</a:t>
            </a:r>
            <a:r>
              <a:rPr lang="hr-HR" dirty="0" smtClean="0"/>
              <a:t>.  </a:t>
            </a:r>
          </a:p>
          <a:p>
            <a:r>
              <a:rPr lang="hr-HR" dirty="0" smtClean="0"/>
              <a:t>Provjerite da li je umnožak različit od 100. </a:t>
            </a:r>
          </a:p>
          <a:p>
            <a:r>
              <a:rPr lang="hr-HR" dirty="0" smtClean="0"/>
              <a:t>Ako je umnožak različit od 100 ispišite:</a:t>
            </a:r>
            <a:r>
              <a:rPr lang="hr-HR" b="1" dirty="0" smtClean="0"/>
              <a:t> razlicit od 100;</a:t>
            </a:r>
            <a:r>
              <a:rPr lang="hr-HR" dirty="0" smtClean="0"/>
              <a:t> u suprotnom ispiši: </a:t>
            </a:r>
            <a:r>
              <a:rPr lang="hr-HR" b="1" dirty="0" smtClean="0"/>
              <a:t>jednak 100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6227"/>
            <a:ext cx="3810000" cy="18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8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If-else uvjetovanje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3652838" cy="402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300964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5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Unesite dva broja. Pomnožite ih i zbrojite. Ispišite umnožak i zbroj. </a:t>
            </a:r>
          </a:p>
          <a:p>
            <a:r>
              <a:rPr lang="hr-HR" sz="2400" dirty="0" smtClean="0"/>
              <a:t>Provjerite  da li su zbroj i umnožak jednaki</a:t>
            </a:r>
          </a:p>
          <a:p>
            <a:r>
              <a:rPr lang="hr-HR" sz="2400" dirty="0" smtClean="0"/>
              <a:t>Ako su zbroj i umnožak jednaki ispisati: </a:t>
            </a:r>
            <a:r>
              <a:rPr lang="hr-HR" sz="2400" b="1" dirty="0" smtClean="0"/>
              <a:t>umnozak i zbroj 2 broja su jednaki 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U suprotnom ispisati:</a:t>
            </a:r>
          </a:p>
          <a:p>
            <a:r>
              <a:rPr lang="hr-HR" sz="2400" b="1" dirty="0" smtClean="0"/>
              <a:t>Umnozak i zbroj 2 broja su razliciti</a:t>
            </a:r>
            <a:endParaRPr lang="hr-HR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6096000" cy="165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2" y="1676400"/>
            <a:ext cx="863723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2 broja</a:t>
            </a:r>
          </a:p>
          <a:p>
            <a:r>
              <a:rPr lang="hr-HR" dirty="0" smtClean="0"/>
              <a:t>Ako su oba broja jednaka izračunati površinu kvadrata </a:t>
            </a:r>
            <a:r>
              <a:rPr lang="hr-HR" b="1" dirty="0" smtClean="0"/>
              <a:t>(p=a**2)</a:t>
            </a:r>
          </a:p>
          <a:p>
            <a:r>
              <a:rPr lang="hr-HR" dirty="0" smtClean="0"/>
              <a:t>U suprotnom izračunati površinu pravokutnika </a:t>
            </a:r>
            <a:r>
              <a:rPr lang="hr-HR" b="1" dirty="0" smtClean="0"/>
              <a:t>(a*b)</a:t>
            </a:r>
            <a:endParaRPr lang="hr-HR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37100"/>
            <a:ext cx="69552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9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0" y="1676400"/>
            <a:ext cx="890812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Upišite neku riječ.</a:t>
            </a:r>
          </a:p>
          <a:p>
            <a:r>
              <a:rPr lang="hr-HR" sz="2400" dirty="0" smtClean="0"/>
              <a:t>Zatimi provjerite ako se u toj riječi nalazi samoglasnik </a:t>
            </a:r>
            <a:r>
              <a:rPr lang="hr-HR" sz="4400" b="1" dirty="0" smtClean="0"/>
              <a:t>a</a:t>
            </a:r>
          </a:p>
          <a:p>
            <a:r>
              <a:rPr lang="hr-HR" sz="2400" dirty="0" smtClean="0"/>
              <a:t>Ako postoji, ispisati </a:t>
            </a:r>
            <a:r>
              <a:rPr lang="hr-HR" sz="2400" b="1" dirty="0" smtClean="0"/>
              <a:t>samoglasnik se nalazi u napisanoj rijeci</a:t>
            </a:r>
            <a:r>
              <a:rPr lang="hr-HR" sz="2400" dirty="0" smtClean="0"/>
              <a:t>, u suprotnom ispisati </a:t>
            </a:r>
            <a:r>
              <a:rPr lang="hr-HR" sz="2400" b="1" dirty="0" smtClean="0"/>
              <a:t>nema samoglasnika</a:t>
            </a:r>
          </a:p>
          <a:p>
            <a:endParaRPr lang="hr-HR" sz="2400" b="1" dirty="0"/>
          </a:p>
          <a:p>
            <a:endParaRPr lang="hr-HR" sz="24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334000"/>
            <a:ext cx="899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41148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Primjena operatora </a:t>
            </a:r>
            <a:r>
              <a:rPr lang="hr-HR" sz="3600" b="1" dirty="0" smtClean="0">
                <a:solidFill>
                  <a:srgbClr val="FF0000"/>
                </a:solidFill>
              </a:rPr>
              <a:t>in</a:t>
            </a:r>
          </a:p>
          <a:p>
            <a:pPr algn="ctr"/>
            <a:r>
              <a:rPr lang="hr-HR" sz="3600" b="1" dirty="0" smtClean="0">
                <a:solidFill>
                  <a:srgbClr val="00B050"/>
                </a:solidFill>
              </a:rPr>
              <a:t>‘a’ </a:t>
            </a:r>
            <a:r>
              <a:rPr lang="hr-HR" sz="3600" b="1" dirty="0" smtClean="0">
                <a:solidFill>
                  <a:srgbClr val="FF0000"/>
                </a:solidFill>
              </a:rPr>
              <a:t>in </a:t>
            </a:r>
            <a:r>
              <a:rPr lang="hr-HR" sz="3600" b="1" dirty="0" smtClean="0">
                <a:solidFill>
                  <a:srgbClr val="00B050"/>
                </a:solidFill>
              </a:rPr>
              <a:t>‘informatika’</a:t>
            </a:r>
            <a:endParaRPr lang="hr-H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9" y="2286000"/>
            <a:ext cx="902746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5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Unesite broj. Ako je unesen </a:t>
            </a:r>
            <a:r>
              <a:rPr lang="hr-HR" b="1" dirty="0" smtClean="0"/>
              <a:t>broj 1 </a:t>
            </a:r>
            <a:r>
              <a:rPr lang="hr-HR" dirty="0" smtClean="0"/>
              <a:t>omogući operaciju </a:t>
            </a:r>
            <a:r>
              <a:rPr lang="hr-HR" b="1" dirty="0" smtClean="0"/>
              <a:t>zbrajanja dva broja </a:t>
            </a:r>
            <a:r>
              <a:rPr lang="hr-HR" dirty="0" smtClean="0"/>
              <a:t>i ispiši zbroj; </a:t>
            </a:r>
          </a:p>
          <a:p>
            <a:pPr marL="0" indent="0">
              <a:buNone/>
            </a:pPr>
            <a:r>
              <a:rPr lang="hr-HR" dirty="0" smtClean="0"/>
              <a:t>Unosom bilo kojeg drugog broja omogući  operaciju množenja dva broja</a:t>
            </a:r>
          </a:p>
          <a:p>
            <a:pPr marL="0" indent="0">
              <a:buNone/>
            </a:pPr>
            <a:r>
              <a:rPr lang="hr-HR" dirty="0" smtClean="0"/>
              <a:t>i ispiši umnožak</a:t>
            </a:r>
            <a:endParaRPr lang="hr-H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2743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1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95425"/>
            <a:ext cx="6184446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Omogućite dva unosa broja 0 ili 1. </a:t>
            </a:r>
          </a:p>
          <a:p>
            <a:r>
              <a:rPr lang="hr-HR" dirty="0" smtClean="0"/>
              <a:t>Upotrijebite operaciju </a:t>
            </a:r>
            <a:r>
              <a:rPr lang="hr-HR" b="1" dirty="0" smtClean="0"/>
              <a:t>logičkog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rezultat </a:t>
            </a:r>
            <a:r>
              <a:rPr lang="hr-H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ispišite true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suprotnom ispišite </a:t>
            </a:r>
            <a:r>
              <a:rPr lang="hr-H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hr-H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489857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5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If-else uvjetovanje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24084"/>
            <a:ext cx="5715000" cy="40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1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866900"/>
            <a:ext cx="5703849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8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hr-HR" dirty="0" smtClean="0"/>
              <a:t>Unesite dva broja</a:t>
            </a:r>
          </a:p>
          <a:p>
            <a:r>
              <a:rPr lang="hr-HR" dirty="0" smtClean="0"/>
              <a:t>Ispitati sljedeći logički izraz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a&gt;0 and b&lt;a</a:t>
            </a:r>
          </a:p>
          <a:p>
            <a:r>
              <a:rPr lang="hr-HR" dirty="0" smtClean="0"/>
              <a:t>Ako je prethodni izraz ispravan</a:t>
            </a:r>
          </a:p>
          <a:p>
            <a:r>
              <a:rPr lang="hr-HR" dirty="0" smtClean="0"/>
              <a:t>Ispisati </a:t>
            </a:r>
            <a:r>
              <a:rPr lang="hr-HR" b="1" dirty="0" smtClean="0"/>
              <a:t>TRUE</a:t>
            </a:r>
            <a:r>
              <a:rPr lang="hr-HR" dirty="0" smtClean="0"/>
              <a:t> u suprotnom </a:t>
            </a:r>
            <a:r>
              <a:rPr lang="hr-HR" b="1" dirty="0" smtClean="0"/>
              <a:t>FALSE</a:t>
            </a:r>
          </a:p>
          <a:p>
            <a:endParaRPr lang="hr-HR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43248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7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 </a:t>
            </a:r>
            <a:endParaRPr lang="hr-H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781800" cy="399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5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</a:t>
            </a:r>
          </a:p>
          <a:p>
            <a:r>
              <a:rPr lang="hr-HR" sz="2400" dirty="0"/>
              <a:t>Ispitati sljedeći logički izraz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a&gt;0 </a:t>
            </a:r>
            <a:r>
              <a:rPr lang="hr-HR" sz="2400" dirty="0">
                <a:solidFill>
                  <a:srgbClr val="FF0000"/>
                </a:solidFill>
              </a:rPr>
              <a:t>and </a:t>
            </a:r>
            <a:r>
              <a:rPr lang="hr-HR" sz="2400" dirty="0" smtClean="0">
                <a:solidFill>
                  <a:srgbClr val="FF0000"/>
                </a:solidFill>
              </a:rPr>
              <a:t>b&lt;a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/>
              <a:t>Ako 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 smtClean="0"/>
              <a:t>TRUE </a:t>
            </a:r>
            <a:r>
              <a:rPr lang="hr-HR" sz="2400" dirty="0" smtClean="0"/>
              <a:t>te provjeriti sljedeći </a:t>
            </a:r>
          </a:p>
          <a:p>
            <a:r>
              <a:rPr lang="hr-HR" sz="2400" dirty="0" smtClean="0"/>
              <a:t>logički izraz </a:t>
            </a:r>
            <a:r>
              <a:rPr lang="hr-HR" sz="2400" dirty="0">
                <a:solidFill>
                  <a:srgbClr val="FF0000"/>
                </a:solidFill>
              </a:rPr>
              <a:t>a&gt;b or b&gt;0</a:t>
            </a:r>
          </a:p>
          <a:p>
            <a:r>
              <a:rPr lang="hr-HR" sz="2400" dirty="0" smtClean="0"/>
              <a:t>u suprotnom ispisati </a:t>
            </a:r>
            <a:r>
              <a:rPr lang="hr-HR" sz="2400" b="1" dirty="0" smtClean="0"/>
              <a:t>FALSE</a:t>
            </a:r>
            <a:endParaRPr lang="hr-HR" sz="2400" dirty="0" smtClean="0"/>
          </a:p>
          <a:p>
            <a:r>
              <a:rPr lang="hr-HR" sz="2400" dirty="0" smtClean="0"/>
              <a:t>Ako </a:t>
            </a:r>
            <a:r>
              <a:rPr lang="hr-HR" sz="2400" dirty="0"/>
              <a:t>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 smtClean="0"/>
              <a:t>TRUE </a:t>
            </a:r>
          </a:p>
          <a:p>
            <a:r>
              <a:rPr lang="hr-HR" sz="2400" dirty="0"/>
              <a:t>u suprotnom </a:t>
            </a:r>
            <a:r>
              <a:rPr lang="hr-HR" sz="2400" b="1" dirty="0"/>
              <a:t>FALSE</a:t>
            </a:r>
          </a:p>
          <a:p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185" y="3810000"/>
            <a:ext cx="4191000" cy="197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4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11</a:t>
            </a:r>
            <a:endParaRPr lang="hr-H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6248400" cy="47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3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Napravite program koji omogućava unos 2 broja. </a:t>
            </a:r>
          </a:p>
          <a:p>
            <a:r>
              <a:rPr lang="hr-HR" sz="2800" dirty="0" smtClean="0"/>
              <a:t>Zatim omogućite korisniku da unese rezultat </a:t>
            </a:r>
            <a:r>
              <a:rPr lang="hr-HR" sz="2800" b="1" dirty="0" smtClean="0"/>
              <a:t>umnoška ta dva broja</a:t>
            </a:r>
          </a:p>
          <a:p>
            <a:r>
              <a:rPr lang="hr-HR" sz="2800" dirty="0" smtClean="0"/>
              <a:t>Ako je odgovor točan ispisati: </a:t>
            </a:r>
            <a:r>
              <a:rPr lang="hr-HR" sz="2800" b="1" dirty="0" smtClean="0"/>
              <a:t>Odgovorili ste točno</a:t>
            </a:r>
          </a:p>
          <a:p>
            <a:r>
              <a:rPr lang="hr-HR" sz="2800" dirty="0" smtClean="0"/>
              <a:t>U suprotnom: </a:t>
            </a:r>
            <a:r>
              <a:rPr lang="hr-HR" sz="2800" b="1" dirty="0" smtClean="0"/>
              <a:t>Pogresan odgovor</a:t>
            </a:r>
            <a:endParaRPr lang="hr-HR" sz="2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95716"/>
            <a:ext cx="8204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0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12</a:t>
            </a:r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3" y="1843157"/>
            <a:ext cx="8708027" cy="323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3657600" cy="4525963"/>
          </a:xfrm>
        </p:spPr>
        <p:txBody>
          <a:bodyPr/>
          <a:lstStyle/>
          <a:p>
            <a:r>
              <a:rPr lang="hr-HR" dirty="0" smtClean="0"/>
              <a:t>ako je </a:t>
            </a:r>
            <a:r>
              <a:rPr lang="hr-HR" b="1" dirty="0" smtClean="0">
                <a:solidFill>
                  <a:srgbClr val="FF0000"/>
                </a:solidFill>
              </a:rPr>
              <a:t>uvjet </a:t>
            </a:r>
            <a:r>
              <a:rPr lang="hr-HR" dirty="0" smtClean="0"/>
              <a:t>onda</a:t>
            </a:r>
          </a:p>
          <a:p>
            <a:pPr lvl="2"/>
            <a:r>
              <a:rPr lang="hr-HR" dirty="0"/>
              <a:t>Naredba 1</a:t>
            </a:r>
          </a:p>
          <a:p>
            <a:pPr lvl="2"/>
            <a:r>
              <a:rPr lang="hr-HR" dirty="0"/>
              <a:t>Naredba 2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inače</a:t>
            </a:r>
          </a:p>
          <a:p>
            <a:pPr lvl="2"/>
            <a:r>
              <a:rPr lang="hr-HR" dirty="0" smtClean="0"/>
              <a:t>Naredba 1</a:t>
            </a:r>
          </a:p>
          <a:p>
            <a:pPr lvl="2"/>
            <a:r>
              <a:rPr lang="hr-HR" dirty="0" smtClean="0"/>
              <a:t>Naredba 2</a:t>
            </a:r>
          </a:p>
          <a:p>
            <a:pPr lvl="2"/>
            <a:endParaRPr lang="hr-HR" b="1" dirty="0">
              <a:solidFill>
                <a:srgbClr val="FF0000"/>
              </a:solidFill>
            </a:endParaRPr>
          </a:p>
          <a:p>
            <a:pPr lvl="2"/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35137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 smtClean="0">
                <a:solidFill>
                  <a:srgbClr val="FF0000"/>
                </a:solidFill>
              </a:rPr>
              <a:t>if </a:t>
            </a:r>
            <a:r>
              <a:rPr lang="hr-HR" b="1" dirty="0" smtClean="0">
                <a:solidFill>
                  <a:schemeClr val="tx2"/>
                </a:solidFill>
              </a:rPr>
              <a:t> uvjet: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Naredba2</a:t>
            </a:r>
          </a:p>
          <a:p>
            <a:r>
              <a:rPr lang="hr-HR" b="1" dirty="0">
                <a:solidFill>
                  <a:srgbClr val="FF0000"/>
                </a:solidFill>
              </a:rPr>
              <a:t>e</a:t>
            </a:r>
            <a:r>
              <a:rPr lang="hr-HR" b="1" dirty="0" smtClean="0">
                <a:solidFill>
                  <a:srgbClr val="FF0000"/>
                </a:solidFill>
              </a:rPr>
              <a:t>lse:</a:t>
            </a:r>
          </a:p>
          <a:p>
            <a:pPr lvl="2"/>
            <a:r>
              <a:rPr lang="hr-HR" dirty="0" smtClean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dirty="0" smtClean="0">
                <a:solidFill>
                  <a:schemeClr val="tx2"/>
                </a:solidFill>
              </a:rPr>
              <a:t>Naredba2</a:t>
            </a:r>
          </a:p>
          <a:p>
            <a:pPr lvl="2"/>
            <a:endParaRPr lang="hr-HR" dirty="0" smtClean="0"/>
          </a:p>
          <a:p>
            <a:pPr lvl="2"/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52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Govorni jezik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752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Python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73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1905000"/>
            <a:ext cx="54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if</a:t>
            </a:r>
            <a:r>
              <a:rPr lang="hr-HR" sz="3600" dirty="0" smtClean="0"/>
              <a:t> broj % 7 == 0</a:t>
            </a:r>
            <a:r>
              <a:rPr lang="hr-HR" sz="3600" b="1" dirty="0" smtClean="0">
                <a:solidFill>
                  <a:srgbClr val="FF0000"/>
                </a:solidFill>
              </a:rPr>
              <a:t>:</a:t>
            </a:r>
            <a:endParaRPr lang="hr-HR" sz="3600" b="1" dirty="0">
              <a:solidFill>
                <a:srgbClr val="FF0000"/>
              </a:solidFill>
            </a:endParaRPr>
          </a:p>
          <a:p>
            <a:r>
              <a:rPr lang="hr-HR" sz="3600" dirty="0"/>
              <a:t>    </a:t>
            </a:r>
            <a:r>
              <a:rPr lang="hr-HR" sz="3600" b="1" dirty="0" smtClean="0">
                <a:solidFill>
                  <a:srgbClr val="7030A0"/>
                </a:solidFill>
              </a:rPr>
              <a:t>print</a:t>
            </a:r>
            <a:r>
              <a:rPr lang="hr-HR" sz="3600" dirty="0" smtClean="0"/>
              <a:t>(</a:t>
            </a:r>
            <a:r>
              <a:rPr lang="hr-HR" sz="3600" dirty="0" smtClean="0">
                <a:solidFill>
                  <a:srgbClr val="00B050"/>
                </a:solidFill>
              </a:rPr>
              <a:t>"Djeljiv sa sedam")</a:t>
            </a:r>
            <a:endParaRPr lang="hr-HR" sz="3600" dirty="0">
              <a:solidFill>
                <a:srgbClr val="00B050"/>
              </a:solidFill>
            </a:endParaRPr>
          </a:p>
          <a:p>
            <a:r>
              <a:rPr lang="hr-HR" sz="3600" b="1" dirty="0">
                <a:solidFill>
                  <a:srgbClr val="FF0000"/>
                </a:solidFill>
              </a:rPr>
              <a:t>else:</a:t>
            </a:r>
          </a:p>
          <a:p>
            <a:r>
              <a:rPr lang="hr-HR" sz="3600" dirty="0"/>
              <a:t>    </a:t>
            </a:r>
            <a:r>
              <a:rPr lang="hr-HR" sz="3600" b="1" dirty="0" smtClean="0">
                <a:solidFill>
                  <a:srgbClr val="7030A0"/>
                </a:solidFill>
              </a:rPr>
              <a:t>print</a:t>
            </a:r>
            <a:r>
              <a:rPr lang="hr-HR" sz="3600" dirty="0" smtClean="0"/>
              <a:t>(</a:t>
            </a:r>
            <a:r>
              <a:rPr lang="hr-HR" sz="3600" dirty="0" smtClean="0">
                <a:solidFill>
                  <a:srgbClr val="00B050"/>
                </a:solidFill>
              </a:rPr>
              <a:t>"Nije djeljiv sa sedam")</a:t>
            </a:r>
            <a:endParaRPr lang="hr-H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5400" b="1" dirty="0">
                <a:solidFill>
                  <a:srgbClr val="FF0000"/>
                </a:solidFill>
              </a:rPr>
              <a:t>if </a:t>
            </a:r>
            <a:r>
              <a:rPr lang="hr-HR" sz="5400" b="1" dirty="0">
                <a:solidFill>
                  <a:schemeClr val="tx2"/>
                </a:solidFill>
              </a:rPr>
              <a:t> uvjet:</a:t>
            </a:r>
          </a:p>
          <a:p>
            <a:pPr lvl="2"/>
            <a:r>
              <a:rPr lang="hr-HR" sz="4400" dirty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sz="4400" dirty="0">
                <a:solidFill>
                  <a:schemeClr val="tx2"/>
                </a:solidFill>
              </a:rPr>
              <a:t>Naredba2</a:t>
            </a:r>
          </a:p>
          <a:p>
            <a:endParaRPr lang="hr-HR" dirty="0"/>
          </a:p>
        </p:txBody>
      </p:sp>
      <p:sp>
        <p:nvSpPr>
          <p:cNvPr id="4" name="Line Callout 1 3"/>
          <p:cNvSpPr/>
          <p:nvPr/>
        </p:nvSpPr>
        <p:spPr>
          <a:xfrm>
            <a:off x="4800600" y="1219200"/>
            <a:ext cx="4038600" cy="1524000"/>
          </a:xfrm>
          <a:prstGeom prst="borderCallout1">
            <a:avLst>
              <a:gd name="adj1" fmla="val 18750"/>
              <a:gd name="adj2" fmla="val -8333"/>
              <a:gd name="adj3" fmla="val 69515"/>
              <a:gd name="adj4" fmla="val -454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Relacijski operatori</a:t>
            </a:r>
            <a:endParaRPr lang="hr-HR" sz="2800" b="1" dirty="0"/>
          </a:p>
        </p:txBody>
      </p:sp>
      <p:sp>
        <p:nvSpPr>
          <p:cNvPr id="5" name="Line Callout 1 4"/>
          <p:cNvSpPr/>
          <p:nvPr/>
        </p:nvSpPr>
        <p:spPr>
          <a:xfrm>
            <a:off x="4797188" y="3200400"/>
            <a:ext cx="4038600" cy="1524000"/>
          </a:xfrm>
          <a:prstGeom prst="borderCallout1">
            <a:avLst>
              <a:gd name="adj1" fmla="val 18750"/>
              <a:gd name="adj2" fmla="val -8333"/>
              <a:gd name="adj3" fmla="val -57649"/>
              <a:gd name="adj4" fmla="val -592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Logički operatori</a:t>
            </a:r>
            <a:endParaRPr lang="hr-HR" sz="2800" b="1" dirty="0"/>
          </a:p>
        </p:txBody>
      </p:sp>
      <p:sp>
        <p:nvSpPr>
          <p:cNvPr id="6" name="Line Callout 1 5"/>
          <p:cNvSpPr/>
          <p:nvPr/>
        </p:nvSpPr>
        <p:spPr>
          <a:xfrm>
            <a:off x="1447800" y="5029200"/>
            <a:ext cx="4038600" cy="1524000"/>
          </a:xfrm>
          <a:prstGeom prst="borderCallout1">
            <a:avLst>
              <a:gd name="adj1" fmla="val -7220"/>
              <a:gd name="adj2" fmla="val 36274"/>
              <a:gd name="adj3" fmla="val -172276"/>
              <a:gd name="adj4" fmla="val 1573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Aritmetički operatori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76988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Relacijski operatori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96574"/>
              </p:ext>
            </p:extLst>
          </p:nvPr>
        </p:nvGraphicFramePr>
        <p:xfrm>
          <a:off x="1905000" y="2743200"/>
          <a:ext cx="45720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Relacijski operator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&gt;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Veće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&lt;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Manje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&lt;=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Manje ili</a:t>
                      </a:r>
                      <a:r>
                        <a:rPr lang="hr-HR" baseline="0" dirty="0" smtClean="0"/>
                        <a:t> jednako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&gt;=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Veće ili jednako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==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Jednako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!=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različito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6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539838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600" dirty="0"/>
              <a:t>Relacijski operatori</a:t>
            </a:r>
          </a:p>
          <a:p>
            <a:endParaRPr lang="hr-HR" sz="3600" dirty="0"/>
          </a:p>
        </p:txBody>
      </p:sp>
      <p:sp>
        <p:nvSpPr>
          <p:cNvPr id="6" name="Oval 5"/>
          <p:cNvSpPr/>
          <p:nvPr/>
        </p:nvSpPr>
        <p:spPr>
          <a:xfrm>
            <a:off x="3048000" y="3429000"/>
            <a:ext cx="9144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95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Uvjeti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Logičke operacije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8486"/>
              </p:ext>
            </p:extLst>
          </p:nvPr>
        </p:nvGraphicFramePr>
        <p:xfrm>
          <a:off x="2286000" y="2667000"/>
          <a:ext cx="4572000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Logičke operacije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Ili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539</Words>
  <Application>Microsoft Office PowerPoint</Application>
  <PresentationFormat>Prikaz na zaslonu (4:3)</PresentationFormat>
  <Paragraphs>146</Paragraphs>
  <Slides>36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ODLUKE U PYTHONU</vt:lpstr>
      <vt:lpstr>If-else uvjetovanje</vt:lpstr>
      <vt:lpstr>If-else uvjetovanje</vt:lpstr>
      <vt:lpstr>If-else uvjetovanje</vt:lpstr>
      <vt:lpstr>If-else uvjetovanje</vt:lpstr>
      <vt:lpstr>Uvjeti</vt:lpstr>
      <vt:lpstr>Uvjeti</vt:lpstr>
      <vt:lpstr>Uvjeti</vt:lpstr>
      <vt:lpstr>Uvjeti</vt:lpstr>
      <vt:lpstr>Uvjeti</vt:lpstr>
      <vt:lpstr>Uvjeti</vt:lpstr>
      <vt:lpstr>Uvjeti</vt:lpstr>
      <vt:lpstr>Zadatak  1</vt:lpstr>
      <vt:lpstr>Zadatak  1</vt:lpstr>
      <vt:lpstr>Zadatak  2</vt:lpstr>
      <vt:lpstr>Zadatak 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  <vt:lpstr>Zadatak 9</vt:lpstr>
      <vt:lpstr>Zadatak 9</vt:lpstr>
      <vt:lpstr>Zadatak 10</vt:lpstr>
      <vt:lpstr>Zadatak 10 </vt:lpstr>
      <vt:lpstr>Zadatak 11</vt:lpstr>
      <vt:lpstr>Zadatak 11</vt:lpstr>
      <vt:lpstr>Zadatak 12</vt:lpstr>
      <vt:lpstr>Zadatak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ODLUKE U PYTHONU</dc:title>
  <dc:creator>zohercigo</dc:creator>
  <cp:lastModifiedBy>korisnik</cp:lastModifiedBy>
  <cp:revision>38</cp:revision>
  <dcterms:created xsi:type="dcterms:W3CDTF">2006-08-16T00:00:00Z</dcterms:created>
  <dcterms:modified xsi:type="dcterms:W3CDTF">2016-11-29T12:33:28Z</dcterms:modified>
</cp:coreProperties>
</file>