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61" r:id="rId6"/>
    <p:sldId id="268" r:id="rId7"/>
    <p:sldId id="259" r:id="rId8"/>
    <p:sldId id="264" r:id="rId9"/>
    <p:sldId id="263" r:id="rId10"/>
    <p:sldId id="265" r:id="rId11"/>
    <p:sldId id="266" r:id="rId12"/>
    <p:sldId id="267" r:id="rId13"/>
    <p:sldId id="269" r:id="rId14"/>
    <p:sldId id="270" r:id="rId15"/>
    <p:sldId id="291" r:id="rId16"/>
    <p:sldId id="292" r:id="rId17"/>
    <p:sldId id="271" r:id="rId18"/>
    <p:sldId id="272" r:id="rId19"/>
    <p:sldId id="273" r:id="rId20"/>
    <p:sldId id="274" r:id="rId21"/>
    <p:sldId id="275" r:id="rId22"/>
    <p:sldId id="276" r:id="rId23"/>
    <p:sldId id="287" r:id="rId24"/>
    <p:sldId id="288" r:id="rId25"/>
    <p:sldId id="289" r:id="rId26"/>
    <p:sldId id="290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smtClean="0"/>
              <a:t>ODLUKE U PYTHONU</a:t>
            </a:r>
            <a:endParaRPr lang="hr-H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729251"/>
            <a:ext cx="5407981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0314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Uvjeti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4400" dirty="0"/>
              <a:t>Logičke operacije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141" y="3005565"/>
            <a:ext cx="6399118" cy="270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>
          <a:xfrm>
            <a:off x="1752600" y="3908769"/>
            <a:ext cx="3276600" cy="457200"/>
          </a:xfrm>
          <a:prstGeom prst="ellipse">
            <a:avLst/>
          </a:prstGeom>
          <a:noFill/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10082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Uvjeti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4400" dirty="0" smtClean="0"/>
              <a:t>Aritmetičke operacije</a:t>
            </a:r>
            <a:endParaRPr lang="hr-HR" sz="44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6468496"/>
              </p:ext>
            </p:extLst>
          </p:nvPr>
        </p:nvGraphicFramePr>
        <p:xfrm>
          <a:off x="2743200" y="2743200"/>
          <a:ext cx="4648200" cy="25603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324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4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9069"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Aritmetičke operacije</a:t>
                      </a:r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hr-H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9069">
                <a:tc>
                  <a:txBody>
                    <a:bodyPr/>
                    <a:lstStyle/>
                    <a:p>
                      <a:pPr algn="ctr"/>
                      <a:r>
                        <a:rPr lang="hr-HR" b="1" dirty="0" smtClean="0"/>
                        <a:t>+</a:t>
                      </a:r>
                      <a:endParaRPr lang="hr-H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 smtClean="0"/>
                        <a:t>Zbrajanje</a:t>
                      </a:r>
                      <a:endParaRPr lang="hr-H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069">
                <a:tc>
                  <a:txBody>
                    <a:bodyPr/>
                    <a:lstStyle/>
                    <a:p>
                      <a:pPr algn="ctr"/>
                      <a:r>
                        <a:rPr lang="hr-HR" b="1" dirty="0" smtClean="0"/>
                        <a:t>-</a:t>
                      </a:r>
                      <a:endParaRPr lang="hr-H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 smtClean="0"/>
                        <a:t>Oduzimanje</a:t>
                      </a:r>
                      <a:endParaRPr lang="hr-H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069">
                <a:tc>
                  <a:txBody>
                    <a:bodyPr/>
                    <a:lstStyle/>
                    <a:p>
                      <a:pPr algn="ctr"/>
                      <a:r>
                        <a:rPr lang="hr-HR" b="1" dirty="0" smtClean="0"/>
                        <a:t>*</a:t>
                      </a:r>
                      <a:endParaRPr lang="hr-H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 smtClean="0"/>
                        <a:t>Množenje</a:t>
                      </a:r>
                      <a:endParaRPr lang="hr-H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069">
                <a:tc>
                  <a:txBody>
                    <a:bodyPr/>
                    <a:lstStyle/>
                    <a:p>
                      <a:pPr algn="ctr"/>
                      <a:r>
                        <a:rPr lang="hr-HR" b="1" dirty="0" smtClean="0"/>
                        <a:t>/</a:t>
                      </a:r>
                      <a:endParaRPr lang="hr-H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 smtClean="0"/>
                        <a:t>Dijeljenje</a:t>
                      </a:r>
                      <a:endParaRPr lang="hr-H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069">
                <a:tc>
                  <a:txBody>
                    <a:bodyPr/>
                    <a:lstStyle/>
                    <a:p>
                      <a:pPr algn="ctr"/>
                      <a:r>
                        <a:rPr lang="hr-HR" b="1" dirty="0" smtClean="0"/>
                        <a:t>**</a:t>
                      </a:r>
                      <a:endParaRPr lang="hr-H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 smtClean="0"/>
                        <a:t>Potenciranje</a:t>
                      </a:r>
                      <a:endParaRPr lang="hr-H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069">
                <a:tc>
                  <a:txBody>
                    <a:bodyPr/>
                    <a:lstStyle/>
                    <a:p>
                      <a:pPr algn="ctr"/>
                      <a:r>
                        <a:rPr lang="hr-HR" b="1" dirty="0" smtClean="0"/>
                        <a:t>%</a:t>
                      </a:r>
                      <a:endParaRPr lang="hr-H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 smtClean="0"/>
                        <a:t>Dijeljenje s ostatkom</a:t>
                      </a:r>
                      <a:endParaRPr lang="hr-H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2174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Uvjeti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4400" dirty="0" smtClean="0"/>
              <a:t>Aritmetičke  </a:t>
            </a:r>
            <a:r>
              <a:rPr lang="hr-HR" sz="4400" dirty="0"/>
              <a:t>operacije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266" y="2720703"/>
            <a:ext cx="5913967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6"/>
          <p:cNvSpPr/>
          <p:nvPr/>
        </p:nvSpPr>
        <p:spPr>
          <a:xfrm>
            <a:off x="2209800" y="3200400"/>
            <a:ext cx="2057400" cy="457200"/>
          </a:xfrm>
          <a:prstGeom prst="ellipse">
            <a:avLst/>
          </a:prstGeom>
          <a:noFill/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05502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 1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Unesi neki prirodan broj i ispiši da li je taj broj djeljiv sa sedam</a:t>
            </a:r>
            <a:endParaRPr lang="hr-H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473355"/>
            <a:ext cx="8915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5255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 1</a:t>
            </a:r>
            <a:endParaRPr lang="hr-HR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362200"/>
            <a:ext cx="8116412" cy="2726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648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 2</a:t>
            </a:r>
            <a:endParaRPr lang="hr-HR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4993375"/>
            <a:ext cx="523567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95375" y="1905000"/>
            <a:ext cx="6324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3200" dirty="0" smtClean="0"/>
              <a:t>Omogućite unos realnog broja i ispitajte da li je broj negativan ili pozitivan.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3200" dirty="0" smtClean="0"/>
              <a:t>Ako je pozitivan ispisati </a:t>
            </a:r>
            <a:r>
              <a:rPr lang="hr-HR" sz="3200" b="1" dirty="0" smtClean="0"/>
              <a:t>pozitivan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3200" dirty="0" smtClean="0"/>
              <a:t>U suprotnom ispisati </a:t>
            </a:r>
            <a:r>
              <a:rPr lang="hr-HR" sz="3200" b="1" dirty="0" smtClean="0"/>
              <a:t>negativan</a:t>
            </a:r>
            <a:endParaRPr lang="hr-HR" sz="3200" dirty="0"/>
          </a:p>
        </p:txBody>
      </p:sp>
    </p:spTree>
    <p:extLst>
      <p:ext uri="{BB962C8B-B14F-4D97-AF65-F5344CB8AC3E}">
        <p14:creationId xmlns:p14="http://schemas.microsoft.com/office/powerpoint/2010/main" val="3791570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 2</a:t>
            </a:r>
            <a:endParaRPr lang="hr-HR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133600"/>
            <a:ext cx="6988404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4500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3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Unesite dva broja. Zbrojite dva broja. Ako je zbroj veći od 20 ispišite : </a:t>
            </a:r>
            <a:r>
              <a:rPr lang="hr-HR" dirty="0" smtClean="0">
                <a:solidFill>
                  <a:srgbClr val="FF0000"/>
                </a:solidFill>
              </a:rPr>
              <a:t>Suma je veća od 20 </a:t>
            </a:r>
            <a:r>
              <a:rPr lang="hr-HR" dirty="0" smtClean="0"/>
              <a:t>u suprotnom ispišite: </a:t>
            </a:r>
            <a:r>
              <a:rPr lang="hr-HR" dirty="0" smtClean="0">
                <a:solidFill>
                  <a:srgbClr val="FF0000"/>
                </a:solidFill>
              </a:rPr>
              <a:t>Suma je manja od 20</a:t>
            </a:r>
            <a:endParaRPr lang="hr-HR" dirty="0">
              <a:solidFill>
                <a:srgbClr val="FF000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581400"/>
            <a:ext cx="6890072" cy="198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8287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3</a:t>
            </a:r>
            <a:endParaRPr lang="hr-H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209800"/>
            <a:ext cx="7281852" cy="3230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ravokutnik 2"/>
          <p:cNvSpPr/>
          <p:nvPr/>
        </p:nvSpPr>
        <p:spPr>
          <a:xfrm>
            <a:off x="2438400" y="3886200"/>
            <a:ext cx="3810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91599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4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Unesite dva broja. Pomnožite ih. Ispišite </a:t>
            </a:r>
            <a:r>
              <a:rPr lang="hr-HR" b="1" dirty="0" smtClean="0"/>
              <a:t>umnožak</a:t>
            </a:r>
            <a:r>
              <a:rPr lang="hr-HR" dirty="0" smtClean="0"/>
              <a:t>.  </a:t>
            </a:r>
          </a:p>
          <a:p>
            <a:r>
              <a:rPr lang="hr-HR" dirty="0" smtClean="0"/>
              <a:t>Provjerite da li je umnožak različit od 100. </a:t>
            </a:r>
          </a:p>
          <a:p>
            <a:r>
              <a:rPr lang="hr-HR" dirty="0" smtClean="0"/>
              <a:t>Ako je umnožak različit od 100 ispišite:</a:t>
            </a:r>
            <a:r>
              <a:rPr lang="hr-HR" b="1" dirty="0" smtClean="0"/>
              <a:t> razlicit od 100;</a:t>
            </a:r>
            <a:r>
              <a:rPr lang="hr-HR" dirty="0" smtClean="0"/>
              <a:t> u suprotnom ispiši: </a:t>
            </a:r>
            <a:r>
              <a:rPr lang="hr-HR" b="1" dirty="0" smtClean="0"/>
              <a:t>jednak 100</a:t>
            </a:r>
            <a:endParaRPr lang="hr-HR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4726227"/>
            <a:ext cx="3810000" cy="1823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3856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If-else uvjetovanje</a:t>
            </a:r>
            <a:endParaRPr lang="hr-HR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752600"/>
            <a:ext cx="3652838" cy="4020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2111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4</a:t>
            </a:r>
            <a:endParaRPr lang="hr-HR" dirty="0"/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981200"/>
            <a:ext cx="6300964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557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5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400" dirty="0" smtClean="0"/>
              <a:t>Unesite dva broja. Pomnožite ih i zbrojite. Ispišite umnožak i zbroj. </a:t>
            </a:r>
          </a:p>
          <a:p>
            <a:r>
              <a:rPr lang="hr-HR" sz="2400" dirty="0" smtClean="0"/>
              <a:t>Provjerite  da li su zbroj i umnožak jednaki</a:t>
            </a:r>
          </a:p>
          <a:p>
            <a:r>
              <a:rPr lang="hr-HR" sz="2400" dirty="0" smtClean="0"/>
              <a:t>Ako su zbroj i umnožak jednaki ispisati: </a:t>
            </a:r>
            <a:r>
              <a:rPr lang="hr-HR" sz="2400" b="1" dirty="0" smtClean="0"/>
              <a:t>umnozak i zbroj 2 broja su jednaki </a:t>
            </a:r>
            <a:r>
              <a:rPr lang="hr-HR" sz="2400" dirty="0" smtClean="0"/>
              <a:t> </a:t>
            </a:r>
          </a:p>
          <a:p>
            <a:r>
              <a:rPr lang="hr-HR" sz="2400" dirty="0" smtClean="0"/>
              <a:t>U suprotnom ispisati:</a:t>
            </a:r>
          </a:p>
          <a:p>
            <a:r>
              <a:rPr lang="hr-HR" sz="2400" b="1" dirty="0" smtClean="0"/>
              <a:t>Umnozak i zbroj 2 broja su razliciti</a:t>
            </a:r>
            <a:endParaRPr lang="hr-HR" sz="2400" b="1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724400"/>
            <a:ext cx="6096000" cy="1659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4664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5</a:t>
            </a:r>
            <a:endParaRPr lang="hr-HR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492" y="1676400"/>
            <a:ext cx="8637233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883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6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Unesite 2 broja</a:t>
            </a:r>
          </a:p>
          <a:p>
            <a:r>
              <a:rPr lang="hr-HR" dirty="0" smtClean="0"/>
              <a:t>Ako su oba broja jednaka izračunati površinu kvadrata </a:t>
            </a:r>
            <a:r>
              <a:rPr lang="hr-HR" b="1" dirty="0" smtClean="0"/>
              <a:t>(p=a**2)</a:t>
            </a:r>
          </a:p>
          <a:p>
            <a:r>
              <a:rPr lang="hr-HR" dirty="0" smtClean="0"/>
              <a:t>U suprotnom izračunati površinu pravokutnika </a:t>
            </a:r>
            <a:r>
              <a:rPr lang="hr-HR" b="1" dirty="0" smtClean="0"/>
              <a:t>(a*b)</a:t>
            </a:r>
            <a:endParaRPr lang="hr-HR" b="1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4737100"/>
            <a:ext cx="695527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695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6</a:t>
            </a:r>
            <a:endParaRPr lang="hr-HR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880" y="1676400"/>
            <a:ext cx="890812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663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7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400" dirty="0" smtClean="0"/>
              <a:t>Upišite neku riječ.</a:t>
            </a:r>
          </a:p>
          <a:p>
            <a:r>
              <a:rPr lang="hr-HR" sz="2400" dirty="0" smtClean="0"/>
              <a:t>Zatimi provjerite ako se u toj riječi nalazi samoglasnik </a:t>
            </a:r>
            <a:r>
              <a:rPr lang="hr-HR" sz="4400" b="1" dirty="0" smtClean="0"/>
              <a:t>a</a:t>
            </a:r>
          </a:p>
          <a:p>
            <a:r>
              <a:rPr lang="hr-HR" sz="2400" dirty="0" smtClean="0"/>
              <a:t>Ako postoji, ispisati </a:t>
            </a:r>
            <a:r>
              <a:rPr lang="hr-HR" sz="2400" b="1" dirty="0" smtClean="0"/>
              <a:t>samoglasnik se nalazi u napisanoj rijeci</a:t>
            </a:r>
            <a:r>
              <a:rPr lang="hr-HR" sz="2400" dirty="0" smtClean="0"/>
              <a:t>, u suprotnom ispisati </a:t>
            </a:r>
            <a:r>
              <a:rPr lang="hr-HR" sz="2400" b="1" dirty="0" smtClean="0"/>
              <a:t>nema samoglasnika</a:t>
            </a:r>
          </a:p>
          <a:p>
            <a:endParaRPr lang="hr-HR" sz="2400" b="1" dirty="0"/>
          </a:p>
          <a:p>
            <a:endParaRPr lang="hr-HR" sz="2400" b="1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1" y="5334000"/>
            <a:ext cx="8991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47800" y="4114800"/>
            <a:ext cx="5867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600" dirty="0" smtClean="0"/>
              <a:t>Primjena operatora </a:t>
            </a:r>
            <a:r>
              <a:rPr lang="hr-HR" sz="3600" b="1" dirty="0" smtClean="0">
                <a:solidFill>
                  <a:srgbClr val="FF0000"/>
                </a:solidFill>
              </a:rPr>
              <a:t>in</a:t>
            </a:r>
          </a:p>
          <a:p>
            <a:pPr algn="ctr"/>
            <a:r>
              <a:rPr lang="hr-HR" sz="3600" b="1" dirty="0" smtClean="0">
                <a:solidFill>
                  <a:srgbClr val="00B050"/>
                </a:solidFill>
              </a:rPr>
              <a:t>‘a’ </a:t>
            </a:r>
            <a:r>
              <a:rPr lang="hr-HR" sz="3600" b="1" dirty="0" smtClean="0">
                <a:solidFill>
                  <a:srgbClr val="FF0000"/>
                </a:solidFill>
              </a:rPr>
              <a:t>in </a:t>
            </a:r>
            <a:r>
              <a:rPr lang="hr-HR" sz="3600" b="1" dirty="0" smtClean="0">
                <a:solidFill>
                  <a:srgbClr val="00B050"/>
                </a:solidFill>
              </a:rPr>
              <a:t>‘informatika’</a:t>
            </a:r>
            <a:endParaRPr lang="hr-HR" sz="3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990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7</a:t>
            </a:r>
            <a:endParaRPr lang="hr-HR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39" y="2286000"/>
            <a:ext cx="9027461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4524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8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dirty="0" smtClean="0"/>
              <a:t>Unesite broj. Ako je unesen </a:t>
            </a:r>
            <a:r>
              <a:rPr lang="hr-HR" b="1" dirty="0" smtClean="0"/>
              <a:t>broj 1 </a:t>
            </a:r>
            <a:r>
              <a:rPr lang="hr-HR" dirty="0" smtClean="0"/>
              <a:t>omogući operaciju </a:t>
            </a:r>
            <a:r>
              <a:rPr lang="hr-HR" b="1" dirty="0" smtClean="0"/>
              <a:t>zbrajanja dva broja </a:t>
            </a:r>
            <a:r>
              <a:rPr lang="hr-HR" dirty="0" smtClean="0"/>
              <a:t>i ispiši zbroj; </a:t>
            </a:r>
          </a:p>
          <a:p>
            <a:pPr marL="0" indent="0">
              <a:buNone/>
            </a:pPr>
            <a:r>
              <a:rPr lang="hr-HR" dirty="0" smtClean="0"/>
              <a:t>Unosom bilo kojeg drugog broja omogući  operaciju množenja dva broja</a:t>
            </a:r>
          </a:p>
          <a:p>
            <a:pPr marL="0" indent="0">
              <a:buNone/>
            </a:pPr>
            <a:r>
              <a:rPr lang="hr-HR" dirty="0" smtClean="0"/>
              <a:t>i ispiši umnožak</a:t>
            </a:r>
            <a:endParaRPr lang="hr-HR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276600"/>
            <a:ext cx="27432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2130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8</a:t>
            </a:r>
            <a:endParaRPr lang="hr-HR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495425"/>
            <a:ext cx="6184446" cy="414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161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9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Omogućite dva unosa broja 0 ili 1. </a:t>
            </a:r>
          </a:p>
          <a:p>
            <a:r>
              <a:rPr lang="hr-HR" dirty="0" smtClean="0"/>
              <a:t>Upotrijebite operaciju </a:t>
            </a:r>
            <a:r>
              <a:rPr lang="hr-HR" b="1" dirty="0" smtClean="0"/>
              <a:t>logičkog </a:t>
            </a:r>
            <a:r>
              <a:rPr lang="hr-H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hr-H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hr-H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Ako je rezultat </a:t>
            </a:r>
            <a:r>
              <a:rPr lang="hr-H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TRUE </a:t>
            </a:r>
            <a:r>
              <a:rPr lang="hr-H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ispišite true</a:t>
            </a:r>
          </a:p>
          <a:p>
            <a:r>
              <a:rPr lang="hr-H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suprotnom ispišite </a:t>
            </a:r>
            <a:r>
              <a:rPr lang="hr-H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FALSE</a:t>
            </a:r>
            <a:endParaRPr lang="hr-H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4419600"/>
            <a:ext cx="4898571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2557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If-else uvjetovanje</a:t>
            </a:r>
            <a:endParaRPr lang="hr-H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624084"/>
            <a:ext cx="5715000" cy="4088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6155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9</a:t>
            </a:r>
            <a:endParaRPr lang="hr-HR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9" y="1866900"/>
            <a:ext cx="5703849" cy="354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882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10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791200" cy="4525963"/>
          </a:xfrm>
        </p:spPr>
        <p:txBody>
          <a:bodyPr/>
          <a:lstStyle/>
          <a:p>
            <a:r>
              <a:rPr lang="hr-HR" dirty="0" smtClean="0"/>
              <a:t>Unesite dva broja</a:t>
            </a:r>
          </a:p>
          <a:p>
            <a:r>
              <a:rPr lang="hr-HR" dirty="0" smtClean="0"/>
              <a:t>Ispitati sljedeći logički izraz</a:t>
            </a:r>
            <a:endParaRPr lang="hr-HR" dirty="0" smtClean="0">
              <a:solidFill>
                <a:srgbClr val="FF0000"/>
              </a:solidFill>
            </a:endParaRPr>
          </a:p>
          <a:p>
            <a:r>
              <a:rPr lang="hr-HR" dirty="0" smtClean="0">
                <a:solidFill>
                  <a:srgbClr val="FF0000"/>
                </a:solidFill>
              </a:rPr>
              <a:t>a&gt;0 and b&lt;a</a:t>
            </a:r>
          </a:p>
          <a:p>
            <a:r>
              <a:rPr lang="hr-HR" dirty="0" smtClean="0"/>
              <a:t>Ako je prethodni izraz ispravan</a:t>
            </a:r>
          </a:p>
          <a:p>
            <a:r>
              <a:rPr lang="hr-HR" dirty="0" smtClean="0"/>
              <a:t>Ispisati </a:t>
            </a:r>
            <a:r>
              <a:rPr lang="hr-HR" b="1" dirty="0" smtClean="0"/>
              <a:t>TRUE</a:t>
            </a:r>
            <a:r>
              <a:rPr lang="hr-HR" dirty="0" smtClean="0"/>
              <a:t> u suprotnom </a:t>
            </a:r>
            <a:r>
              <a:rPr lang="hr-HR" b="1" dirty="0" smtClean="0"/>
              <a:t>FALSE</a:t>
            </a:r>
          </a:p>
          <a:p>
            <a:endParaRPr lang="hr-HR" b="1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819400"/>
            <a:ext cx="2432488" cy="251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874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10 </a:t>
            </a:r>
            <a:endParaRPr lang="hr-HR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600200"/>
            <a:ext cx="6781800" cy="3992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9524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11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400" dirty="0"/>
              <a:t>Unesite dva broja</a:t>
            </a:r>
          </a:p>
          <a:p>
            <a:r>
              <a:rPr lang="hr-HR" sz="2400" dirty="0"/>
              <a:t>Ispitati sljedeći logički izraz</a:t>
            </a:r>
          </a:p>
          <a:p>
            <a:r>
              <a:rPr lang="hr-HR" sz="2400" dirty="0" smtClean="0">
                <a:solidFill>
                  <a:srgbClr val="FF0000"/>
                </a:solidFill>
              </a:rPr>
              <a:t>a&gt;0 </a:t>
            </a:r>
            <a:r>
              <a:rPr lang="hr-HR" sz="2400" dirty="0">
                <a:solidFill>
                  <a:srgbClr val="FF0000"/>
                </a:solidFill>
              </a:rPr>
              <a:t>and </a:t>
            </a:r>
            <a:r>
              <a:rPr lang="hr-HR" sz="2400" dirty="0" smtClean="0">
                <a:solidFill>
                  <a:srgbClr val="FF0000"/>
                </a:solidFill>
              </a:rPr>
              <a:t>b&lt;a</a:t>
            </a:r>
            <a:endParaRPr lang="hr-HR" sz="2400" dirty="0">
              <a:solidFill>
                <a:srgbClr val="FF0000"/>
              </a:solidFill>
            </a:endParaRPr>
          </a:p>
          <a:p>
            <a:r>
              <a:rPr lang="hr-HR" sz="2400" dirty="0"/>
              <a:t>Ako je prethodni izraz ispravan</a:t>
            </a:r>
          </a:p>
          <a:p>
            <a:r>
              <a:rPr lang="hr-HR" sz="2400" dirty="0"/>
              <a:t>Ispisati </a:t>
            </a:r>
            <a:r>
              <a:rPr lang="hr-HR" sz="2400" b="1" dirty="0" smtClean="0"/>
              <a:t>TRUE </a:t>
            </a:r>
            <a:r>
              <a:rPr lang="hr-HR" sz="2400" dirty="0" smtClean="0"/>
              <a:t>te provjeriti sljedeći </a:t>
            </a:r>
          </a:p>
          <a:p>
            <a:r>
              <a:rPr lang="hr-HR" sz="2400" dirty="0" smtClean="0"/>
              <a:t>logički izraz </a:t>
            </a:r>
            <a:r>
              <a:rPr lang="hr-HR" sz="2400" dirty="0">
                <a:solidFill>
                  <a:srgbClr val="FF0000"/>
                </a:solidFill>
              </a:rPr>
              <a:t>a&gt;b or b&gt;0</a:t>
            </a:r>
          </a:p>
          <a:p>
            <a:r>
              <a:rPr lang="hr-HR" sz="2400" dirty="0" smtClean="0"/>
              <a:t>u suprotnom ispisati </a:t>
            </a:r>
            <a:r>
              <a:rPr lang="hr-HR" sz="2400" b="1" dirty="0" smtClean="0"/>
              <a:t>FALSE</a:t>
            </a:r>
            <a:endParaRPr lang="hr-HR" sz="2400" dirty="0" smtClean="0"/>
          </a:p>
          <a:p>
            <a:r>
              <a:rPr lang="hr-HR" sz="2400" dirty="0" smtClean="0"/>
              <a:t>Ako </a:t>
            </a:r>
            <a:r>
              <a:rPr lang="hr-HR" sz="2400" dirty="0"/>
              <a:t>je prethodni izraz ispravan</a:t>
            </a:r>
          </a:p>
          <a:p>
            <a:r>
              <a:rPr lang="hr-HR" sz="2400" dirty="0"/>
              <a:t>Ispisati </a:t>
            </a:r>
            <a:r>
              <a:rPr lang="hr-HR" sz="2400" b="1" dirty="0" smtClean="0"/>
              <a:t>TRUE </a:t>
            </a:r>
          </a:p>
          <a:p>
            <a:r>
              <a:rPr lang="hr-HR" sz="2400" dirty="0"/>
              <a:t>u suprotnom </a:t>
            </a:r>
            <a:r>
              <a:rPr lang="hr-HR" sz="2400" b="1" dirty="0"/>
              <a:t>FALSE</a:t>
            </a:r>
          </a:p>
          <a:p>
            <a:endParaRPr lang="hr-HR" sz="2400" dirty="0">
              <a:solidFill>
                <a:srgbClr val="FF0000"/>
              </a:solidFill>
            </a:endParaRPr>
          </a:p>
          <a:p>
            <a:endParaRPr lang="hr-HR" sz="2400" dirty="0"/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9185" y="3810000"/>
            <a:ext cx="4191000" cy="1977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747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11</a:t>
            </a:r>
            <a:endParaRPr lang="hr-HR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600200"/>
            <a:ext cx="6248400" cy="47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3315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12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800" dirty="0" smtClean="0"/>
              <a:t>Napravite program koji omogućava unos 2 broja. </a:t>
            </a:r>
          </a:p>
          <a:p>
            <a:r>
              <a:rPr lang="hr-HR" sz="2800" dirty="0" smtClean="0"/>
              <a:t>Zatim omogućite korisniku da unese rezultat </a:t>
            </a:r>
            <a:r>
              <a:rPr lang="hr-HR" sz="2800" b="1" dirty="0" smtClean="0"/>
              <a:t>umnoška ta dva broja</a:t>
            </a:r>
          </a:p>
          <a:p>
            <a:r>
              <a:rPr lang="hr-HR" sz="2800" dirty="0" smtClean="0"/>
              <a:t>Ako je odgovor točan ispisati: </a:t>
            </a:r>
            <a:r>
              <a:rPr lang="hr-HR" sz="2800" b="1" dirty="0" smtClean="0"/>
              <a:t>Odgovorili ste točno</a:t>
            </a:r>
          </a:p>
          <a:p>
            <a:r>
              <a:rPr lang="hr-HR" sz="2800" dirty="0" smtClean="0"/>
              <a:t>U suprotnom: </a:t>
            </a:r>
            <a:r>
              <a:rPr lang="hr-HR" sz="2800" b="1" dirty="0" smtClean="0"/>
              <a:t>Pogresan odgovor</a:t>
            </a:r>
            <a:endParaRPr lang="hr-HR" sz="2800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395716"/>
            <a:ext cx="82042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9096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12</a:t>
            </a:r>
            <a:endParaRPr lang="hr-HR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73" y="1843157"/>
            <a:ext cx="8708027" cy="3230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4057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If-else uvjetovanje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332037"/>
            <a:ext cx="3657600" cy="4525963"/>
          </a:xfrm>
        </p:spPr>
        <p:txBody>
          <a:bodyPr/>
          <a:lstStyle/>
          <a:p>
            <a:r>
              <a:rPr lang="hr-HR" dirty="0" smtClean="0"/>
              <a:t>ako je </a:t>
            </a:r>
            <a:r>
              <a:rPr lang="hr-HR" b="1" dirty="0" smtClean="0">
                <a:solidFill>
                  <a:srgbClr val="FF0000"/>
                </a:solidFill>
              </a:rPr>
              <a:t>uvjet </a:t>
            </a:r>
            <a:r>
              <a:rPr lang="hr-HR" dirty="0" smtClean="0"/>
              <a:t>onda</a:t>
            </a:r>
          </a:p>
          <a:p>
            <a:pPr lvl="2"/>
            <a:r>
              <a:rPr lang="hr-HR" dirty="0"/>
              <a:t>Naredba 1</a:t>
            </a:r>
          </a:p>
          <a:p>
            <a:pPr lvl="2"/>
            <a:r>
              <a:rPr lang="hr-HR" dirty="0"/>
              <a:t>Naredba 2</a:t>
            </a:r>
          </a:p>
          <a:p>
            <a:r>
              <a:rPr lang="hr-HR" b="1" dirty="0" smtClean="0">
                <a:solidFill>
                  <a:srgbClr val="FF0000"/>
                </a:solidFill>
              </a:rPr>
              <a:t>inače</a:t>
            </a:r>
          </a:p>
          <a:p>
            <a:pPr lvl="2"/>
            <a:r>
              <a:rPr lang="hr-HR" dirty="0" smtClean="0"/>
              <a:t>Naredba 1</a:t>
            </a:r>
          </a:p>
          <a:p>
            <a:pPr lvl="2"/>
            <a:r>
              <a:rPr lang="hr-HR" dirty="0" smtClean="0"/>
              <a:t>Naredba 2</a:t>
            </a:r>
          </a:p>
          <a:p>
            <a:pPr lvl="2"/>
            <a:endParaRPr lang="hr-HR" b="1" dirty="0">
              <a:solidFill>
                <a:srgbClr val="FF0000"/>
              </a:solidFill>
            </a:endParaRPr>
          </a:p>
          <a:p>
            <a:pPr lvl="2"/>
            <a:endParaRPr lang="hr-HR" b="1" dirty="0">
              <a:solidFill>
                <a:srgbClr val="FF0000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0" y="2351370"/>
            <a:ext cx="3657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b="1" dirty="0" smtClean="0">
                <a:solidFill>
                  <a:srgbClr val="FF0000"/>
                </a:solidFill>
              </a:rPr>
              <a:t>if </a:t>
            </a:r>
            <a:r>
              <a:rPr lang="hr-HR" b="1" dirty="0" smtClean="0">
                <a:solidFill>
                  <a:schemeClr val="tx2"/>
                </a:solidFill>
              </a:rPr>
              <a:t> uvjet:</a:t>
            </a:r>
          </a:p>
          <a:p>
            <a:pPr lvl="2"/>
            <a:r>
              <a:rPr lang="hr-HR" dirty="0">
                <a:solidFill>
                  <a:schemeClr val="tx2"/>
                </a:solidFill>
              </a:rPr>
              <a:t>Naredba1 </a:t>
            </a:r>
          </a:p>
          <a:p>
            <a:pPr lvl="2"/>
            <a:r>
              <a:rPr lang="hr-HR" dirty="0">
                <a:solidFill>
                  <a:schemeClr val="tx2"/>
                </a:solidFill>
              </a:rPr>
              <a:t>Naredba2</a:t>
            </a:r>
          </a:p>
          <a:p>
            <a:r>
              <a:rPr lang="hr-HR" b="1" dirty="0">
                <a:solidFill>
                  <a:srgbClr val="FF0000"/>
                </a:solidFill>
              </a:rPr>
              <a:t>e</a:t>
            </a:r>
            <a:r>
              <a:rPr lang="hr-HR" b="1" dirty="0" smtClean="0">
                <a:solidFill>
                  <a:srgbClr val="FF0000"/>
                </a:solidFill>
              </a:rPr>
              <a:t>lse:</a:t>
            </a:r>
          </a:p>
          <a:p>
            <a:pPr lvl="2"/>
            <a:r>
              <a:rPr lang="hr-HR" dirty="0" smtClean="0">
                <a:solidFill>
                  <a:schemeClr val="tx2"/>
                </a:solidFill>
              </a:rPr>
              <a:t>Naredba1 </a:t>
            </a:r>
          </a:p>
          <a:p>
            <a:pPr lvl="2"/>
            <a:r>
              <a:rPr lang="hr-HR" dirty="0" smtClean="0">
                <a:solidFill>
                  <a:schemeClr val="tx2"/>
                </a:solidFill>
              </a:rPr>
              <a:t>Naredba2</a:t>
            </a:r>
          </a:p>
          <a:p>
            <a:pPr lvl="2"/>
            <a:endParaRPr lang="hr-HR" dirty="0" smtClean="0"/>
          </a:p>
          <a:p>
            <a:pPr lvl="2"/>
            <a:endParaRPr lang="hr-HR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90600" y="1752599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 smtClean="0"/>
              <a:t>Govorni jezik</a:t>
            </a:r>
            <a:endParaRPr lang="hr-HR" dirty="0"/>
          </a:p>
        </p:txBody>
      </p:sp>
      <p:sp>
        <p:nvSpPr>
          <p:cNvPr id="6" name="TextBox 5"/>
          <p:cNvSpPr txBox="1"/>
          <p:nvPr/>
        </p:nvSpPr>
        <p:spPr>
          <a:xfrm>
            <a:off x="4953000" y="1752599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 smtClean="0"/>
              <a:t>Python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577365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If-else uvjetovanje</a:t>
            </a:r>
          </a:p>
        </p:txBody>
      </p:sp>
      <p:sp>
        <p:nvSpPr>
          <p:cNvPr id="4" name="Rectangle 3"/>
          <p:cNvSpPr/>
          <p:nvPr/>
        </p:nvSpPr>
        <p:spPr>
          <a:xfrm>
            <a:off x="1828800" y="1905000"/>
            <a:ext cx="54864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3600" b="1" dirty="0" smtClean="0">
                <a:solidFill>
                  <a:srgbClr val="FF0000"/>
                </a:solidFill>
              </a:rPr>
              <a:t>if</a:t>
            </a:r>
            <a:r>
              <a:rPr lang="hr-HR" sz="3600" dirty="0" smtClean="0"/>
              <a:t> broj % 7 == 0</a:t>
            </a:r>
            <a:r>
              <a:rPr lang="hr-HR" sz="3600" b="1" dirty="0" smtClean="0">
                <a:solidFill>
                  <a:srgbClr val="FF0000"/>
                </a:solidFill>
              </a:rPr>
              <a:t>:</a:t>
            </a:r>
            <a:endParaRPr lang="hr-HR" sz="3600" b="1" dirty="0">
              <a:solidFill>
                <a:srgbClr val="FF0000"/>
              </a:solidFill>
            </a:endParaRPr>
          </a:p>
          <a:p>
            <a:r>
              <a:rPr lang="hr-HR" sz="3600" dirty="0"/>
              <a:t>    </a:t>
            </a:r>
            <a:r>
              <a:rPr lang="hr-HR" sz="3600" b="1" dirty="0" smtClean="0">
                <a:solidFill>
                  <a:srgbClr val="7030A0"/>
                </a:solidFill>
              </a:rPr>
              <a:t>print</a:t>
            </a:r>
            <a:r>
              <a:rPr lang="hr-HR" sz="3600" dirty="0" smtClean="0"/>
              <a:t>(</a:t>
            </a:r>
            <a:r>
              <a:rPr lang="hr-HR" sz="3600" dirty="0" smtClean="0">
                <a:solidFill>
                  <a:srgbClr val="00B050"/>
                </a:solidFill>
              </a:rPr>
              <a:t>"Djeljiv sa sedam")</a:t>
            </a:r>
            <a:endParaRPr lang="hr-HR" sz="3600" dirty="0">
              <a:solidFill>
                <a:srgbClr val="00B050"/>
              </a:solidFill>
            </a:endParaRPr>
          </a:p>
          <a:p>
            <a:r>
              <a:rPr lang="hr-HR" sz="3600" b="1" dirty="0">
                <a:solidFill>
                  <a:srgbClr val="FF0000"/>
                </a:solidFill>
              </a:rPr>
              <a:t>else:</a:t>
            </a:r>
          </a:p>
          <a:p>
            <a:r>
              <a:rPr lang="hr-HR" sz="3600" dirty="0"/>
              <a:t>    </a:t>
            </a:r>
            <a:r>
              <a:rPr lang="hr-HR" sz="3600" b="1" dirty="0" smtClean="0">
                <a:solidFill>
                  <a:srgbClr val="7030A0"/>
                </a:solidFill>
              </a:rPr>
              <a:t>print</a:t>
            </a:r>
            <a:r>
              <a:rPr lang="hr-HR" sz="3600" dirty="0" smtClean="0"/>
              <a:t>(</a:t>
            </a:r>
            <a:r>
              <a:rPr lang="hr-HR" sz="3600" dirty="0" smtClean="0">
                <a:solidFill>
                  <a:srgbClr val="00B050"/>
                </a:solidFill>
              </a:rPr>
              <a:t>"Nije djeljiv sa sedam")</a:t>
            </a:r>
            <a:endParaRPr lang="hr-HR" sz="3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351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Uvjeti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sz="5400" b="1" dirty="0">
                <a:solidFill>
                  <a:srgbClr val="FF0000"/>
                </a:solidFill>
              </a:rPr>
              <a:t>if </a:t>
            </a:r>
            <a:r>
              <a:rPr lang="hr-HR" sz="5400" b="1" dirty="0">
                <a:solidFill>
                  <a:schemeClr val="tx2"/>
                </a:solidFill>
              </a:rPr>
              <a:t> uvjet:</a:t>
            </a:r>
          </a:p>
          <a:p>
            <a:pPr lvl="2"/>
            <a:r>
              <a:rPr lang="hr-HR" sz="4400" dirty="0">
                <a:solidFill>
                  <a:schemeClr val="tx2"/>
                </a:solidFill>
              </a:rPr>
              <a:t>Naredba1 </a:t>
            </a:r>
          </a:p>
          <a:p>
            <a:pPr lvl="2"/>
            <a:r>
              <a:rPr lang="hr-HR" sz="4400" dirty="0">
                <a:solidFill>
                  <a:schemeClr val="tx2"/>
                </a:solidFill>
              </a:rPr>
              <a:t>Naredba2</a:t>
            </a:r>
          </a:p>
          <a:p>
            <a:endParaRPr lang="hr-HR" dirty="0"/>
          </a:p>
        </p:txBody>
      </p:sp>
      <p:sp>
        <p:nvSpPr>
          <p:cNvPr id="4" name="Line Callout 1 3"/>
          <p:cNvSpPr/>
          <p:nvPr/>
        </p:nvSpPr>
        <p:spPr>
          <a:xfrm>
            <a:off x="4800600" y="1219200"/>
            <a:ext cx="4038600" cy="1524000"/>
          </a:xfrm>
          <a:prstGeom prst="borderCallout1">
            <a:avLst>
              <a:gd name="adj1" fmla="val 18750"/>
              <a:gd name="adj2" fmla="val -8333"/>
              <a:gd name="adj3" fmla="val 69515"/>
              <a:gd name="adj4" fmla="val -45430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800" b="1" dirty="0" smtClean="0"/>
              <a:t>Relacijski operatori</a:t>
            </a:r>
            <a:endParaRPr lang="hr-HR" sz="2800" b="1" dirty="0"/>
          </a:p>
        </p:txBody>
      </p:sp>
      <p:sp>
        <p:nvSpPr>
          <p:cNvPr id="5" name="Line Callout 1 4"/>
          <p:cNvSpPr/>
          <p:nvPr/>
        </p:nvSpPr>
        <p:spPr>
          <a:xfrm>
            <a:off x="4797188" y="3200400"/>
            <a:ext cx="4038600" cy="1524000"/>
          </a:xfrm>
          <a:prstGeom prst="borderCallout1">
            <a:avLst>
              <a:gd name="adj1" fmla="val 18750"/>
              <a:gd name="adj2" fmla="val -8333"/>
              <a:gd name="adj3" fmla="val -57649"/>
              <a:gd name="adj4" fmla="val -59285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800" b="1" dirty="0" smtClean="0"/>
              <a:t>Logički operatori</a:t>
            </a:r>
            <a:endParaRPr lang="hr-HR" sz="2800" b="1" dirty="0"/>
          </a:p>
        </p:txBody>
      </p:sp>
      <p:sp>
        <p:nvSpPr>
          <p:cNvPr id="6" name="Line Callout 1 5"/>
          <p:cNvSpPr/>
          <p:nvPr/>
        </p:nvSpPr>
        <p:spPr>
          <a:xfrm>
            <a:off x="1447800" y="5029200"/>
            <a:ext cx="4038600" cy="1524000"/>
          </a:xfrm>
          <a:prstGeom prst="borderCallout1">
            <a:avLst>
              <a:gd name="adj1" fmla="val -7220"/>
              <a:gd name="adj2" fmla="val 36274"/>
              <a:gd name="adj3" fmla="val -172276"/>
              <a:gd name="adj4" fmla="val 15736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800" b="1" dirty="0" smtClean="0"/>
              <a:t>Aritmetički operatori</a:t>
            </a:r>
            <a:endParaRPr lang="hr-HR" sz="2800" b="1" dirty="0"/>
          </a:p>
        </p:txBody>
      </p:sp>
    </p:spTree>
    <p:extLst>
      <p:ext uri="{BB962C8B-B14F-4D97-AF65-F5344CB8AC3E}">
        <p14:creationId xmlns:p14="http://schemas.microsoft.com/office/powerpoint/2010/main" val="2769886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Uvjeti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4400" dirty="0" smtClean="0"/>
              <a:t>Relacijski operatori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6796574"/>
              </p:ext>
            </p:extLst>
          </p:nvPr>
        </p:nvGraphicFramePr>
        <p:xfrm>
          <a:off x="1905000" y="2743200"/>
          <a:ext cx="4572000" cy="25603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9069"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Relacijski operator</a:t>
                      </a:r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hr-H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9069">
                <a:tc>
                  <a:txBody>
                    <a:bodyPr/>
                    <a:lstStyle/>
                    <a:p>
                      <a:pPr algn="l"/>
                      <a:r>
                        <a:rPr lang="hr-HR" dirty="0" smtClean="0"/>
                        <a:t>&gt;</a:t>
                      </a:r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dirty="0" smtClean="0"/>
                        <a:t>Veće</a:t>
                      </a:r>
                      <a:endParaRPr lang="hr-H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069">
                <a:tc>
                  <a:txBody>
                    <a:bodyPr/>
                    <a:lstStyle/>
                    <a:p>
                      <a:pPr algn="l"/>
                      <a:r>
                        <a:rPr lang="hr-HR" dirty="0" smtClean="0"/>
                        <a:t>&lt;</a:t>
                      </a:r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dirty="0" smtClean="0"/>
                        <a:t>Manje</a:t>
                      </a:r>
                      <a:endParaRPr lang="hr-H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069">
                <a:tc>
                  <a:txBody>
                    <a:bodyPr/>
                    <a:lstStyle/>
                    <a:p>
                      <a:pPr algn="l"/>
                      <a:r>
                        <a:rPr lang="hr-HR" dirty="0" smtClean="0"/>
                        <a:t>&lt;=</a:t>
                      </a:r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dirty="0" smtClean="0"/>
                        <a:t>Manje ili</a:t>
                      </a:r>
                      <a:r>
                        <a:rPr lang="hr-HR" baseline="0" dirty="0" smtClean="0"/>
                        <a:t> jednako</a:t>
                      </a:r>
                      <a:endParaRPr lang="hr-H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069">
                <a:tc>
                  <a:txBody>
                    <a:bodyPr/>
                    <a:lstStyle/>
                    <a:p>
                      <a:pPr algn="l"/>
                      <a:r>
                        <a:rPr lang="hr-HR" dirty="0" smtClean="0"/>
                        <a:t>&gt;=</a:t>
                      </a:r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dirty="0" smtClean="0"/>
                        <a:t>Veće ili jednako</a:t>
                      </a:r>
                      <a:endParaRPr lang="hr-H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069">
                <a:tc>
                  <a:txBody>
                    <a:bodyPr/>
                    <a:lstStyle/>
                    <a:p>
                      <a:pPr algn="l"/>
                      <a:r>
                        <a:rPr lang="hr-HR" dirty="0" smtClean="0"/>
                        <a:t>==</a:t>
                      </a:r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dirty="0" smtClean="0"/>
                        <a:t>Jednako</a:t>
                      </a:r>
                      <a:endParaRPr lang="hr-H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069">
                <a:tc>
                  <a:txBody>
                    <a:bodyPr/>
                    <a:lstStyle/>
                    <a:p>
                      <a:pPr algn="l"/>
                      <a:r>
                        <a:rPr lang="hr-HR" dirty="0" smtClean="0"/>
                        <a:t>!=</a:t>
                      </a:r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dirty="0" smtClean="0"/>
                        <a:t>različito</a:t>
                      </a:r>
                      <a:endParaRPr lang="hr-H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6631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590800"/>
            <a:ext cx="5398386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hr-HR" dirty="0" smtClean="0"/>
              <a:t>Uvjeti</a:t>
            </a:r>
            <a:endParaRPr lang="hr-HR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1371600"/>
            <a:ext cx="731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3600" dirty="0"/>
              <a:t>Relacijski operatori</a:t>
            </a:r>
          </a:p>
          <a:p>
            <a:endParaRPr lang="hr-HR" sz="3600" dirty="0"/>
          </a:p>
        </p:txBody>
      </p:sp>
      <p:sp>
        <p:nvSpPr>
          <p:cNvPr id="6" name="Oval 5"/>
          <p:cNvSpPr/>
          <p:nvPr/>
        </p:nvSpPr>
        <p:spPr>
          <a:xfrm>
            <a:off x="3048000" y="3429000"/>
            <a:ext cx="914400" cy="457200"/>
          </a:xfrm>
          <a:prstGeom prst="ellipse">
            <a:avLst/>
          </a:prstGeom>
          <a:noFill/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58954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Uvjeti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4400" dirty="0"/>
              <a:t>Logičke operacije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698486"/>
              </p:ext>
            </p:extLst>
          </p:nvPr>
        </p:nvGraphicFramePr>
        <p:xfrm>
          <a:off x="2286000" y="2667000"/>
          <a:ext cx="4572000" cy="14630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9069"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Logičke operacije</a:t>
                      </a:r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hr-H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9069"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and</a:t>
                      </a:r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I</a:t>
                      </a:r>
                      <a:endParaRPr lang="hr-H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069"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or</a:t>
                      </a:r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Ili</a:t>
                      </a:r>
                      <a:endParaRPr lang="hr-H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069"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not</a:t>
                      </a:r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ne</a:t>
                      </a:r>
                      <a:endParaRPr lang="hr-H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91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539</Words>
  <Application>Microsoft Office PowerPoint</Application>
  <PresentationFormat>Prikaz na zaslonu (4:3)</PresentationFormat>
  <Paragraphs>146</Paragraphs>
  <Slides>36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36</vt:i4>
      </vt:variant>
    </vt:vector>
  </HeadingPairs>
  <TitlesOfParts>
    <vt:vector size="40" baseType="lpstr">
      <vt:lpstr>Arial</vt:lpstr>
      <vt:lpstr>Calibri</vt:lpstr>
      <vt:lpstr>Times New Roman</vt:lpstr>
      <vt:lpstr>Office Theme</vt:lpstr>
      <vt:lpstr>ODLUKE U PYTHONU</vt:lpstr>
      <vt:lpstr>If-else uvjetovanje</vt:lpstr>
      <vt:lpstr>If-else uvjetovanje</vt:lpstr>
      <vt:lpstr>If-else uvjetovanje</vt:lpstr>
      <vt:lpstr>If-else uvjetovanje</vt:lpstr>
      <vt:lpstr>Uvjeti</vt:lpstr>
      <vt:lpstr>Uvjeti</vt:lpstr>
      <vt:lpstr>Uvjeti</vt:lpstr>
      <vt:lpstr>Uvjeti</vt:lpstr>
      <vt:lpstr>Uvjeti</vt:lpstr>
      <vt:lpstr>Uvjeti</vt:lpstr>
      <vt:lpstr>Uvjeti</vt:lpstr>
      <vt:lpstr>Zadatak  1</vt:lpstr>
      <vt:lpstr>Zadatak  1</vt:lpstr>
      <vt:lpstr>Zadatak  2</vt:lpstr>
      <vt:lpstr>Zadatak  2</vt:lpstr>
      <vt:lpstr>Zadatak 3</vt:lpstr>
      <vt:lpstr>Zadatak 3</vt:lpstr>
      <vt:lpstr>Zadatak 4</vt:lpstr>
      <vt:lpstr>Zadatak 4</vt:lpstr>
      <vt:lpstr>Zadatak 5</vt:lpstr>
      <vt:lpstr>Zadatak 5</vt:lpstr>
      <vt:lpstr>Zadatak 6</vt:lpstr>
      <vt:lpstr>Zadatak 6</vt:lpstr>
      <vt:lpstr>Zadatak 7</vt:lpstr>
      <vt:lpstr>Zadatak 7</vt:lpstr>
      <vt:lpstr>Zadatak 8</vt:lpstr>
      <vt:lpstr>Zadatak 8</vt:lpstr>
      <vt:lpstr>Zadatak 9</vt:lpstr>
      <vt:lpstr>Zadatak 9</vt:lpstr>
      <vt:lpstr>Zadatak 10</vt:lpstr>
      <vt:lpstr>Zadatak 10 </vt:lpstr>
      <vt:lpstr>Zadatak 11</vt:lpstr>
      <vt:lpstr>Zadatak 11</vt:lpstr>
      <vt:lpstr>Zadatak 12</vt:lpstr>
      <vt:lpstr>Zadatak 12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ODLUKE U PYTHONU</dc:title>
  <dc:creator>zohercigo</dc:creator>
  <cp:lastModifiedBy>korisnik</cp:lastModifiedBy>
  <cp:revision>38</cp:revision>
  <dcterms:created xsi:type="dcterms:W3CDTF">2006-08-16T00:00:00Z</dcterms:created>
  <dcterms:modified xsi:type="dcterms:W3CDTF">2016-11-29T12:33:28Z</dcterms:modified>
</cp:coreProperties>
</file>