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9D1DB3-1FD1-4F2D-8DB6-C55436950F5A}" v="593" dt="2021-01-19T07:56:37.5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rchive.org/details/1TheJazzSingerAClassicArtist1A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-nd/3.0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https://www.youtube.com/embed/nIN3IE3DHqc?feature=oembed" TargetMode="External"/><Relationship Id="rId1" Type="http://schemas.openxmlformats.org/officeDocument/2006/relationships/video" Target="https://www.youtube.com/embed/Fgn8gZHJZzA?feature=oembed" TargetMode="Externa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https://www.youtube.com/embed/wPFiBQAfZtA?feature=oembed" TargetMode="External"/><Relationship Id="rId1" Type="http://schemas.openxmlformats.org/officeDocument/2006/relationships/video" Target="https://www.youtube.com/embed/LWY73CisMvY?feature=oembed" TargetMode="Externa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tljazznotes.blogspot.com/2018/11/michael-buble-returning-for-concert-on.html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nc-sa/3.0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https://www.youtube.com/embed/xtAltg0ZIrY?feature=oembed" TargetMode="External"/><Relationship Id="rId1" Type="http://schemas.openxmlformats.org/officeDocument/2006/relationships/video" Target="https://www.youtube.com/embed/vv12vxWrd7A?feature=oembed" TargetMode="Externa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https://www.youtube.com/embed/yF4YXv6ZIuE?feature=oembed" TargetMode="External"/><Relationship Id="rId1" Type="http://schemas.openxmlformats.org/officeDocument/2006/relationships/video" Target="https://www.youtube.com/embed/lB6a-iD6ZOY?feature=oembed" TargetMode="Externa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 descr="A person looking at the camera&#10;&#10;Description automatically generated">
            <a:extLst>
              <a:ext uri="{FF2B5EF4-FFF2-40B4-BE49-F238E27FC236}">
                <a16:creationId xmlns:a16="http://schemas.microsoft.com/office/drawing/2014/main" id="{C37EDCE6-D13A-4298-B955-A706901E194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r="15944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en-US" sz="4800">
                <a:cs typeface="Calibri Light"/>
              </a:rPr>
              <a:t>ŽENSKI GLASOVI</a:t>
            </a:r>
            <a:endParaRPr lang="en-US" sz="48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 algn="l"/>
            <a:endParaRPr lang="en-US" sz="200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CEC58F-5D58-431D-8ACE-CF29075702BE}"/>
              </a:ext>
            </a:extLst>
          </p:cNvPr>
          <p:cNvSpPr txBox="1"/>
          <p:nvPr/>
        </p:nvSpPr>
        <p:spPr>
          <a:xfrm>
            <a:off x="9851296" y="6657945"/>
            <a:ext cx="2340704" cy="200055"/>
          </a:xfrm>
          <a:prstGeom prst="rect">
            <a:avLst/>
          </a:prstGeom>
          <a:solidFill>
            <a:srgbClr val="000000"/>
          </a:solidFill>
        </p:spPr>
        <p:txBody>
          <a:bodyPr wrap="none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700">
                <a:solidFill>
                  <a:srgbClr val="FFFF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lang="en-US" sz="700">
                <a:solidFill>
                  <a:srgbClr val="FFFFFF"/>
                </a:solidFill>
              </a:rPr>
              <a:t> by Unknown author is licensed under </a:t>
            </a:r>
            <a:r>
              <a:rPr lang="en-US" sz="700">
                <a:solidFill>
                  <a:srgbClr val="FFFF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BY-ND</a:t>
            </a:r>
            <a:r>
              <a:rPr lang="en-US" sz="700">
                <a:solidFill>
                  <a:srgbClr val="FFFFFF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23AC064-BC96-4F32-8AE1-B2FD38754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96882" y="280374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4C0406A-E54C-4A3E-9ABA-2C143AC48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351" y="433545"/>
            <a:ext cx="11139854" cy="9304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>
                <a:solidFill>
                  <a:srgbClr val="FFFFFF"/>
                </a:solidFill>
              </a:rPr>
              <a:t>Poslušajmo: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E7C77BC-7138-40B1-A15B-20F57A494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30078" y="1522292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4">
            <a:hlinkClick r:id="" action="ppaction://media"/>
            <a:extLst>
              <a:ext uri="{FF2B5EF4-FFF2-40B4-BE49-F238E27FC236}">
                <a16:creationId xmlns:a16="http://schemas.microsoft.com/office/drawing/2014/main" id="{C8692459-8953-449B-85E1-5FA81964E04B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94434" y="2426818"/>
            <a:ext cx="5330182" cy="3997637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B146403-F3D6-484B-B2ED-97F9565D03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116278" y="2596836"/>
            <a:ext cx="0" cy="365760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5">
            <a:hlinkClick r:id="" action="ppaction://media"/>
            <a:extLst>
              <a:ext uri="{FF2B5EF4-FFF2-40B4-BE49-F238E27FC236}">
                <a16:creationId xmlns:a16="http://schemas.microsoft.com/office/drawing/2014/main" id="{1E49ED2F-9F71-4547-AD08-21B9B481A620}"/>
              </a:ext>
            </a:extLst>
          </p:cNvPr>
          <p:cNvPicPr>
            <a:picLocks noRot="1" noChangeAspect="1"/>
          </p:cNvPicPr>
          <p:nvPr>
            <a:videoFile r:link="rId2"/>
          </p:nvPr>
        </p:nvPicPr>
        <p:blipFill>
          <a:blip r:embed="rId5"/>
          <a:stretch>
            <a:fillRect/>
          </a:stretch>
        </p:blipFill>
        <p:spPr>
          <a:xfrm>
            <a:off x="6507940" y="2426818"/>
            <a:ext cx="5330182" cy="3997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80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23AC064-BC96-4F32-8AE1-B2FD38754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96882" y="280374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53485C-4328-47C9-9049-3811FBCD7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351" y="433545"/>
            <a:ext cx="11139854" cy="9304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>
                <a:solidFill>
                  <a:srgbClr val="FFFFFF"/>
                </a:solidFill>
              </a:rPr>
              <a:t>Poslušajmo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E7C77BC-7138-40B1-A15B-20F57A494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30078" y="1522292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4">
            <a:hlinkClick r:id="" action="ppaction://media"/>
            <a:extLst>
              <a:ext uri="{FF2B5EF4-FFF2-40B4-BE49-F238E27FC236}">
                <a16:creationId xmlns:a16="http://schemas.microsoft.com/office/drawing/2014/main" id="{2E328D1E-D833-4A22-B765-2C2015DA4EE1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94434" y="2426818"/>
            <a:ext cx="5330182" cy="3997637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B146403-F3D6-484B-B2ED-97F9565D03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116278" y="2596836"/>
            <a:ext cx="0" cy="365760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5">
            <a:hlinkClick r:id="" action="ppaction://media"/>
            <a:extLst>
              <a:ext uri="{FF2B5EF4-FFF2-40B4-BE49-F238E27FC236}">
                <a16:creationId xmlns:a16="http://schemas.microsoft.com/office/drawing/2014/main" id="{953FF772-3086-4E98-BDF3-CD8317D5FAED}"/>
              </a:ext>
            </a:extLst>
          </p:cNvPr>
          <p:cNvPicPr>
            <a:picLocks noRot="1" noChangeAspect="1"/>
          </p:cNvPicPr>
          <p:nvPr>
            <a:videoFile r:link="rId2"/>
          </p:nvPr>
        </p:nvPicPr>
        <p:blipFill>
          <a:blip r:embed="rId5"/>
          <a:stretch>
            <a:fillRect/>
          </a:stretch>
        </p:blipFill>
        <p:spPr>
          <a:xfrm>
            <a:off x="6507940" y="2426818"/>
            <a:ext cx="5330182" cy="3997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3540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8CA21-FE41-4C6D-8C5B-F414BFD89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Podjela glasova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04F0E-87D5-426F-8688-80915BFDDE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SOPRAN: visoki ženski glas</a:t>
            </a:r>
          </a:p>
          <a:p>
            <a:r>
              <a:rPr lang="en-US">
                <a:cs typeface="Calibri"/>
              </a:rPr>
              <a:t>MEZZOSOPRAN: srednje visoki ženski glas</a:t>
            </a:r>
          </a:p>
          <a:p>
            <a:r>
              <a:rPr lang="en-US">
                <a:cs typeface="Calibri"/>
              </a:rPr>
              <a:t>ALT:</a:t>
            </a:r>
            <a:r>
              <a:rPr lang="en-US" sz="3200">
                <a:cs typeface="Calibri"/>
              </a:rPr>
              <a:t> duboki ženski glas</a:t>
            </a:r>
          </a:p>
          <a:p>
            <a:r>
              <a:rPr lang="en-US" sz="3200">
                <a:cs typeface="Calibri"/>
              </a:rPr>
              <a:t>KONTRAALT: duboki ženski glas</a:t>
            </a:r>
          </a:p>
          <a:p>
            <a:endParaRPr lang="en-US" sz="3200" dirty="0">
              <a:cs typeface="Calibri"/>
            </a:endParaRPr>
          </a:p>
          <a:p>
            <a:r>
              <a:rPr lang="en-US" sz="3200">
                <a:cs typeface="Calibri"/>
              </a:rPr>
              <a:t>ZADATAK: glazbeim primjerima odredi visinu glasa</a:t>
            </a:r>
            <a:endParaRPr lang="en-US" sz="32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86474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A397E3E-B90C-4D82-BAAA-36F7AC6A45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F0C2E5D-B08F-4A99-9D15-59D33148F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47167"/>
            <a:ext cx="1861854" cy="717514"/>
            <a:chOff x="0" y="238499"/>
            <a:chExt cx="1861854" cy="717514"/>
          </a:xfrm>
          <a:solidFill>
            <a:schemeClr val="bg1"/>
          </a:solidFill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07B8F35D-FB89-4C40-8A99-E46DDA0213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0" y="238499"/>
              <a:ext cx="1861854" cy="717514"/>
              <a:chOff x="0" y="604259"/>
              <a:chExt cx="1861854" cy="717514"/>
            </a:xfrm>
            <a:grpFill/>
          </p:grpSpPr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E16C8D8F-10E9-4498-ABDB-0F923F8B683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604259"/>
                <a:ext cx="1861854" cy="277779"/>
              </a:xfrm>
              <a:custGeom>
                <a:avLst/>
                <a:gdLst>
                  <a:gd name="connsiteX0" fmla="*/ 180458 w 1861854"/>
                  <a:gd name="connsiteY0" fmla="*/ 0 h 277779"/>
                  <a:gd name="connsiteX1" fmla="*/ 419222 w 1861854"/>
                  <a:gd name="connsiteY1" fmla="*/ 238761 h 277779"/>
                  <a:gd name="connsiteX2" fmla="*/ 657984 w 1861854"/>
                  <a:gd name="connsiteY2" fmla="*/ 0 h 277779"/>
                  <a:gd name="connsiteX3" fmla="*/ 896745 w 1861854"/>
                  <a:gd name="connsiteY3" fmla="*/ 238761 h 277779"/>
                  <a:gd name="connsiteX4" fmla="*/ 1135754 w 1861854"/>
                  <a:gd name="connsiteY4" fmla="*/ 0 h 277779"/>
                  <a:gd name="connsiteX5" fmla="*/ 1374516 w 1861854"/>
                  <a:gd name="connsiteY5" fmla="*/ 238761 h 277779"/>
                  <a:gd name="connsiteX6" fmla="*/ 1613277 w 1861854"/>
                  <a:gd name="connsiteY6" fmla="*/ 0 h 277779"/>
                  <a:gd name="connsiteX7" fmla="*/ 1861854 w 1861854"/>
                  <a:gd name="connsiteY7" fmla="*/ 248577 h 277779"/>
                  <a:gd name="connsiteX8" fmla="*/ 1842470 w 1861854"/>
                  <a:gd name="connsiteY8" fmla="*/ 267963 h 277779"/>
                  <a:gd name="connsiteX9" fmla="*/ 1613277 w 1861854"/>
                  <a:gd name="connsiteY9" fmla="*/ 39017 h 277779"/>
                  <a:gd name="connsiteX10" fmla="*/ 1374516 w 1861854"/>
                  <a:gd name="connsiteY10" fmla="*/ 277779 h 277779"/>
                  <a:gd name="connsiteX11" fmla="*/ 1135754 w 1861854"/>
                  <a:gd name="connsiteY11" fmla="*/ 39017 h 277779"/>
                  <a:gd name="connsiteX12" fmla="*/ 896745 w 1861854"/>
                  <a:gd name="connsiteY12" fmla="*/ 277779 h 277779"/>
                  <a:gd name="connsiteX13" fmla="*/ 657984 w 1861854"/>
                  <a:gd name="connsiteY13" fmla="*/ 39017 h 277779"/>
                  <a:gd name="connsiteX14" fmla="*/ 419222 w 1861854"/>
                  <a:gd name="connsiteY14" fmla="*/ 277779 h 277779"/>
                  <a:gd name="connsiteX15" fmla="*/ 180458 w 1861854"/>
                  <a:gd name="connsiteY15" fmla="*/ 39017 h 277779"/>
                  <a:gd name="connsiteX16" fmla="*/ 0 w 1861854"/>
                  <a:gd name="connsiteY16" fmla="*/ 219283 h 277779"/>
                  <a:gd name="connsiteX17" fmla="*/ 0 w 1861854"/>
                  <a:gd name="connsiteY17" fmla="*/ 180458 h 2777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861854" h="277779">
                    <a:moveTo>
                      <a:pt x="180458" y="0"/>
                    </a:moveTo>
                    <a:lnTo>
                      <a:pt x="419222" y="238761"/>
                    </a:lnTo>
                    <a:lnTo>
                      <a:pt x="657984" y="0"/>
                    </a:lnTo>
                    <a:lnTo>
                      <a:pt x="896745" y="238761"/>
                    </a:lnTo>
                    <a:lnTo>
                      <a:pt x="1135754" y="0"/>
                    </a:lnTo>
                    <a:lnTo>
                      <a:pt x="1374516" y="238761"/>
                    </a:lnTo>
                    <a:lnTo>
                      <a:pt x="1613277" y="0"/>
                    </a:lnTo>
                    <a:lnTo>
                      <a:pt x="1861854" y="248577"/>
                    </a:lnTo>
                    <a:lnTo>
                      <a:pt x="1842470" y="267963"/>
                    </a:lnTo>
                    <a:lnTo>
                      <a:pt x="1613277" y="39017"/>
                    </a:lnTo>
                    <a:lnTo>
                      <a:pt x="1374516" y="277779"/>
                    </a:lnTo>
                    <a:lnTo>
                      <a:pt x="1135754" y="39017"/>
                    </a:lnTo>
                    <a:lnTo>
                      <a:pt x="896745" y="277779"/>
                    </a:lnTo>
                    <a:lnTo>
                      <a:pt x="657984" y="39017"/>
                    </a:lnTo>
                    <a:lnTo>
                      <a:pt x="419222" y="277779"/>
                    </a:lnTo>
                    <a:lnTo>
                      <a:pt x="180458" y="39017"/>
                    </a:lnTo>
                    <a:lnTo>
                      <a:pt x="0" y="219283"/>
                    </a:lnTo>
                    <a:lnTo>
                      <a:pt x="0" y="180458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1E5A83E3-8A11-4492-BB6E-F5F2240316F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1043994"/>
                <a:ext cx="1861854" cy="277779"/>
              </a:xfrm>
              <a:custGeom>
                <a:avLst/>
                <a:gdLst>
                  <a:gd name="connsiteX0" fmla="*/ 180458 w 1861854"/>
                  <a:gd name="connsiteY0" fmla="*/ 0 h 277779"/>
                  <a:gd name="connsiteX1" fmla="*/ 419222 w 1861854"/>
                  <a:gd name="connsiteY1" fmla="*/ 238761 h 277779"/>
                  <a:gd name="connsiteX2" fmla="*/ 657984 w 1861854"/>
                  <a:gd name="connsiteY2" fmla="*/ 0 h 277779"/>
                  <a:gd name="connsiteX3" fmla="*/ 896745 w 1861854"/>
                  <a:gd name="connsiteY3" fmla="*/ 238761 h 277779"/>
                  <a:gd name="connsiteX4" fmla="*/ 1135754 w 1861854"/>
                  <a:gd name="connsiteY4" fmla="*/ 0 h 277779"/>
                  <a:gd name="connsiteX5" fmla="*/ 1374516 w 1861854"/>
                  <a:gd name="connsiteY5" fmla="*/ 238761 h 277779"/>
                  <a:gd name="connsiteX6" fmla="*/ 1613277 w 1861854"/>
                  <a:gd name="connsiteY6" fmla="*/ 0 h 277779"/>
                  <a:gd name="connsiteX7" fmla="*/ 1861854 w 1861854"/>
                  <a:gd name="connsiteY7" fmla="*/ 248577 h 277779"/>
                  <a:gd name="connsiteX8" fmla="*/ 1842470 w 1861854"/>
                  <a:gd name="connsiteY8" fmla="*/ 268208 h 277779"/>
                  <a:gd name="connsiteX9" fmla="*/ 1613277 w 1861854"/>
                  <a:gd name="connsiteY9" fmla="*/ 39017 h 277779"/>
                  <a:gd name="connsiteX10" fmla="*/ 1374516 w 1861854"/>
                  <a:gd name="connsiteY10" fmla="*/ 277779 h 277779"/>
                  <a:gd name="connsiteX11" fmla="*/ 1135754 w 1861854"/>
                  <a:gd name="connsiteY11" fmla="*/ 39017 h 277779"/>
                  <a:gd name="connsiteX12" fmla="*/ 896745 w 1861854"/>
                  <a:gd name="connsiteY12" fmla="*/ 277779 h 277779"/>
                  <a:gd name="connsiteX13" fmla="*/ 657984 w 1861854"/>
                  <a:gd name="connsiteY13" fmla="*/ 39017 h 277779"/>
                  <a:gd name="connsiteX14" fmla="*/ 419222 w 1861854"/>
                  <a:gd name="connsiteY14" fmla="*/ 277779 h 277779"/>
                  <a:gd name="connsiteX15" fmla="*/ 180458 w 1861854"/>
                  <a:gd name="connsiteY15" fmla="*/ 39017 h 277779"/>
                  <a:gd name="connsiteX16" fmla="*/ 0 w 1861854"/>
                  <a:gd name="connsiteY16" fmla="*/ 219475 h 277779"/>
                  <a:gd name="connsiteX17" fmla="*/ 0 w 1861854"/>
                  <a:gd name="connsiteY17" fmla="*/ 180458 h 2777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861854" h="277779">
                    <a:moveTo>
                      <a:pt x="180458" y="0"/>
                    </a:moveTo>
                    <a:lnTo>
                      <a:pt x="419222" y="238761"/>
                    </a:lnTo>
                    <a:lnTo>
                      <a:pt x="657984" y="0"/>
                    </a:lnTo>
                    <a:lnTo>
                      <a:pt x="896745" y="238761"/>
                    </a:lnTo>
                    <a:lnTo>
                      <a:pt x="1135754" y="0"/>
                    </a:lnTo>
                    <a:lnTo>
                      <a:pt x="1374516" y="238761"/>
                    </a:lnTo>
                    <a:lnTo>
                      <a:pt x="1613277" y="0"/>
                    </a:lnTo>
                    <a:lnTo>
                      <a:pt x="1861854" y="248577"/>
                    </a:lnTo>
                    <a:lnTo>
                      <a:pt x="1842470" y="268208"/>
                    </a:lnTo>
                    <a:lnTo>
                      <a:pt x="1613277" y="39017"/>
                    </a:lnTo>
                    <a:lnTo>
                      <a:pt x="1374516" y="277779"/>
                    </a:lnTo>
                    <a:lnTo>
                      <a:pt x="1135754" y="39017"/>
                    </a:lnTo>
                    <a:lnTo>
                      <a:pt x="896745" y="277779"/>
                    </a:lnTo>
                    <a:lnTo>
                      <a:pt x="657984" y="39017"/>
                    </a:lnTo>
                    <a:lnTo>
                      <a:pt x="419222" y="277779"/>
                    </a:lnTo>
                    <a:lnTo>
                      <a:pt x="180458" y="39017"/>
                    </a:lnTo>
                    <a:lnTo>
                      <a:pt x="0" y="219475"/>
                    </a:lnTo>
                    <a:lnTo>
                      <a:pt x="0" y="180458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55FC669C-CD13-4F4A-AFFF-4029D34F2D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0" y="238499"/>
              <a:ext cx="1861854" cy="717514"/>
              <a:chOff x="0" y="604259"/>
              <a:chExt cx="1861854" cy="717514"/>
            </a:xfrm>
            <a:grpFill/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6617B5AA-8A0D-41D3-B2EF-8BC53E3B7DF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604259"/>
                <a:ext cx="1861854" cy="277779"/>
              </a:xfrm>
              <a:custGeom>
                <a:avLst/>
                <a:gdLst>
                  <a:gd name="connsiteX0" fmla="*/ 180458 w 1861854"/>
                  <a:gd name="connsiteY0" fmla="*/ 0 h 277779"/>
                  <a:gd name="connsiteX1" fmla="*/ 419222 w 1861854"/>
                  <a:gd name="connsiteY1" fmla="*/ 238761 h 277779"/>
                  <a:gd name="connsiteX2" fmla="*/ 657984 w 1861854"/>
                  <a:gd name="connsiteY2" fmla="*/ 0 h 277779"/>
                  <a:gd name="connsiteX3" fmla="*/ 896745 w 1861854"/>
                  <a:gd name="connsiteY3" fmla="*/ 238761 h 277779"/>
                  <a:gd name="connsiteX4" fmla="*/ 1135754 w 1861854"/>
                  <a:gd name="connsiteY4" fmla="*/ 0 h 277779"/>
                  <a:gd name="connsiteX5" fmla="*/ 1374516 w 1861854"/>
                  <a:gd name="connsiteY5" fmla="*/ 238761 h 277779"/>
                  <a:gd name="connsiteX6" fmla="*/ 1613277 w 1861854"/>
                  <a:gd name="connsiteY6" fmla="*/ 0 h 277779"/>
                  <a:gd name="connsiteX7" fmla="*/ 1861854 w 1861854"/>
                  <a:gd name="connsiteY7" fmla="*/ 248577 h 277779"/>
                  <a:gd name="connsiteX8" fmla="*/ 1842470 w 1861854"/>
                  <a:gd name="connsiteY8" fmla="*/ 267963 h 277779"/>
                  <a:gd name="connsiteX9" fmla="*/ 1613277 w 1861854"/>
                  <a:gd name="connsiteY9" fmla="*/ 39017 h 277779"/>
                  <a:gd name="connsiteX10" fmla="*/ 1374516 w 1861854"/>
                  <a:gd name="connsiteY10" fmla="*/ 277779 h 277779"/>
                  <a:gd name="connsiteX11" fmla="*/ 1135754 w 1861854"/>
                  <a:gd name="connsiteY11" fmla="*/ 39017 h 277779"/>
                  <a:gd name="connsiteX12" fmla="*/ 896745 w 1861854"/>
                  <a:gd name="connsiteY12" fmla="*/ 277779 h 277779"/>
                  <a:gd name="connsiteX13" fmla="*/ 657984 w 1861854"/>
                  <a:gd name="connsiteY13" fmla="*/ 39017 h 277779"/>
                  <a:gd name="connsiteX14" fmla="*/ 419222 w 1861854"/>
                  <a:gd name="connsiteY14" fmla="*/ 277779 h 277779"/>
                  <a:gd name="connsiteX15" fmla="*/ 180458 w 1861854"/>
                  <a:gd name="connsiteY15" fmla="*/ 39017 h 277779"/>
                  <a:gd name="connsiteX16" fmla="*/ 0 w 1861854"/>
                  <a:gd name="connsiteY16" fmla="*/ 219283 h 277779"/>
                  <a:gd name="connsiteX17" fmla="*/ 0 w 1861854"/>
                  <a:gd name="connsiteY17" fmla="*/ 180458 h 2777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861854" h="277779">
                    <a:moveTo>
                      <a:pt x="180458" y="0"/>
                    </a:moveTo>
                    <a:lnTo>
                      <a:pt x="419222" y="238761"/>
                    </a:lnTo>
                    <a:lnTo>
                      <a:pt x="657984" y="0"/>
                    </a:lnTo>
                    <a:lnTo>
                      <a:pt x="896745" y="238761"/>
                    </a:lnTo>
                    <a:lnTo>
                      <a:pt x="1135754" y="0"/>
                    </a:lnTo>
                    <a:lnTo>
                      <a:pt x="1374516" y="238761"/>
                    </a:lnTo>
                    <a:lnTo>
                      <a:pt x="1613277" y="0"/>
                    </a:lnTo>
                    <a:lnTo>
                      <a:pt x="1861854" y="248577"/>
                    </a:lnTo>
                    <a:lnTo>
                      <a:pt x="1842470" y="267963"/>
                    </a:lnTo>
                    <a:lnTo>
                      <a:pt x="1613277" y="39017"/>
                    </a:lnTo>
                    <a:lnTo>
                      <a:pt x="1374516" y="277779"/>
                    </a:lnTo>
                    <a:lnTo>
                      <a:pt x="1135754" y="39017"/>
                    </a:lnTo>
                    <a:lnTo>
                      <a:pt x="896745" y="277779"/>
                    </a:lnTo>
                    <a:lnTo>
                      <a:pt x="657984" y="39017"/>
                    </a:lnTo>
                    <a:lnTo>
                      <a:pt x="419222" y="277779"/>
                    </a:lnTo>
                    <a:lnTo>
                      <a:pt x="180458" y="39017"/>
                    </a:lnTo>
                    <a:lnTo>
                      <a:pt x="0" y="219283"/>
                    </a:lnTo>
                    <a:lnTo>
                      <a:pt x="0" y="180458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572EB308-9A4E-4332-A908-22F2978D754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1043994"/>
                <a:ext cx="1861854" cy="277779"/>
              </a:xfrm>
              <a:custGeom>
                <a:avLst/>
                <a:gdLst>
                  <a:gd name="connsiteX0" fmla="*/ 180458 w 1861854"/>
                  <a:gd name="connsiteY0" fmla="*/ 0 h 277779"/>
                  <a:gd name="connsiteX1" fmla="*/ 419222 w 1861854"/>
                  <a:gd name="connsiteY1" fmla="*/ 238761 h 277779"/>
                  <a:gd name="connsiteX2" fmla="*/ 657984 w 1861854"/>
                  <a:gd name="connsiteY2" fmla="*/ 0 h 277779"/>
                  <a:gd name="connsiteX3" fmla="*/ 896745 w 1861854"/>
                  <a:gd name="connsiteY3" fmla="*/ 238761 h 277779"/>
                  <a:gd name="connsiteX4" fmla="*/ 1135754 w 1861854"/>
                  <a:gd name="connsiteY4" fmla="*/ 0 h 277779"/>
                  <a:gd name="connsiteX5" fmla="*/ 1374516 w 1861854"/>
                  <a:gd name="connsiteY5" fmla="*/ 238761 h 277779"/>
                  <a:gd name="connsiteX6" fmla="*/ 1613277 w 1861854"/>
                  <a:gd name="connsiteY6" fmla="*/ 0 h 277779"/>
                  <a:gd name="connsiteX7" fmla="*/ 1861854 w 1861854"/>
                  <a:gd name="connsiteY7" fmla="*/ 248577 h 277779"/>
                  <a:gd name="connsiteX8" fmla="*/ 1842470 w 1861854"/>
                  <a:gd name="connsiteY8" fmla="*/ 268208 h 277779"/>
                  <a:gd name="connsiteX9" fmla="*/ 1613277 w 1861854"/>
                  <a:gd name="connsiteY9" fmla="*/ 39017 h 277779"/>
                  <a:gd name="connsiteX10" fmla="*/ 1374516 w 1861854"/>
                  <a:gd name="connsiteY10" fmla="*/ 277779 h 277779"/>
                  <a:gd name="connsiteX11" fmla="*/ 1135754 w 1861854"/>
                  <a:gd name="connsiteY11" fmla="*/ 39017 h 277779"/>
                  <a:gd name="connsiteX12" fmla="*/ 896745 w 1861854"/>
                  <a:gd name="connsiteY12" fmla="*/ 277779 h 277779"/>
                  <a:gd name="connsiteX13" fmla="*/ 657984 w 1861854"/>
                  <a:gd name="connsiteY13" fmla="*/ 39017 h 277779"/>
                  <a:gd name="connsiteX14" fmla="*/ 419222 w 1861854"/>
                  <a:gd name="connsiteY14" fmla="*/ 277779 h 277779"/>
                  <a:gd name="connsiteX15" fmla="*/ 180458 w 1861854"/>
                  <a:gd name="connsiteY15" fmla="*/ 39017 h 277779"/>
                  <a:gd name="connsiteX16" fmla="*/ 0 w 1861854"/>
                  <a:gd name="connsiteY16" fmla="*/ 219475 h 277779"/>
                  <a:gd name="connsiteX17" fmla="*/ 0 w 1861854"/>
                  <a:gd name="connsiteY17" fmla="*/ 180458 h 2777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861854" h="277779">
                    <a:moveTo>
                      <a:pt x="180458" y="0"/>
                    </a:moveTo>
                    <a:lnTo>
                      <a:pt x="419222" y="238761"/>
                    </a:lnTo>
                    <a:lnTo>
                      <a:pt x="657984" y="0"/>
                    </a:lnTo>
                    <a:lnTo>
                      <a:pt x="896745" y="238761"/>
                    </a:lnTo>
                    <a:lnTo>
                      <a:pt x="1135754" y="0"/>
                    </a:lnTo>
                    <a:lnTo>
                      <a:pt x="1374516" y="238761"/>
                    </a:lnTo>
                    <a:lnTo>
                      <a:pt x="1613277" y="0"/>
                    </a:lnTo>
                    <a:lnTo>
                      <a:pt x="1861854" y="248577"/>
                    </a:lnTo>
                    <a:lnTo>
                      <a:pt x="1842470" y="268208"/>
                    </a:lnTo>
                    <a:lnTo>
                      <a:pt x="1613277" y="39017"/>
                    </a:lnTo>
                    <a:lnTo>
                      <a:pt x="1374516" y="277779"/>
                    </a:lnTo>
                    <a:lnTo>
                      <a:pt x="1135754" y="39017"/>
                    </a:lnTo>
                    <a:lnTo>
                      <a:pt x="896745" y="277779"/>
                    </a:lnTo>
                    <a:lnTo>
                      <a:pt x="657984" y="39017"/>
                    </a:lnTo>
                    <a:lnTo>
                      <a:pt x="419222" y="277779"/>
                    </a:lnTo>
                    <a:lnTo>
                      <a:pt x="180458" y="39017"/>
                    </a:lnTo>
                    <a:lnTo>
                      <a:pt x="0" y="219475"/>
                    </a:lnTo>
                    <a:lnTo>
                      <a:pt x="0" y="180458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5499343D-E927-41D0-B997-E44A300C68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79725" y="1119591"/>
            <a:ext cx="4965868" cy="4598497"/>
            <a:chOff x="579725" y="1119591"/>
            <a:chExt cx="4965868" cy="4598497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2C1D3151-5F97-4860-B56C-C98BD62CC2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725" y="1119591"/>
              <a:ext cx="4965868" cy="4598497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DAD33695-C117-4AEE-9AF5-65F13C6CC3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725" y="1119591"/>
              <a:ext cx="4965868" cy="4598497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90A7F83A-9728-4030-8E45-9ECF1ABCCC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039" y="1073782"/>
            <a:ext cx="4860256" cy="4529266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853AEA-A8ED-4628-9388-4B75BF746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4952"/>
            <a:ext cx="4324642" cy="293965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>
                <a:solidFill>
                  <a:schemeClr val="bg1"/>
                </a:solidFill>
                <a:cs typeface="Calibri Light"/>
              </a:rPr>
              <a:t>MUŠKI GLASOVI</a:t>
            </a:r>
            <a:endParaRPr lang="en-US" sz="5400">
              <a:solidFill>
                <a:schemeClr val="bg1"/>
              </a:solidFill>
            </a:endParaRPr>
          </a:p>
        </p:txBody>
      </p:sp>
      <p:pic>
        <p:nvPicPr>
          <p:cNvPr id="4" name="Picture 4" descr="A person wearing a suit and tie&#10;&#10;Description automatically generated">
            <a:extLst>
              <a:ext uri="{FF2B5EF4-FFF2-40B4-BE49-F238E27FC236}">
                <a16:creationId xmlns:a16="http://schemas.microsoft.com/office/drawing/2014/main" id="{D653FA7E-0BBF-4C6D-8546-18C645F580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4535" r="27784"/>
          <a:stretch/>
        </p:blipFill>
        <p:spPr>
          <a:xfrm>
            <a:off x="6094114" y="1321031"/>
            <a:ext cx="5428611" cy="4210940"/>
          </a:xfrm>
          <a:prstGeom prst="rect">
            <a:avLst/>
          </a:prstGeom>
          <a:ln w="28575">
            <a:noFill/>
          </a:ln>
        </p:spPr>
      </p:pic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A2B5CBEA-F125-49B6-8335-227C325B1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0790119" y="0"/>
            <a:ext cx="1401881" cy="1345036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FEA9761C-7BB2-45E5-A5DB-A0B3536245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0790119" y="0"/>
            <a:ext cx="1401881" cy="1345036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4D1A5E71-B6B6-486A-8CDC-C7ABD9B90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7634" y="4727300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8E44D629-6B8E-4D88-A77E-149C0ED034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7634" y="4727300"/>
            <a:ext cx="319941" cy="319941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4" name="Graphic 185">
            <a:extLst>
              <a:ext uri="{FF2B5EF4-FFF2-40B4-BE49-F238E27FC236}">
                <a16:creationId xmlns:a16="http://schemas.microsoft.com/office/drawing/2014/main" id="{FB9739EB-7F66-433D-841F-AB3CD1870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503907" y="5801515"/>
            <a:ext cx="1054466" cy="469689"/>
            <a:chOff x="9841624" y="4115729"/>
            <a:chExt cx="602169" cy="268223"/>
          </a:xfrm>
          <a:solidFill>
            <a:srgbClr val="FFFFFF"/>
          </a:solidFill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104F2BBD-A005-4DCB-9566-F2351050B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8B00DEC7-198B-49D1-98FD-018F3ECFCF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F14DFC82-B3B3-468E-91B3-1302CFC684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D3250EFE-214E-4B8E-AF96-036A514FFB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AD058EBE-D4A5-4C43-B170-6A451F87A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1" name="Graphic 185">
            <a:extLst>
              <a:ext uri="{FF2B5EF4-FFF2-40B4-BE49-F238E27FC236}">
                <a16:creationId xmlns:a16="http://schemas.microsoft.com/office/drawing/2014/main" id="{8B6BCBAB-41A5-4D6D-8C9B-55E3AA6FC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503907" y="5801515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755217F1-B506-4443-A399-CFFA441CD6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CB8C0F31-7A0C-4630-A379-0B4719A1F7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12D43873-56D9-4AC1-AB59-A1E78D6797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1B2197D5-22E1-47CC-83CF-9E64CCD57C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05DC5D97-506B-47F6-B9A7-D8FA26C885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8970A9E9-C1D3-4BBC-8CD4-96DA626A0D17}"/>
              </a:ext>
            </a:extLst>
          </p:cNvPr>
          <p:cNvSpPr txBox="1"/>
          <p:nvPr/>
        </p:nvSpPr>
        <p:spPr>
          <a:xfrm>
            <a:off x="9068207" y="5331916"/>
            <a:ext cx="2454518" cy="200055"/>
          </a:xfrm>
          <a:prstGeom prst="rect">
            <a:avLst/>
          </a:prstGeom>
          <a:solidFill>
            <a:srgbClr val="000000"/>
          </a:solidFill>
        </p:spPr>
        <p:txBody>
          <a:bodyPr wrap="none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700">
                <a:solidFill>
                  <a:srgbClr val="FFFF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lang="en-US" sz="700">
                <a:solidFill>
                  <a:srgbClr val="FFFFFF"/>
                </a:solidFill>
              </a:rPr>
              <a:t> by Unknown author is licensed under </a:t>
            </a:r>
            <a:r>
              <a:rPr lang="en-US" sz="700">
                <a:solidFill>
                  <a:srgbClr val="FFFF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BY-SA-NC</a:t>
            </a:r>
            <a:r>
              <a:rPr lang="en-US" sz="700">
                <a:solidFill>
                  <a:srgbClr val="FFFFFF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40537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5"/>
              </a:gs>
              <a:gs pos="25000">
                <a:schemeClr val="accent5"/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2DD2BC0-6F29-4B4F-8D61-2DCF6D2E8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5">
            <a:hlinkClick r:id="" action="ppaction://media"/>
            <a:extLst>
              <a:ext uri="{FF2B5EF4-FFF2-40B4-BE49-F238E27FC236}">
                <a16:creationId xmlns:a16="http://schemas.microsoft.com/office/drawing/2014/main" id="{C234E411-A841-4E42-9BBA-9FCB1BDA0DE0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1152525" y="2898775"/>
            <a:ext cx="5618163" cy="3130550"/>
          </a:xfrm>
          <a:prstGeom prst="rect">
            <a:avLst/>
          </a:prstGeom>
        </p:spPr>
      </p:pic>
      <p:pic>
        <p:nvPicPr>
          <p:cNvPr id="4" name="Picture 4">
            <a:hlinkClick r:id="" action="ppaction://media"/>
            <a:extLst>
              <a:ext uri="{FF2B5EF4-FFF2-40B4-BE49-F238E27FC236}">
                <a16:creationId xmlns:a16="http://schemas.microsoft.com/office/drawing/2014/main" id="{391DAE16-C124-45F1-8F42-8560719F4572}"/>
              </a:ext>
            </a:extLst>
          </p:cNvPr>
          <p:cNvPicPr>
            <a:picLocks noGrp="1" noRot="1" noChangeAspect="1"/>
          </p:cNvPicPr>
          <p:nvPr>
            <p:ph idx="1"/>
            <a:videoFile r:link="rId2"/>
          </p:nvPr>
        </p:nvPicPr>
        <p:blipFill>
          <a:blip r:embed="rId6"/>
          <a:stretch>
            <a:fillRect/>
          </a:stretch>
        </p:blipFill>
        <p:spPr>
          <a:xfrm>
            <a:off x="6838950" y="2898775"/>
            <a:ext cx="4198938" cy="313055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E8BD191-5374-4C93-B07D-A90CC5D9F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US" sz="4000">
                <a:solidFill>
                  <a:srgbClr val="FFFFFF"/>
                </a:solidFill>
                <a:cs typeface="Calibri Light"/>
              </a:rPr>
              <a:t>POSLUŠAJMO</a:t>
            </a:r>
            <a:endParaRPr lang="en-US" sz="40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2917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5"/>
              </a:gs>
              <a:gs pos="25000">
                <a:schemeClr val="accent5"/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2DD2BC0-6F29-4B4F-8D61-2DCF6D2E8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5">
            <a:hlinkClick r:id="" action="ppaction://media"/>
            <a:extLst>
              <a:ext uri="{FF2B5EF4-FFF2-40B4-BE49-F238E27FC236}">
                <a16:creationId xmlns:a16="http://schemas.microsoft.com/office/drawing/2014/main" id="{15D319B0-F089-4098-BE92-2B85A57BF153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1152525" y="2898775"/>
            <a:ext cx="5618163" cy="3130550"/>
          </a:xfrm>
          <a:prstGeom prst="rect">
            <a:avLst/>
          </a:prstGeom>
        </p:spPr>
      </p:pic>
      <p:pic>
        <p:nvPicPr>
          <p:cNvPr id="4" name="Picture 4">
            <a:hlinkClick r:id="" action="ppaction://media"/>
            <a:extLst>
              <a:ext uri="{FF2B5EF4-FFF2-40B4-BE49-F238E27FC236}">
                <a16:creationId xmlns:a16="http://schemas.microsoft.com/office/drawing/2014/main" id="{0B3091FA-7FA2-48BC-A59E-9B789263CDA7}"/>
              </a:ext>
            </a:extLst>
          </p:cNvPr>
          <p:cNvPicPr>
            <a:picLocks noGrp="1" noRot="1" noChangeAspect="1"/>
          </p:cNvPicPr>
          <p:nvPr>
            <p:ph idx="1"/>
            <a:videoFile r:link="rId2"/>
          </p:nvPr>
        </p:nvPicPr>
        <p:blipFill>
          <a:blip r:embed="rId6"/>
          <a:stretch>
            <a:fillRect/>
          </a:stretch>
        </p:blipFill>
        <p:spPr>
          <a:xfrm>
            <a:off x="6838950" y="2898775"/>
            <a:ext cx="4198938" cy="313055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7A67A52-2603-468D-B7F0-0B9C91E9D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US" sz="4000">
                <a:solidFill>
                  <a:srgbClr val="FFFFFF"/>
                </a:solidFill>
                <a:cs typeface="Calibri Light"/>
              </a:rPr>
              <a:t>POSLUŠAJMO</a:t>
            </a:r>
            <a:endParaRPr lang="en-US" sz="40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063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4177D-E404-4E75-BD14-C07964CCC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PODJELA GLASOVA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BD860-A8CF-4A45-BE5B-4599764C17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KONTRATENOR: najviši muški glas</a:t>
            </a:r>
          </a:p>
          <a:p>
            <a:r>
              <a:rPr lang="en-US">
                <a:cs typeface="Calibri"/>
              </a:rPr>
              <a:t>TENOR: visoki muški glas</a:t>
            </a:r>
          </a:p>
          <a:p>
            <a:r>
              <a:rPr lang="en-US">
                <a:cs typeface="Calibri"/>
              </a:rPr>
              <a:t>BARITON: srednje duboki muški glas</a:t>
            </a:r>
          </a:p>
          <a:p>
            <a:r>
              <a:rPr lang="en-US">
                <a:cs typeface="Calibri"/>
              </a:rPr>
              <a:t>BAS:  duboki muški glas</a:t>
            </a: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91789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ŽENSKI GLASOVI</vt:lpstr>
      <vt:lpstr>Poslušajmo:</vt:lpstr>
      <vt:lpstr>Poslušajmo</vt:lpstr>
      <vt:lpstr>Podjela glasova</vt:lpstr>
      <vt:lpstr>MUŠKI GLASOVI</vt:lpstr>
      <vt:lpstr>POSLUŠAJMO</vt:lpstr>
      <vt:lpstr>POSLUŠAJMO</vt:lpstr>
      <vt:lpstr>PODJELA GLASOVA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62</cp:revision>
  <dcterms:created xsi:type="dcterms:W3CDTF">2021-01-19T07:23:46Z</dcterms:created>
  <dcterms:modified xsi:type="dcterms:W3CDTF">2021-01-19T07:56:39Z</dcterms:modified>
</cp:coreProperties>
</file>