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9D1DB3-1FD1-4F2D-8DB6-C55436950F5A}" v="593" dt="2021-01-19T07:56:37.5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ve.org/details/1TheJazzSingerAClassicArtist1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d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nIN3IE3DHqc?feature=oembed" TargetMode="External"/><Relationship Id="rId1" Type="http://schemas.openxmlformats.org/officeDocument/2006/relationships/video" Target="https://www.youtube.com/embed/Fgn8gZHJZzA?feature=oembed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wPFiBQAfZtA?feature=oembed" TargetMode="External"/><Relationship Id="rId1" Type="http://schemas.openxmlformats.org/officeDocument/2006/relationships/video" Target="https://www.youtube.com/embed/LWY73CisMvY?feature=oembed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tljazznotes.blogspot.com/2018/11/michael-buble-returning-for-concert-on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xtAltg0ZIrY?feature=oembed" TargetMode="External"/><Relationship Id="rId1" Type="http://schemas.openxmlformats.org/officeDocument/2006/relationships/video" Target="https://www.youtube.com/embed/vv12vxWrd7A?feature=oembed" TargetMode="Externa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yF4YXv6ZIuE?feature=oembed" TargetMode="External"/><Relationship Id="rId1" Type="http://schemas.openxmlformats.org/officeDocument/2006/relationships/video" Target="https://www.youtube.com/embed/lB6a-iD6ZOY?feature=oembed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C37EDCE6-D13A-4298-B955-A706901E19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594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4800">
                <a:cs typeface="Calibri Light"/>
              </a:rPr>
              <a:t>ŽENSKI GLASOVI</a:t>
            </a:r>
            <a:endParaRPr lang="en-US" sz="4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en-US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CEC58F-5D58-431D-8ACE-CF29075702BE}"/>
              </a:ext>
            </a:extLst>
          </p:cNvPr>
          <p:cNvSpPr txBox="1"/>
          <p:nvPr/>
        </p:nvSpPr>
        <p:spPr>
          <a:xfrm>
            <a:off x="9851296" y="6657945"/>
            <a:ext cx="2340704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BY-ND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C0406A-E54C-4A3E-9ABA-2C143AC48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Poslušajmo: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hlinkClick r:id="" action="ppaction://media"/>
            <a:extLst>
              <a:ext uri="{FF2B5EF4-FFF2-40B4-BE49-F238E27FC236}">
                <a16:creationId xmlns:a16="http://schemas.microsoft.com/office/drawing/2014/main" id="{C8692459-8953-449B-85E1-5FA81964E04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4434" y="2426818"/>
            <a:ext cx="5330182" cy="399763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>
            <a:hlinkClick r:id="" action="ppaction://media"/>
            <a:extLst>
              <a:ext uri="{FF2B5EF4-FFF2-40B4-BE49-F238E27FC236}">
                <a16:creationId xmlns:a16="http://schemas.microsoft.com/office/drawing/2014/main" id="{1E49ED2F-9F71-4547-AD08-21B9B481A620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6507940" y="2426818"/>
            <a:ext cx="5330182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0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53485C-4328-47C9-9049-3811FBCD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Poslušajmo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hlinkClick r:id="" action="ppaction://media"/>
            <a:extLst>
              <a:ext uri="{FF2B5EF4-FFF2-40B4-BE49-F238E27FC236}">
                <a16:creationId xmlns:a16="http://schemas.microsoft.com/office/drawing/2014/main" id="{2E328D1E-D833-4A22-B765-2C2015DA4EE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4434" y="2426818"/>
            <a:ext cx="5330182" cy="399763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>
            <a:hlinkClick r:id="" action="ppaction://media"/>
            <a:extLst>
              <a:ext uri="{FF2B5EF4-FFF2-40B4-BE49-F238E27FC236}">
                <a16:creationId xmlns:a16="http://schemas.microsoft.com/office/drawing/2014/main" id="{953FF772-3086-4E98-BDF3-CD8317D5FAED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6507940" y="2426818"/>
            <a:ext cx="5330182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540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8CA21-FE41-4C6D-8C5B-F414BFD89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Podjela glasova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04F0E-87D5-426F-8688-80915BFDD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SOPRAN: visoki ženski glas</a:t>
            </a:r>
          </a:p>
          <a:p>
            <a:r>
              <a:rPr lang="en-US">
                <a:cs typeface="Calibri"/>
              </a:rPr>
              <a:t>MEZZOSOPRAN: srednje visoki ženski glas</a:t>
            </a:r>
          </a:p>
          <a:p>
            <a:r>
              <a:rPr lang="en-US">
                <a:cs typeface="Calibri"/>
              </a:rPr>
              <a:t>ALT:</a:t>
            </a:r>
            <a:r>
              <a:rPr lang="en-US" sz="3200">
                <a:cs typeface="Calibri"/>
              </a:rPr>
              <a:t> duboki ženski glas</a:t>
            </a:r>
          </a:p>
          <a:p>
            <a:r>
              <a:rPr lang="en-US" sz="3200">
                <a:cs typeface="Calibri"/>
              </a:rPr>
              <a:t>KONTRAALT: duboki ženski glas</a:t>
            </a:r>
          </a:p>
          <a:p>
            <a:endParaRPr lang="en-US" sz="3200" dirty="0">
              <a:cs typeface="Calibri"/>
            </a:endParaRPr>
          </a:p>
          <a:p>
            <a:r>
              <a:rPr lang="en-US" sz="3200">
                <a:cs typeface="Calibri"/>
              </a:rPr>
              <a:t>ZADATAK: glazbeim primjerima odredi visinu glasa</a:t>
            </a:r>
            <a:endParaRPr lang="en-US" sz="3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6474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397E3E-B90C-4D82-BAAA-36F7AC6A4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F0C2E5D-B08F-4A99-9D15-59D33148F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47167"/>
            <a:ext cx="1861854" cy="717514"/>
            <a:chOff x="0" y="238499"/>
            <a:chExt cx="1861854" cy="717514"/>
          </a:xfrm>
          <a:solidFill>
            <a:schemeClr val="bg1"/>
          </a:solidFill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7B8F35D-FB89-4C40-8A99-E46DDA021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238499"/>
              <a:ext cx="1861854" cy="717514"/>
              <a:chOff x="0" y="604259"/>
              <a:chExt cx="1861854" cy="717514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16C8D8F-10E9-4498-ABDB-0F923F8B68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604259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7963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283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7963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283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E5A83E3-8A11-4492-BB6E-F5F2240316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1043994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8208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475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8208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475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5FC669C-CD13-4F4A-AFFF-4029D34F2D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238499"/>
              <a:ext cx="1861854" cy="717514"/>
              <a:chOff x="0" y="604259"/>
              <a:chExt cx="1861854" cy="717514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617B5AA-8A0D-41D3-B2EF-8BC53E3B7D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604259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7963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283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7963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283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72EB308-9A4E-4332-A908-22F2978D7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1043994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8208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475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8208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475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499343D-E927-41D0-B997-E44A300C6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9725" y="1119591"/>
            <a:ext cx="4965868" cy="4598497"/>
            <a:chOff x="579725" y="1119591"/>
            <a:chExt cx="4965868" cy="459849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C1D3151-5F97-4860-B56C-C98BD62CC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" y="1119591"/>
              <a:ext cx="4965868" cy="4598497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AD33695-C117-4AEE-9AF5-65F13C6CC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" y="1119591"/>
              <a:ext cx="4965868" cy="4598497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90A7F83A-9728-4030-8E45-9ECF1ABCC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039" y="1073782"/>
            <a:ext cx="4860256" cy="4529266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853AEA-A8ED-4628-9388-4B75BF746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4952"/>
            <a:ext cx="4324642" cy="29396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chemeClr val="bg1"/>
                </a:solidFill>
                <a:cs typeface="Calibri Light"/>
              </a:rPr>
              <a:t>MUŠKI GLASOVI</a:t>
            </a:r>
            <a:endParaRPr lang="en-US" sz="5400">
              <a:solidFill>
                <a:schemeClr val="bg1"/>
              </a:solidFill>
            </a:endParaRPr>
          </a:p>
        </p:txBody>
      </p:sp>
      <p:pic>
        <p:nvPicPr>
          <p:cNvPr id="4" name="Picture 4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D653FA7E-0BBF-4C6D-8546-18C645F580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535" r="27784"/>
          <a:stretch/>
        </p:blipFill>
        <p:spPr>
          <a:xfrm>
            <a:off x="6094114" y="1321031"/>
            <a:ext cx="5428611" cy="4210940"/>
          </a:xfrm>
          <a:prstGeom prst="rect">
            <a:avLst/>
          </a:prstGeom>
          <a:ln w="28575">
            <a:noFill/>
          </a:ln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2B5CBEA-F125-49B6-8335-227C325B1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0790119" y="0"/>
            <a:ext cx="1401881" cy="1345036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EA9761C-7BB2-45E5-A5DB-A0B353624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0790119" y="0"/>
            <a:ext cx="1401881" cy="1345036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D1A5E71-B6B6-486A-8CDC-C7ABD9B90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634" y="4727300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E44D629-6B8E-4D88-A77E-149C0ED03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634" y="4727300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03907" y="5801515"/>
            <a:ext cx="1054466" cy="469689"/>
            <a:chOff x="9841624" y="4115729"/>
            <a:chExt cx="602169" cy="268223"/>
          </a:xfrm>
          <a:solidFill>
            <a:srgbClr val="FFFFFF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aphic 185">
            <a:extLst>
              <a:ext uri="{FF2B5EF4-FFF2-40B4-BE49-F238E27FC236}">
                <a16:creationId xmlns:a16="http://schemas.microsoft.com/office/drawing/2014/main" id="{8B6BCBAB-41A5-4D6D-8C9B-55E3AA6FC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03907" y="5801515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55217F1-B506-4443-A399-CFFA441CD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B8C0F31-7A0C-4630-A379-0B4719A1F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2D43873-56D9-4AC1-AB59-A1E78D6797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B2197D5-22E1-47CC-83CF-9E64CCD57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5DC5D97-506B-47F6-B9A7-D8FA26C88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970A9E9-C1D3-4BBC-8CD4-96DA626A0D17}"/>
              </a:ext>
            </a:extLst>
          </p:cNvPr>
          <p:cNvSpPr txBox="1"/>
          <p:nvPr/>
        </p:nvSpPr>
        <p:spPr>
          <a:xfrm>
            <a:off x="9068207" y="5331916"/>
            <a:ext cx="2454518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537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5">
            <a:hlinkClick r:id="" action="ppaction://media"/>
            <a:extLst>
              <a:ext uri="{FF2B5EF4-FFF2-40B4-BE49-F238E27FC236}">
                <a16:creationId xmlns:a16="http://schemas.microsoft.com/office/drawing/2014/main" id="{C234E411-A841-4E42-9BBA-9FCB1BDA0DE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52525" y="2898775"/>
            <a:ext cx="5618163" cy="3130550"/>
          </a:xfrm>
          <a:prstGeom prst="rect">
            <a:avLst/>
          </a:prstGeom>
        </p:spPr>
      </p:pic>
      <p:pic>
        <p:nvPicPr>
          <p:cNvPr id="4" name="Picture 4">
            <a:hlinkClick r:id="" action="ppaction://media"/>
            <a:extLst>
              <a:ext uri="{FF2B5EF4-FFF2-40B4-BE49-F238E27FC236}">
                <a16:creationId xmlns:a16="http://schemas.microsoft.com/office/drawing/2014/main" id="{391DAE16-C124-45F1-8F42-8560719F4572}"/>
              </a:ext>
            </a:extLst>
          </p:cNvPr>
          <p:cNvPicPr>
            <a:picLocks noGrp="1" noRot="1" noChangeAspect="1"/>
          </p:cNvPicPr>
          <p:nvPr>
            <p:ph idx="1"/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6838950" y="2898775"/>
            <a:ext cx="4198938" cy="313055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8BD191-5374-4C93-B07D-A90CC5D9F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  <a:cs typeface="Calibri Light"/>
              </a:rPr>
              <a:t>POSLUŠAJMO</a:t>
            </a:r>
            <a:endParaRPr lang="en-US" sz="4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917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5">
            <a:hlinkClick r:id="" action="ppaction://media"/>
            <a:extLst>
              <a:ext uri="{FF2B5EF4-FFF2-40B4-BE49-F238E27FC236}">
                <a16:creationId xmlns:a16="http://schemas.microsoft.com/office/drawing/2014/main" id="{15D319B0-F089-4098-BE92-2B85A57BF1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52525" y="2898775"/>
            <a:ext cx="5618163" cy="3130550"/>
          </a:xfrm>
          <a:prstGeom prst="rect">
            <a:avLst/>
          </a:prstGeom>
        </p:spPr>
      </p:pic>
      <p:pic>
        <p:nvPicPr>
          <p:cNvPr id="4" name="Picture 4">
            <a:hlinkClick r:id="" action="ppaction://media"/>
            <a:extLst>
              <a:ext uri="{FF2B5EF4-FFF2-40B4-BE49-F238E27FC236}">
                <a16:creationId xmlns:a16="http://schemas.microsoft.com/office/drawing/2014/main" id="{0B3091FA-7FA2-48BC-A59E-9B789263CDA7}"/>
              </a:ext>
            </a:extLst>
          </p:cNvPr>
          <p:cNvPicPr>
            <a:picLocks noGrp="1" noRot="1" noChangeAspect="1"/>
          </p:cNvPicPr>
          <p:nvPr>
            <p:ph idx="1"/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6838950" y="2898775"/>
            <a:ext cx="4198938" cy="313055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A67A52-2603-468D-B7F0-0B9C91E9D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  <a:cs typeface="Calibri Light"/>
              </a:rPr>
              <a:t>POSLUŠAJMO</a:t>
            </a:r>
            <a:endParaRPr lang="en-US" sz="4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63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4177D-E404-4E75-BD14-C07964CCC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PODJELA GLASOVA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BD860-A8CF-4A45-BE5B-4599764C1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KONTRATENOR: najviši muški glas</a:t>
            </a:r>
          </a:p>
          <a:p>
            <a:r>
              <a:rPr lang="en-US">
                <a:cs typeface="Calibri"/>
              </a:rPr>
              <a:t>TENOR: visoki muški glas</a:t>
            </a:r>
          </a:p>
          <a:p>
            <a:r>
              <a:rPr lang="en-US">
                <a:cs typeface="Calibri"/>
              </a:rPr>
              <a:t>BARITON: srednje duboki muški glas</a:t>
            </a:r>
          </a:p>
          <a:p>
            <a:r>
              <a:rPr lang="en-US">
                <a:cs typeface="Calibri"/>
              </a:rPr>
              <a:t>BAS:  duboki muški glas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1789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ŽENSKI GLASOVI</vt:lpstr>
      <vt:lpstr>Poslušajmo:</vt:lpstr>
      <vt:lpstr>Poslušajmo</vt:lpstr>
      <vt:lpstr>Podjela glasova</vt:lpstr>
      <vt:lpstr>MUŠKI GLASOVI</vt:lpstr>
      <vt:lpstr>POSLUŠAJMO</vt:lpstr>
      <vt:lpstr>POSLUŠAJMO</vt:lpstr>
      <vt:lpstr>PODJELA GLASOVA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62</cp:revision>
  <dcterms:created xsi:type="dcterms:W3CDTF">2021-01-19T07:23:46Z</dcterms:created>
  <dcterms:modified xsi:type="dcterms:W3CDTF">2021-01-19T07:56:39Z</dcterms:modified>
</cp:coreProperties>
</file>