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  <p:sldId id="328" r:id="rId8"/>
    <p:sldId id="308" r:id="rId9"/>
    <p:sldId id="263" r:id="rId10"/>
    <p:sldId id="266" r:id="rId11"/>
    <p:sldId id="296" r:id="rId12"/>
    <p:sldId id="297" r:id="rId13"/>
    <p:sldId id="306" r:id="rId14"/>
    <p:sldId id="307" r:id="rId15"/>
    <p:sldId id="300" r:id="rId16"/>
    <p:sldId id="325" r:id="rId17"/>
    <p:sldId id="329" r:id="rId1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sna Tomić" userId="45d3ca2b-360c-49c5-a75f-dfa76b06114c" providerId="ADAL" clId="{5449EAEC-4658-40AB-8D80-3C2844066E3D}"/>
    <pc:docChg chg="delSld">
      <pc:chgData name="Vesna Tomić" userId="45d3ca2b-360c-49c5-a75f-dfa76b06114c" providerId="ADAL" clId="{5449EAEC-4658-40AB-8D80-3C2844066E3D}" dt="2020-10-27T15:09:12.746" v="3" actId="2696"/>
      <pc:docMkLst>
        <pc:docMk/>
      </pc:docMkLst>
      <pc:sldChg chg="del">
        <pc:chgData name="Vesna Tomić" userId="45d3ca2b-360c-49c5-a75f-dfa76b06114c" providerId="ADAL" clId="{5449EAEC-4658-40AB-8D80-3C2844066E3D}" dt="2020-10-27T15:09:03.224" v="0" actId="2696"/>
        <pc:sldMkLst>
          <pc:docMk/>
          <pc:sldMk cId="2473879398" sldId="299"/>
        </pc:sldMkLst>
      </pc:sldChg>
      <pc:sldChg chg="del">
        <pc:chgData name="Vesna Tomić" userId="45d3ca2b-360c-49c5-a75f-dfa76b06114c" providerId="ADAL" clId="{5449EAEC-4658-40AB-8D80-3C2844066E3D}" dt="2020-10-27T15:09:06.797" v="1" actId="2696"/>
        <pc:sldMkLst>
          <pc:docMk/>
          <pc:sldMk cId="2419438925" sldId="326"/>
        </pc:sldMkLst>
      </pc:sldChg>
      <pc:sldChg chg="del">
        <pc:chgData name="Vesna Tomić" userId="45d3ca2b-360c-49c5-a75f-dfa76b06114c" providerId="ADAL" clId="{5449EAEC-4658-40AB-8D80-3C2844066E3D}" dt="2020-10-27T15:09:12.746" v="3" actId="2696"/>
        <pc:sldMkLst>
          <pc:docMk/>
          <pc:sldMk cId="1199789281" sldId="327"/>
        </pc:sldMkLst>
      </pc:sldChg>
      <pc:sldChg chg="del">
        <pc:chgData name="Vesna Tomić" userId="45d3ca2b-360c-49c5-a75f-dfa76b06114c" providerId="ADAL" clId="{5449EAEC-4658-40AB-8D80-3C2844066E3D}" dt="2020-10-27T15:09:07.915" v="2" actId="2696"/>
        <pc:sldMkLst>
          <pc:docMk/>
          <pc:sldMk cId="779732219" sldId="33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37F6CD3-301D-4AA8-90F6-0FFBD4145E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7E153C5-84E1-4972-AA21-ABE27C0CE4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3E457DF-7FFC-46F1-B6D7-A6F6C19AD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F3765-043E-4CF6-B8D9-54879E0DFC5C}" type="datetimeFigureOut">
              <a:rPr lang="hr-HR" smtClean="0"/>
              <a:t>27.10.2020.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EDF2D72-0132-4198-837A-E9DADF3F3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69742B0-5200-43EA-87C7-E5E945739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1480-0DE0-4A44-80CD-3F618B28C7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74413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926907F-0310-40CC-9864-081F183CE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62DB581D-AA6F-45FE-B1B5-DF06E68B2C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9F65B81-95C6-43F1-B0AF-A9F9F8A5B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F3765-043E-4CF6-B8D9-54879E0DFC5C}" type="datetimeFigureOut">
              <a:rPr lang="hr-HR" smtClean="0"/>
              <a:t>27.10.2020.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1740C0C-961E-48A2-8B6F-CC6D804A2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B097D37-530F-4F17-95CF-7AFA8152D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1480-0DE0-4A44-80CD-3F618B28C7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99604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43707D0B-20AD-45DA-87B1-CCE701785D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F323A094-99D6-4F82-906B-F7E11F7DCE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D434829-8F7B-42DB-A8B7-AC54874BE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F3765-043E-4CF6-B8D9-54879E0DFC5C}" type="datetimeFigureOut">
              <a:rPr lang="hr-HR" smtClean="0"/>
              <a:t>27.10.2020.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1F51847-38C3-49F5-90E7-A16BF8FD0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4575B45-1142-4759-B116-71261FB95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1480-0DE0-4A44-80CD-3F618B28C7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18906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DF855A9-6726-41B0-9694-0A605A062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611FE69-8013-4805-BD5F-E02AD7B1E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12F8229-E341-4EE4-B7B3-57A82309F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F3765-043E-4CF6-B8D9-54879E0DFC5C}" type="datetimeFigureOut">
              <a:rPr lang="hr-HR" smtClean="0"/>
              <a:t>27.10.2020.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3C13ACA-4A41-4750-8B54-E19F72504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46E309E-28CA-46CB-A9FE-D994B5170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1480-0DE0-4A44-80CD-3F618B28C7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18721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D5B5199-6093-419A-812F-AEF4AE566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98F706FE-702D-427F-9ADA-86B5003728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9E4659B-5694-481A-959A-72B48ED93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F3765-043E-4CF6-B8D9-54879E0DFC5C}" type="datetimeFigureOut">
              <a:rPr lang="hr-HR" smtClean="0"/>
              <a:t>27.10.2020.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000462A-1D2D-4732-986C-00BC783FD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7CDFB95-5576-4408-996D-C4A1B1DF2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1480-0DE0-4A44-80CD-3F618B28C7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57492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BA95C6-FE9C-47B0-BDAC-4C16F096F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A276435-35F3-4A5F-9BB0-14D72440C5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8D73EF36-9FDF-48F9-836B-C9F2877FC6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B495535F-51ED-45B3-ADBB-FF4D503CF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F3765-043E-4CF6-B8D9-54879E0DFC5C}" type="datetimeFigureOut">
              <a:rPr lang="hr-HR" smtClean="0"/>
              <a:t>27.10.2020.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05E9D13E-225C-4FEF-900A-1A7701786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D0E3280B-765E-4DEF-A2D4-80647DCF2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1480-0DE0-4A44-80CD-3F618B28C7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690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234BE62-239E-46D2-BEE2-166995132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AF5C70E2-F131-4FA1-B714-4B7883D89F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20349734-2217-4E0C-B6F8-3493A26D94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E712022B-DA02-438E-9923-CDDE02582B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22E5B55C-B8C3-4BAA-968E-34A4BAFFEC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A60006D4-DBD5-44FF-9442-B3813D5A7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F3765-043E-4CF6-B8D9-54879E0DFC5C}" type="datetimeFigureOut">
              <a:rPr lang="hr-HR" smtClean="0"/>
              <a:t>27.10.2020.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2C6F9B71-7650-4E6C-9BD0-6DF800999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B96C0AC6-6D8F-4B0F-A2F4-57DD69DA1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1480-0DE0-4A44-80CD-3F618B28C7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72634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66BC018-DA58-44AB-A070-47573E895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7946EEEC-2938-42D4-A5E6-2DF340A7C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F3765-043E-4CF6-B8D9-54879E0DFC5C}" type="datetimeFigureOut">
              <a:rPr lang="hr-HR" smtClean="0"/>
              <a:t>27.10.2020.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0E65FF80-421E-4C65-A143-47F57ED46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4E7C2A0C-F71E-4044-9AE6-D0D72929A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1480-0DE0-4A44-80CD-3F618B28C7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22120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AA3CF14D-31EE-44D3-BF3B-C1C07ECA3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F3765-043E-4CF6-B8D9-54879E0DFC5C}" type="datetimeFigureOut">
              <a:rPr lang="hr-HR" smtClean="0"/>
              <a:t>27.10.2020.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31D983E9-8270-4955-A2C1-A768587B3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920FE298-4A00-49CA-876F-471E259E0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1480-0DE0-4A44-80CD-3F618B28C7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49918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9AFEBD2-4C4B-451B-8258-AFEE7F1D8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D126C52-CE27-4461-9892-34EDAAFF1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A11C1AAA-EC8F-401D-9F05-6EA2C0FF7C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3DA6A7C3-3237-41FD-973E-2B9F876EA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F3765-043E-4CF6-B8D9-54879E0DFC5C}" type="datetimeFigureOut">
              <a:rPr lang="hr-HR" smtClean="0"/>
              <a:t>27.10.2020.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8F305016-CD3A-446C-A5A6-FE7789AEE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7AD1EF2C-D191-490F-AFB2-16B8429FD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1480-0DE0-4A44-80CD-3F618B28C7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4464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1C3A120-B668-4C3C-8260-D80D790BF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D85C413F-B286-497C-90D0-D3B998405C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6E6E1761-35BB-49DF-9DED-B252A3E8FE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9487A4E0-87AA-4331-82EF-71D4D31CC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F3765-043E-4CF6-B8D9-54879E0DFC5C}" type="datetimeFigureOut">
              <a:rPr lang="hr-HR" smtClean="0"/>
              <a:t>27.10.2020.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6D949D7A-E46E-4667-9445-A09E30EEE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9F0EBF72-F200-4347-B015-10C16955E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1480-0DE0-4A44-80CD-3F618B28C7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69338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9AE91157-6123-467E-BAAD-4BB1176C9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4D25C58C-5677-4E0E-A410-494E504A4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3110EDD-F695-444C-B9B4-034101715D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F3765-043E-4CF6-B8D9-54879E0DFC5C}" type="datetimeFigureOut">
              <a:rPr lang="hr-HR" smtClean="0"/>
              <a:t>27.10.2020.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63958C1-189C-49FA-9860-B307977AC6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020B757-9BBF-4B03-A567-D8FF76C3E6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51480-0DE0-4A44-80CD-3F618B28C70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24761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C9EE7A62-156A-462C-905E-9482593B1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hr-HR" sz="5400"/>
              <a:t>Zadatak 1 - ispit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5229E47-E284-4681-98F3-E5355DB41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t">
            <a:normAutofit/>
          </a:bodyPr>
          <a:lstStyle/>
          <a:p>
            <a:pPr marL="114300" indent="0" rtl="0" fontAlgn="ctr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400" b="0" i="0" dirty="0">
                <a:effectLst/>
                <a:latin typeface="Calibri" panose="020F0502020204030204" pitchFamily="34" charset="0"/>
              </a:rPr>
              <a:t>Osmisli i napiši program koji će tražiti od korisnika unos broja učenika u razredu, a zatim broj bodova na testu iz informatike za svakog učenika. Algoritam treba izračunati i ispisati najveći i najmanji ostvaren broj bodova te broj učenika koji su iz testa dobili ocjenu nedovoljan, ako je poznato da je za ocjenu dovoljan potrebno je najmanje 40% bodova. Najveći broj bodova koji je moguće ostvariti unosi se na početku programa.​</a:t>
            </a:r>
          </a:p>
        </p:txBody>
      </p:sp>
    </p:spTree>
    <p:extLst>
      <p:ext uri="{BB962C8B-B14F-4D97-AF65-F5344CB8AC3E}">
        <p14:creationId xmlns:p14="http://schemas.microsoft.com/office/powerpoint/2010/main" val="3152072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302DDC5-740B-499D-AD87-6E688F0CD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hr-HR" sz="4800"/>
              <a:t>Dodavanje elemenata u listu (1)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845A969-E286-4DFC-A5ED-F92154C47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t">
            <a:normAutofit/>
          </a:bodyPr>
          <a:lstStyle/>
          <a:p>
            <a:pPr marL="0" lvl="1" indent="0">
              <a:buNone/>
            </a:pPr>
            <a:r>
              <a:rPr lang="hr-HR" dirty="0">
                <a:latin typeface="Courier New" panose="02070309020205020404" pitchFamily="49" charset="0"/>
                <a:cs typeface="Courier New" panose="02070309020205020404" pitchFamily="49" charset="0"/>
              </a:rPr>
              <a:t>broj = [ ]</a:t>
            </a:r>
          </a:p>
          <a:p>
            <a:pPr marL="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range (</a:t>
            </a:r>
            <a:r>
              <a:rPr lang="hr-HR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endParaRPr lang="hr-H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indent="0">
              <a:buNone/>
              <a:tabLst>
                <a:tab pos="536575" algn="l"/>
              </a:tabLst>
            </a:pPr>
            <a:r>
              <a:rPr lang="hr-HR" dirty="0">
                <a:latin typeface="Courier New" panose="02070309020205020404" pitchFamily="49" charset="0"/>
                <a:cs typeface="Courier New" panose="02070309020205020404" pitchFamily="49" charset="0"/>
              </a:rPr>
              <a:t>		broj = broj + [</a:t>
            </a:r>
            <a:r>
              <a:rPr lang="hr-HR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hr-HR" dirty="0">
                <a:latin typeface="Courier New" panose="02070309020205020404" pitchFamily="49" charset="0"/>
                <a:cs typeface="Courier New" panose="02070309020205020404" pitchFamily="49" charset="0"/>
              </a:rPr>
              <a:t>(input())]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5258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302DDC5-740B-499D-AD87-6E688F0CD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hr-HR" sz="4800"/>
              <a:t>Dodavanje elemenata u listu (2)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845A969-E286-4DFC-A5ED-F92154C47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t">
            <a:normAutofit/>
          </a:bodyPr>
          <a:lstStyle/>
          <a:p>
            <a:pPr marL="0" lvl="1" indent="0">
              <a:buNone/>
            </a:pPr>
            <a:r>
              <a:rPr lang="hr-HR" dirty="0">
                <a:latin typeface="Courier New" panose="02070309020205020404" pitchFamily="49" charset="0"/>
                <a:cs typeface="Courier New" panose="02070309020205020404" pitchFamily="49" charset="0"/>
              </a:rPr>
              <a:t>broj = [0] * n</a:t>
            </a:r>
          </a:p>
          <a:p>
            <a:pPr marL="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range (</a:t>
            </a:r>
            <a:r>
              <a:rPr lang="hr-HR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endParaRPr lang="hr-H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 indent="0">
              <a:buNone/>
              <a:tabLst>
                <a:tab pos="536575" algn="l"/>
              </a:tabLst>
            </a:pPr>
            <a:r>
              <a:rPr lang="hr-HR" dirty="0">
                <a:latin typeface="Courier New" panose="02070309020205020404" pitchFamily="49" charset="0"/>
                <a:cs typeface="Courier New" panose="02070309020205020404" pitchFamily="49" charset="0"/>
              </a:rPr>
              <a:t>		broj [i] = </a:t>
            </a:r>
            <a:r>
              <a:rPr lang="hr-HR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hr-HR" dirty="0">
                <a:latin typeface="Courier New" panose="02070309020205020404" pitchFamily="49" charset="0"/>
                <a:cs typeface="Courier New" panose="02070309020205020404" pitchFamily="49" charset="0"/>
              </a:rPr>
              <a:t>(input())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3360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9E57A1D-C648-404C-A5D0-828E9B89F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Dodavanje elemenata u listu (3)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503C008-19C7-4D96-B3DB-97198A807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7718" y="2042282"/>
            <a:ext cx="7719071" cy="335267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dirty="0" err="1">
                <a:latin typeface="Courier New"/>
                <a:cs typeface="Courier New"/>
              </a:rPr>
              <a:t>append</a:t>
            </a:r>
            <a:r>
              <a:rPr lang="hr-HR" dirty="0">
                <a:latin typeface="Courier New"/>
                <a:cs typeface="Courier New"/>
              </a:rPr>
              <a:t> ()</a:t>
            </a:r>
            <a:r>
              <a:rPr lang="hr-HR" dirty="0">
                <a:latin typeface="Segoe UI Semilight"/>
                <a:cs typeface="Segoe UI Semilight"/>
              </a:rPr>
              <a:t>– dodaje objekt na kraj liste</a:t>
            </a:r>
          </a:p>
          <a:p>
            <a:r>
              <a:rPr lang="hr-HR" dirty="0">
                <a:latin typeface="Segoe UI Semilight"/>
                <a:cs typeface="Segoe UI Semilight"/>
              </a:rPr>
              <a:t>Primjer:</a:t>
            </a:r>
          </a:p>
          <a:p>
            <a:pPr marL="457200" lvl="1" indent="0">
              <a:buNone/>
            </a:pPr>
            <a:r>
              <a:rPr lang="hr-HR" dirty="0">
                <a:latin typeface="Courier New"/>
                <a:cs typeface="Courier New"/>
              </a:rPr>
              <a:t>broj = [2, 4, 5, 7]  </a:t>
            </a:r>
            <a:endParaRPr lang="hr-H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hr-HR" dirty="0" err="1">
                <a:latin typeface="Courier New"/>
                <a:cs typeface="Courier New"/>
              </a:rPr>
              <a:t>broj.append</a:t>
            </a:r>
            <a:r>
              <a:rPr lang="hr-HR" dirty="0">
                <a:latin typeface="Courier New"/>
                <a:cs typeface="Courier New"/>
              </a:rPr>
              <a:t> (8)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39050C2A-4E19-4F04-B520-DDCA761AF3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3087" y="3962400"/>
            <a:ext cx="3531669" cy="1127760"/>
          </a:xfrm>
          <a:prstGeom prst="rect">
            <a:avLst/>
          </a:prstGeom>
        </p:spPr>
      </p:pic>
      <p:sp>
        <p:nvSpPr>
          <p:cNvPr id="9" name="Strelica: ulijevo 8">
            <a:extLst>
              <a:ext uri="{FF2B5EF4-FFF2-40B4-BE49-F238E27FC236}">
                <a16:creationId xmlns:a16="http://schemas.microsoft.com/office/drawing/2014/main" id="{98E7FD12-95CA-40C7-835B-FD3AE4CECD53}"/>
              </a:ext>
            </a:extLst>
          </p:cNvPr>
          <p:cNvSpPr/>
          <p:nvPr/>
        </p:nvSpPr>
        <p:spPr>
          <a:xfrm flipH="1">
            <a:off x="6241733" y="4415790"/>
            <a:ext cx="857250" cy="44577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80285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A5FBE46F-63DA-435B-8ADD-E3FA902BF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hr-HR" sz="4800"/>
              <a:t>Ispis elemenata liste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7D95749-BC44-45AC-90AD-3C64B5A49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60322"/>
            <a:ext cx="9941319" cy="3124658"/>
          </a:xfrm>
        </p:spPr>
        <p:txBody>
          <a:bodyPr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hr-H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print (broj)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for i </a:t>
            </a:r>
            <a:r>
              <a:rPr lang="hr-H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hr-H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hr-H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</a:t>
            </a:r>
            <a:r>
              <a:rPr lang="hr-H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(n):</a:t>
            </a:r>
            <a:br>
              <a:rPr lang="hr-HR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r-H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print (broj[i])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for i </a:t>
            </a:r>
            <a:r>
              <a:rPr lang="hr-H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hr-H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broj:</a:t>
            </a:r>
            <a:br>
              <a:rPr lang="hr-HR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r-H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print (i)</a:t>
            </a:r>
          </a:p>
          <a:p>
            <a:pPr marL="0" indent="0">
              <a:buNone/>
            </a:pPr>
            <a:endParaRPr lang="hr-HR" sz="24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76788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82541A2-2550-4ABF-990F-B4EE6F114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BFD80C2-128B-438C-AC46-502D4683A8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Napravi program koji omogućuje unos podataka za:</a:t>
            </a:r>
          </a:p>
          <a:p>
            <a:pPr lvl="1"/>
            <a:r>
              <a:rPr lang="hr-HR" dirty="0"/>
              <a:t>Broj novooboljelih od COVID-19 (novi)</a:t>
            </a:r>
          </a:p>
          <a:p>
            <a:pPr lvl="1"/>
            <a:r>
              <a:rPr lang="hr-HR" dirty="0"/>
              <a:t>Broj bolesnika na bolničkom liječenju (bolnica)</a:t>
            </a:r>
          </a:p>
          <a:p>
            <a:pPr lvl="1"/>
            <a:r>
              <a:rPr lang="hr-HR" dirty="0"/>
              <a:t>Broj umrlih (umrli)</a:t>
            </a:r>
          </a:p>
          <a:p>
            <a:pPr marL="0" indent="0">
              <a:buNone/>
            </a:pPr>
            <a:r>
              <a:rPr lang="hr-HR" dirty="0"/>
              <a:t>za svaki od n dana.</a:t>
            </a:r>
          </a:p>
          <a:p>
            <a:pPr marL="0" indent="0">
              <a:buNone/>
            </a:pPr>
            <a:r>
              <a:rPr lang="hr-HR" dirty="0"/>
              <a:t>Za svaku listu koristi drugi način dodavanja elemenata u listu.</a:t>
            </a:r>
          </a:p>
          <a:p>
            <a:pPr marL="0" indent="0">
              <a:buNone/>
            </a:pPr>
            <a:r>
              <a:rPr lang="hr-HR" dirty="0"/>
              <a:t>Ispiši unesene podatke – svaku listu na drugi način</a:t>
            </a:r>
          </a:p>
        </p:txBody>
      </p:sp>
    </p:spTree>
    <p:extLst>
      <p:ext uri="{BB962C8B-B14F-4D97-AF65-F5344CB8AC3E}">
        <p14:creationId xmlns:p14="http://schemas.microsoft.com/office/powerpoint/2010/main" val="485062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DA718D0-4865-4629-8134-44F68D41D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5167ED7-6315-43AB-B1B6-C326D5FD8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F4D8839-FB03-487D-ACC8-8BFEDD4FE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EF75023-9A3B-42FC-B704-61A8F7BE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2CC124E-6B63-4824-B1AA-7C7B9F71E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123" y="297767"/>
            <a:ext cx="9849751" cy="989997"/>
          </a:xfrm>
        </p:spPr>
        <p:txBody>
          <a:bodyPr anchor="b">
            <a:normAutofit/>
          </a:bodyPr>
          <a:lstStyle/>
          <a:p>
            <a:r>
              <a:rPr lang="hr-HR" sz="5400" dirty="0"/>
              <a:t>Rješenje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A8341AD-C73F-495F-968B-56F1EE62E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9304" y="1287764"/>
            <a:ext cx="9849751" cy="4647317"/>
          </a:xfrm>
        </p:spPr>
        <p:txBody>
          <a:bodyPr anchor="ctr">
            <a:normAutofit fontScale="77500" lnSpcReduction="20000"/>
          </a:bodyPr>
          <a:lstStyle/>
          <a:p>
            <a:pPr marL="0" indent="0">
              <a:buNone/>
            </a:pP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n = </a:t>
            </a:r>
            <a:r>
              <a:rPr lang="hr-HR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(input())</a:t>
            </a:r>
          </a:p>
          <a:p>
            <a:pPr marL="0" indent="0">
              <a:buNone/>
            </a:pPr>
            <a:r>
              <a:rPr lang="hr-HR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minbod</a:t>
            </a: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hr-HR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(input())</a:t>
            </a:r>
          </a:p>
          <a:p>
            <a:pPr marL="0" indent="0">
              <a:buNone/>
            </a:pPr>
            <a:r>
              <a:rPr lang="hr-HR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minbod</a:t>
            </a: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hr-HR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minbod</a:t>
            </a: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*40/100</a:t>
            </a:r>
          </a:p>
          <a:p>
            <a:pPr marL="0" indent="0">
              <a:buNone/>
            </a:pP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nedovoljno=0</a:t>
            </a:r>
          </a:p>
          <a:p>
            <a:pPr marL="0" indent="0">
              <a:buNone/>
            </a:pP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for i </a:t>
            </a:r>
            <a:r>
              <a:rPr lang="hr-HR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hr-HR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</a:t>
            </a: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(n):</a:t>
            </a:r>
          </a:p>
          <a:p>
            <a:pPr marL="0" indent="0">
              <a:buNone/>
            </a:pP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  broj = </a:t>
            </a:r>
            <a:r>
              <a:rPr lang="hr-HR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(input())</a:t>
            </a:r>
          </a:p>
          <a:p>
            <a:pPr marL="0" indent="0">
              <a:buNone/>
            </a:pP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hr-HR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i == 0:</a:t>
            </a:r>
          </a:p>
          <a:p>
            <a:pPr marL="0" indent="0">
              <a:buNone/>
            </a:pP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hr-HR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najveci</a:t>
            </a: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= broj</a:t>
            </a:r>
          </a:p>
          <a:p>
            <a:pPr marL="0" indent="0">
              <a:buNone/>
            </a:pP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najmanji = broj</a:t>
            </a:r>
          </a:p>
          <a:p>
            <a:pPr marL="0" indent="0">
              <a:buNone/>
            </a:pP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hr-HR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hr-HR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broj &gt; </a:t>
            </a:r>
            <a:r>
              <a:rPr lang="hr-HR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najveci</a:t>
            </a: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hr-HR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najveci</a:t>
            </a: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= broj</a:t>
            </a:r>
          </a:p>
          <a:p>
            <a:pPr marL="0" indent="0">
              <a:buNone/>
            </a:pP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hr-HR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broj &lt; najmanji:</a:t>
            </a:r>
          </a:p>
          <a:p>
            <a:pPr marL="0" indent="0">
              <a:buNone/>
            </a:pP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najmanji = broj</a:t>
            </a:r>
          </a:p>
          <a:p>
            <a:pPr marL="0" indent="0">
              <a:buNone/>
            </a:pP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hr-HR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broj&lt;</a:t>
            </a:r>
            <a:r>
              <a:rPr lang="hr-HR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minbod</a:t>
            </a: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nedovoljno=nedovoljno+1</a:t>
            </a:r>
          </a:p>
          <a:p>
            <a:pPr marL="0" indent="0">
              <a:buNone/>
            </a:pP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hr-HR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najveci</a:t>
            </a:r>
            <a:r>
              <a:rPr lang="hr-HR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, najmanji, nedovoljno)</a:t>
            </a:r>
          </a:p>
        </p:txBody>
      </p:sp>
    </p:spTree>
    <p:extLst>
      <p:ext uri="{BB962C8B-B14F-4D97-AF65-F5344CB8AC3E}">
        <p14:creationId xmlns:p14="http://schemas.microsoft.com/office/powerpoint/2010/main" val="886054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C9A41A33-28B5-4DA2-89AB-BAB783F0C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hr-HR" sz="5400" dirty="0"/>
              <a:t>Zadatak 2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099AB99-1F53-4F78-BF79-4142331F2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hr-HR" sz="2400" dirty="0"/>
              <a:t>Koji je prosječni broj bodova na testu?</a:t>
            </a:r>
          </a:p>
          <a:p>
            <a:pPr marL="0" indent="0">
              <a:buNone/>
            </a:pPr>
            <a:r>
              <a:rPr lang="hr-H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 = </a:t>
            </a:r>
            <a:r>
              <a:rPr lang="hr-H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hr-H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(input())</a:t>
            </a:r>
          </a:p>
          <a:p>
            <a:pPr marL="0" indent="0">
              <a:buNone/>
            </a:pPr>
            <a:r>
              <a:rPr lang="hr-H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zbroj=0</a:t>
            </a:r>
          </a:p>
          <a:p>
            <a:pPr marL="0" indent="0">
              <a:buNone/>
            </a:pPr>
            <a:r>
              <a:rPr lang="hr-H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for i </a:t>
            </a:r>
            <a:r>
              <a:rPr lang="hr-H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hr-H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hr-H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</a:t>
            </a:r>
            <a:r>
              <a:rPr lang="hr-H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(n):</a:t>
            </a:r>
          </a:p>
          <a:p>
            <a:pPr marL="0" indent="0">
              <a:buNone/>
            </a:pPr>
            <a:r>
              <a:rPr lang="hr-H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broj = </a:t>
            </a:r>
            <a:r>
              <a:rPr lang="hr-H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hr-H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(input())</a:t>
            </a:r>
          </a:p>
          <a:p>
            <a:pPr marL="0" indent="0">
              <a:buNone/>
            </a:pPr>
            <a:r>
              <a:rPr lang="hr-H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zbroj=</a:t>
            </a:r>
            <a:r>
              <a:rPr lang="hr-H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zbroj+broj</a:t>
            </a:r>
            <a:endParaRPr lang="hr-HR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hr-H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print(zbroj/n)</a:t>
            </a:r>
          </a:p>
          <a:p>
            <a:pPr marL="0" indent="0">
              <a:buNone/>
            </a:pP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369344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AF15B61-FF04-44A0-982B-415AE2466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Zadatak 3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3202089-B500-42C5-82A2-BCCD4D695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Koliko učenika ima više bodova od prosjeka?</a:t>
            </a:r>
          </a:p>
        </p:txBody>
      </p:sp>
    </p:spTree>
    <p:extLst>
      <p:ext uri="{BB962C8B-B14F-4D97-AF65-F5344CB8AC3E}">
        <p14:creationId xmlns:p14="http://schemas.microsoft.com/office/powerpoint/2010/main" val="866067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CA75DCC-451B-4FEF-8013-A7DC4CBF1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Problem</a:t>
            </a:r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D5D938AF-1367-4772-B417-FE094F2117D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74096" y="2982035"/>
          <a:ext cx="540000" cy="5400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421708075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2620516"/>
                  </a:ext>
                </a:extLst>
              </a:tr>
            </a:tbl>
          </a:graphicData>
        </a:graphic>
      </p:graphicFrame>
      <p:graphicFrame>
        <p:nvGraphicFramePr>
          <p:cNvPr id="5" name="Tablica 4">
            <a:extLst>
              <a:ext uri="{FF2B5EF4-FFF2-40B4-BE49-F238E27FC236}">
                <a16:creationId xmlns:a16="http://schemas.microsoft.com/office/drawing/2014/main" id="{9A22D283-9A04-4A27-9EB8-E8F031506C2C}"/>
              </a:ext>
            </a:extLst>
          </p:cNvPr>
          <p:cNvGraphicFramePr>
            <a:graphicFrameLocks/>
          </p:cNvGraphicFramePr>
          <p:nvPr/>
        </p:nvGraphicFramePr>
        <p:xfrm>
          <a:off x="2395226" y="2982035"/>
          <a:ext cx="540000" cy="5400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421708075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2620516"/>
                  </a:ext>
                </a:extLst>
              </a:tr>
            </a:tbl>
          </a:graphicData>
        </a:graphic>
      </p:graphicFrame>
      <p:graphicFrame>
        <p:nvGraphicFramePr>
          <p:cNvPr id="7" name="Tablica 6">
            <a:extLst>
              <a:ext uri="{FF2B5EF4-FFF2-40B4-BE49-F238E27FC236}">
                <a16:creationId xmlns:a16="http://schemas.microsoft.com/office/drawing/2014/main" id="{71B2BC64-FE26-4F1A-B32E-706EC54BB02B}"/>
              </a:ext>
            </a:extLst>
          </p:cNvPr>
          <p:cNvGraphicFramePr>
            <a:graphicFrameLocks/>
          </p:cNvGraphicFramePr>
          <p:nvPr/>
        </p:nvGraphicFramePr>
        <p:xfrm>
          <a:off x="2935226" y="2982035"/>
          <a:ext cx="540000" cy="5400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421708075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2620516"/>
                  </a:ext>
                </a:extLst>
              </a:tr>
            </a:tbl>
          </a:graphicData>
        </a:graphic>
      </p:graphicFrame>
      <p:graphicFrame>
        <p:nvGraphicFramePr>
          <p:cNvPr id="9" name="Tablica 8">
            <a:extLst>
              <a:ext uri="{FF2B5EF4-FFF2-40B4-BE49-F238E27FC236}">
                <a16:creationId xmlns:a16="http://schemas.microsoft.com/office/drawing/2014/main" id="{AB7812A6-A708-4BEB-96E1-D860D67EC8B8}"/>
              </a:ext>
            </a:extLst>
          </p:cNvPr>
          <p:cNvGraphicFramePr>
            <a:graphicFrameLocks/>
          </p:cNvGraphicFramePr>
          <p:nvPr/>
        </p:nvGraphicFramePr>
        <p:xfrm>
          <a:off x="3477699" y="2982035"/>
          <a:ext cx="540000" cy="5400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421708075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2620516"/>
                  </a:ext>
                </a:extLst>
              </a:tr>
            </a:tbl>
          </a:graphicData>
        </a:graphic>
      </p:graphicFrame>
      <p:graphicFrame>
        <p:nvGraphicFramePr>
          <p:cNvPr id="11" name="Tablica 10">
            <a:extLst>
              <a:ext uri="{FF2B5EF4-FFF2-40B4-BE49-F238E27FC236}">
                <a16:creationId xmlns:a16="http://schemas.microsoft.com/office/drawing/2014/main" id="{DE4D4DF1-CF7E-4665-8506-5F6B395B350F}"/>
              </a:ext>
            </a:extLst>
          </p:cNvPr>
          <p:cNvGraphicFramePr>
            <a:graphicFrameLocks/>
          </p:cNvGraphicFramePr>
          <p:nvPr/>
        </p:nvGraphicFramePr>
        <p:xfrm>
          <a:off x="4015226" y="2982035"/>
          <a:ext cx="540000" cy="5400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421708075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2620516"/>
                  </a:ext>
                </a:extLst>
              </a:tr>
            </a:tbl>
          </a:graphicData>
        </a:graphic>
      </p:graphicFrame>
      <p:graphicFrame>
        <p:nvGraphicFramePr>
          <p:cNvPr id="13" name="Tablica 12">
            <a:extLst>
              <a:ext uri="{FF2B5EF4-FFF2-40B4-BE49-F238E27FC236}">
                <a16:creationId xmlns:a16="http://schemas.microsoft.com/office/drawing/2014/main" id="{2DE34A4B-8F88-42D3-8D8C-296951CA42D9}"/>
              </a:ext>
            </a:extLst>
          </p:cNvPr>
          <p:cNvGraphicFramePr>
            <a:graphicFrameLocks/>
          </p:cNvGraphicFramePr>
          <p:nvPr/>
        </p:nvGraphicFramePr>
        <p:xfrm>
          <a:off x="4555226" y="2982035"/>
          <a:ext cx="540000" cy="5400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421708075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2620516"/>
                  </a:ext>
                </a:extLst>
              </a:tr>
            </a:tbl>
          </a:graphicData>
        </a:graphic>
      </p:graphicFrame>
      <p:graphicFrame>
        <p:nvGraphicFramePr>
          <p:cNvPr id="19" name="Tablica 18">
            <a:extLst>
              <a:ext uri="{FF2B5EF4-FFF2-40B4-BE49-F238E27FC236}">
                <a16:creationId xmlns:a16="http://schemas.microsoft.com/office/drawing/2014/main" id="{B82A3641-B3CC-45D6-BB2B-0C99CEB70F00}"/>
              </a:ext>
            </a:extLst>
          </p:cNvPr>
          <p:cNvGraphicFramePr>
            <a:graphicFrameLocks/>
          </p:cNvGraphicFramePr>
          <p:nvPr/>
        </p:nvGraphicFramePr>
        <p:xfrm>
          <a:off x="6061980" y="2982035"/>
          <a:ext cx="540000" cy="5400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421708075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2620516"/>
                  </a:ext>
                </a:extLst>
              </a:tr>
            </a:tbl>
          </a:graphicData>
        </a:graphic>
      </p:graphicFrame>
      <p:sp>
        <p:nvSpPr>
          <p:cNvPr id="20" name="TekstniOkvir 19">
            <a:extLst>
              <a:ext uri="{FF2B5EF4-FFF2-40B4-BE49-F238E27FC236}">
                <a16:creationId xmlns:a16="http://schemas.microsoft.com/office/drawing/2014/main" id="{0F10F13C-A9DB-436E-802C-AC64C186F38E}"/>
              </a:ext>
            </a:extLst>
          </p:cNvPr>
          <p:cNvSpPr txBox="1"/>
          <p:nvPr/>
        </p:nvSpPr>
        <p:spPr>
          <a:xfrm>
            <a:off x="5299393" y="2898280"/>
            <a:ext cx="796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/>
              <a:t>. . .</a:t>
            </a:r>
            <a:endParaRPr lang="hr-HR"/>
          </a:p>
        </p:txBody>
      </p:sp>
      <p:sp>
        <p:nvSpPr>
          <p:cNvPr id="21" name="TekstniOkvir 20">
            <a:extLst>
              <a:ext uri="{FF2B5EF4-FFF2-40B4-BE49-F238E27FC236}">
                <a16:creationId xmlns:a16="http://schemas.microsoft.com/office/drawing/2014/main" id="{11381B19-7AE8-4FA0-A427-FF9EE9DE5343}"/>
              </a:ext>
            </a:extLst>
          </p:cNvPr>
          <p:cNvSpPr txBox="1"/>
          <p:nvPr/>
        </p:nvSpPr>
        <p:spPr>
          <a:xfrm>
            <a:off x="795343" y="2426840"/>
            <a:ext cx="11428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/>
              <a:t>broj</a:t>
            </a:r>
            <a:endParaRPr lang="hr-HR" b="1" dirty="0"/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D51F7D7D-AB30-4FFE-B756-EDA0806DD324}"/>
              </a:ext>
            </a:extLst>
          </p:cNvPr>
          <p:cNvSpPr txBox="1"/>
          <p:nvPr/>
        </p:nvSpPr>
        <p:spPr>
          <a:xfrm>
            <a:off x="3524199" y="3709095"/>
            <a:ext cx="11428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/>
              <a:t>broj</a:t>
            </a:r>
            <a:endParaRPr lang="hr-HR" b="1" dirty="0"/>
          </a:p>
        </p:txBody>
      </p:sp>
      <p:sp>
        <p:nvSpPr>
          <p:cNvPr id="25" name="TekstniOkvir 24">
            <a:extLst>
              <a:ext uri="{FF2B5EF4-FFF2-40B4-BE49-F238E27FC236}">
                <a16:creationId xmlns:a16="http://schemas.microsoft.com/office/drawing/2014/main" id="{0395EEBD-6873-4C29-BD15-A5C8687C6FEB}"/>
              </a:ext>
            </a:extLst>
          </p:cNvPr>
          <p:cNvSpPr txBox="1"/>
          <p:nvPr/>
        </p:nvSpPr>
        <p:spPr>
          <a:xfrm>
            <a:off x="2429902" y="2520370"/>
            <a:ext cx="426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/>
              <a:t>0</a:t>
            </a:r>
            <a:endParaRPr lang="hr-HR" b="1"/>
          </a:p>
        </p:txBody>
      </p:sp>
      <p:sp>
        <p:nvSpPr>
          <p:cNvPr id="27" name="TekstniOkvir 26">
            <a:extLst>
              <a:ext uri="{FF2B5EF4-FFF2-40B4-BE49-F238E27FC236}">
                <a16:creationId xmlns:a16="http://schemas.microsoft.com/office/drawing/2014/main" id="{45EF635C-95C9-4899-BA34-A7DE671A5733}"/>
              </a:ext>
            </a:extLst>
          </p:cNvPr>
          <p:cNvSpPr txBox="1"/>
          <p:nvPr/>
        </p:nvSpPr>
        <p:spPr>
          <a:xfrm>
            <a:off x="2953800" y="2520369"/>
            <a:ext cx="426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/>
              <a:t>1</a:t>
            </a:r>
            <a:endParaRPr lang="hr-HR" b="1"/>
          </a:p>
        </p:txBody>
      </p:sp>
      <p:sp>
        <p:nvSpPr>
          <p:cNvPr id="29" name="TekstniOkvir 28">
            <a:extLst>
              <a:ext uri="{FF2B5EF4-FFF2-40B4-BE49-F238E27FC236}">
                <a16:creationId xmlns:a16="http://schemas.microsoft.com/office/drawing/2014/main" id="{CEBF98CC-5AB6-4D9E-83E7-9ACE57978BC6}"/>
              </a:ext>
            </a:extLst>
          </p:cNvPr>
          <p:cNvSpPr txBox="1"/>
          <p:nvPr/>
        </p:nvSpPr>
        <p:spPr>
          <a:xfrm>
            <a:off x="3524199" y="2520368"/>
            <a:ext cx="426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/>
              <a:t>2</a:t>
            </a:r>
            <a:endParaRPr lang="hr-HR" b="1"/>
          </a:p>
        </p:txBody>
      </p:sp>
      <p:sp>
        <p:nvSpPr>
          <p:cNvPr id="31" name="TekstniOkvir 30">
            <a:extLst>
              <a:ext uri="{FF2B5EF4-FFF2-40B4-BE49-F238E27FC236}">
                <a16:creationId xmlns:a16="http://schemas.microsoft.com/office/drawing/2014/main" id="{48DA4B45-33A5-4811-96F3-8908F0A7D0DB}"/>
              </a:ext>
            </a:extLst>
          </p:cNvPr>
          <p:cNvSpPr txBox="1"/>
          <p:nvPr/>
        </p:nvSpPr>
        <p:spPr>
          <a:xfrm>
            <a:off x="4049392" y="2520367"/>
            <a:ext cx="426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/>
              <a:t>3</a:t>
            </a:r>
            <a:endParaRPr lang="hr-HR" b="1"/>
          </a:p>
        </p:txBody>
      </p:sp>
      <p:sp>
        <p:nvSpPr>
          <p:cNvPr id="33" name="TekstniOkvir 32">
            <a:extLst>
              <a:ext uri="{FF2B5EF4-FFF2-40B4-BE49-F238E27FC236}">
                <a16:creationId xmlns:a16="http://schemas.microsoft.com/office/drawing/2014/main" id="{C8EB43D6-AD2D-438A-A450-EF593439CD46}"/>
              </a:ext>
            </a:extLst>
          </p:cNvPr>
          <p:cNvSpPr txBox="1"/>
          <p:nvPr/>
        </p:nvSpPr>
        <p:spPr>
          <a:xfrm>
            <a:off x="4621085" y="2520367"/>
            <a:ext cx="426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/>
              <a:t>4</a:t>
            </a:r>
            <a:endParaRPr lang="hr-HR" b="1"/>
          </a:p>
        </p:txBody>
      </p:sp>
      <p:sp>
        <p:nvSpPr>
          <p:cNvPr id="35" name="TekstniOkvir 34">
            <a:extLst>
              <a:ext uri="{FF2B5EF4-FFF2-40B4-BE49-F238E27FC236}">
                <a16:creationId xmlns:a16="http://schemas.microsoft.com/office/drawing/2014/main" id="{D6340704-2A28-46FF-9324-8D958BBE7783}"/>
              </a:ext>
            </a:extLst>
          </p:cNvPr>
          <p:cNvSpPr txBox="1"/>
          <p:nvPr/>
        </p:nvSpPr>
        <p:spPr>
          <a:xfrm>
            <a:off x="6184389" y="2564142"/>
            <a:ext cx="426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/>
              <a:t>n</a:t>
            </a:r>
            <a:endParaRPr lang="hr-HR" b="1"/>
          </a:p>
        </p:txBody>
      </p:sp>
      <p:sp>
        <p:nvSpPr>
          <p:cNvPr id="38" name="TekstniOkvir 37">
            <a:extLst>
              <a:ext uri="{FF2B5EF4-FFF2-40B4-BE49-F238E27FC236}">
                <a16:creationId xmlns:a16="http://schemas.microsoft.com/office/drawing/2014/main" id="{44D9B8A7-F95D-4DA2-A68F-6872BAD1ABF4}"/>
              </a:ext>
            </a:extLst>
          </p:cNvPr>
          <p:cNvSpPr txBox="1"/>
          <p:nvPr/>
        </p:nvSpPr>
        <p:spPr>
          <a:xfrm>
            <a:off x="992636" y="2982032"/>
            <a:ext cx="502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/>
              <a:t>15</a:t>
            </a:r>
          </a:p>
        </p:txBody>
      </p:sp>
      <p:sp>
        <p:nvSpPr>
          <p:cNvPr id="39" name="TekstniOkvir 38">
            <a:extLst>
              <a:ext uri="{FF2B5EF4-FFF2-40B4-BE49-F238E27FC236}">
                <a16:creationId xmlns:a16="http://schemas.microsoft.com/office/drawing/2014/main" id="{23904C33-51F8-4CF5-8F7E-7ED6DB7CB995}"/>
              </a:ext>
            </a:extLst>
          </p:cNvPr>
          <p:cNvSpPr txBox="1"/>
          <p:nvPr/>
        </p:nvSpPr>
        <p:spPr>
          <a:xfrm>
            <a:off x="1024846" y="2982032"/>
            <a:ext cx="502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/>
              <a:t>12</a:t>
            </a:r>
          </a:p>
        </p:txBody>
      </p:sp>
      <p:sp>
        <p:nvSpPr>
          <p:cNvPr id="40" name="TekstniOkvir 39">
            <a:extLst>
              <a:ext uri="{FF2B5EF4-FFF2-40B4-BE49-F238E27FC236}">
                <a16:creationId xmlns:a16="http://schemas.microsoft.com/office/drawing/2014/main" id="{3DC8E959-DF2F-4F18-9300-65C6C2B424A5}"/>
              </a:ext>
            </a:extLst>
          </p:cNvPr>
          <p:cNvSpPr txBox="1"/>
          <p:nvPr/>
        </p:nvSpPr>
        <p:spPr>
          <a:xfrm>
            <a:off x="1107174" y="2982032"/>
            <a:ext cx="502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/>
              <a:t>8</a:t>
            </a:r>
          </a:p>
        </p:txBody>
      </p:sp>
      <p:sp>
        <p:nvSpPr>
          <p:cNvPr id="41" name="TekstniOkvir 40">
            <a:extLst>
              <a:ext uri="{FF2B5EF4-FFF2-40B4-BE49-F238E27FC236}">
                <a16:creationId xmlns:a16="http://schemas.microsoft.com/office/drawing/2014/main" id="{735A5B82-489A-49CE-8074-4CAB8ABB7F96}"/>
              </a:ext>
            </a:extLst>
          </p:cNvPr>
          <p:cNvSpPr txBox="1"/>
          <p:nvPr/>
        </p:nvSpPr>
        <p:spPr>
          <a:xfrm>
            <a:off x="980223" y="2982031"/>
            <a:ext cx="502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/>
              <a:t>10</a:t>
            </a:r>
          </a:p>
        </p:txBody>
      </p:sp>
      <p:sp>
        <p:nvSpPr>
          <p:cNvPr id="42" name="TekstniOkvir 41">
            <a:extLst>
              <a:ext uri="{FF2B5EF4-FFF2-40B4-BE49-F238E27FC236}">
                <a16:creationId xmlns:a16="http://schemas.microsoft.com/office/drawing/2014/main" id="{20F6E6D4-A8CB-4E1D-9D0C-46973F93F340}"/>
              </a:ext>
            </a:extLst>
          </p:cNvPr>
          <p:cNvSpPr txBox="1"/>
          <p:nvPr/>
        </p:nvSpPr>
        <p:spPr>
          <a:xfrm>
            <a:off x="1045852" y="2982031"/>
            <a:ext cx="502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362122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3" grpId="0"/>
      <p:bldP spid="25" grpId="0"/>
      <p:bldP spid="27" grpId="0"/>
      <p:bldP spid="29" grpId="0"/>
      <p:bldP spid="31" grpId="0"/>
      <p:bldP spid="33" grpId="0"/>
      <p:bldP spid="35" grpId="0"/>
      <p:bldP spid="38" grpId="0"/>
      <p:bldP spid="39" grpId="0"/>
      <p:bldP spid="40" grpId="0"/>
      <p:bldP spid="41" grpId="0"/>
      <p:bldP spid="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095C1F4-AE7F-44E4-8693-40D3D68311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734DDD3-F723-4DD3-8ABE-EC0B2AC87D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522324" y="-15978"/>
            <a:ext cx="7147352" cy="5876916"/>
            <a:chOff x="329184" y="-99107"/>
            <a:chExt cx="524256" cy="5876916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7C8EA93-3210-4C62-99E9-153C275E3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3824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EB7D2A2-F448-44D4-938C-DC84CBCB3B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-99107"/>
              <a:ext cx="524256" cy="5631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1055718"/>
            <a:ext cx="10999072" cy="335834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88DCBDB4-5C51-4A7A-A20D-5E622FC5F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584683"/>
            <a:ext cx="9144000" cy="255182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Liste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576EB9D8-F710-4339-8627-818A4AC7D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5160469"/>
            <a:ext cx="9144000" cy="118213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endParaRPr lang="en-US" sz="2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4393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A762616A-2CBB-444F-843E-87A895211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hr-HR" sz="4800">
                <a:latin typeface="Segoe UI Semilight"/>
                <a:cs typeface="Segoe UI Semilight"/>
              </a:rPr>
              <a:t>Lista</a:t>
            </a:r>
            <a:endParaRPr lang="hr-HR" sz="480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6F93AFA-6CAB-43A8-8A60-00CD510DC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sz="2400" dirty="0">
                <a:latin typeface="Segoe UI Semilight"/>
                <a:cs typeface="Segoe UI Semilight"/>
              </a:rPr>
              <a:t>Lista omogućuje pamćenje većega broja podataka uporabom jednoga imena.</a:t>
            </a:r>
          </a:p>
          <a:p>
            <a:r>
              <a:rPr lang="hr-HR" sz="2400" dirty="0">
                <a:latin typeface="Segoe UI Semilight"/>
                <a:cs typeface="Segoe UI Semilight"/>
              </a:rPr>
              <a:t>Svaki element liste jednoznačno je određen indeksom – mjestom na kojemu se nalazi.</a:t>
            </a:r>
          </a:p>
          <a:p>
            <a:r>
              <a:rPr lang="hr-HR" sz="2400" dirty="0">
                <a:latin typeface="Segoe UI Semilight"/>
                <a:cs typeface="Segoe UI Semilight"/>
              </a:rPr>
              <a:t>Prvi element ima indeks 0!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0019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CA75DCC-451B-4FEF-8013-A7DC4CBF1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Primjer</a:t>
            </a:r>
          </a:p>
        </p:txBody>
      </p:sp>
      <p:graphicFrame>
        <p:nvGraphicFramePr>
          <p:cNvPr id="5" name="Tablica 4">
            <a:extLst>
              <a:ext uri="{FF2B5EF4-FFF2-40B4-BE49-F238E27FC236}">
                <a16:creationId xmlns:a16="http://schemas.microsoft.com/office/drawing/2014/main" id="{9A22D283-9A04-4A27-9EB8-E8F031506C2C}"/>
              </a:ext>
            </a:extLst>
          </p:cNvPr>
          <p:cNvGraphicFramePr>
            <a:graphicFrameLocks/>
          </p:cNvGraphicFramePr>
          <p:nvPr/>
        </p:nvGraphicFramePr>
        <p:xfrm>
          <a:off x="2395226" y="2982035"/>
          <a:ext cx="540000" cy="5400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421708075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2620516"/>
                  </a:ext>
                </a:extLst>
              </a:tr>
            </a:tbl>
          </a:graphicData>
        </a:graphic>
      </p:graphicFrame>
      <p:graphicFrame>
        <p:nvGraphicFramePr>
          <p:cNvPr id="7" name="Tablica 6">
            <a:extLst>
              <a:ext uri="{FF2B5EF4-FFF2-40B4-BE49-F238E27FC236}">
                <a16:creationId xmlns:a16="http://schemas.microsoft.com/office/drawing/2014/main" id="{71B2BC64-FE26-4F1A-B32E-706EC54BB02B}"/>
              </a:ext>
            </a:extLst>
          </p:cNvPr>
          <p:cNvGraphicFramePr>
            <a:graphicFrameLocks/>
          </p:cNvGraphicFramePr>
          <p:nvPr/>
        </p:nvGraphicFramePr>
        <p:xfrm>
          <a:off x="2935226" y="2982035"/>
          <a:ext cx="540000" cy="5400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421708075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2620516"/>
                  </a:ext>
                </a:extLst>
              </a:tr>
            </a:tbl>
          </a:graphicData>
        </a:graphic>
      </p:graphicFrame>
      <p:graphicFrame>
        <p:nvGraphicFramePr>
          <p:cNvPr id="9" name="Tablica 8">
            <a:extLst>
              <a:ext uri="{FF2B5EF4-FFF2-40B4-BE49-F238E27FC236}">
                <a16:creationId xmlns:a16="http://schemas.microsoft.com/office/drawing/2014/main" id="{AB7812A6-A708-4BEB-96E1-D860D67EC8B8}"/>
              </a:ext>
            </a:extLst>
          </p:cNvPr>
          <p:cNvGraphicFramePr>
            <a:graphicFrameLocks/>
          </p:cNvGraphicFramePr>
          <p:nvPr/>
        </p:nvGraphicFramePr>
        <p:xfrm>
          <a:off x="3477699" y="2982035"/>
          <a:ext cx="540000" cy="5400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421708075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2620516"/>
                  </a:ext>
                </a:extLst>
              </a:tr>
            </a:tbl>
          </a:graphicData>
        </a:graphic>
      </p:graphicFrame>
      <p:graphicFrame>
        <p:nvGraphicFramePr>
          <p:cNvPr id="11" name="Tablica 10">
            <a:extLst>
              <a:ext uri="{FF2B5EF4-FFF2-40B4-BE49-F238E27FC236}">
                <a16:creationId xmlns:a16="http://schemas.microsoft.com/office/drawing/2014/main" id="{DE4D4DF1-CF7E-4665-8506-5F6B395B350F}"/>
              </a:ext>
            </a:extLst>
          </p:cNvPr>
          <p:cNvGraphicFramePr>
            <a:graphicFrameLocks/>
          </p:cNvGraphicFramePr>
          <p:nvPr/>
        </p:nvGraphicFramePr>
        <p:xfrm>
          <a:off x="4015226" y="2982035"/>
          <a:ext cx="540000" cy="5400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421708075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2620516"/>
                  </a:ext>
                </a:extLst>
              </a:tr>
            </a:tbl>
          </a:graphicData>
        </a:graphic>
      </p:graphicFrame>
      <p:graphicFrame>
        <p:nvGraphicFramePr>
          <p:cNvPr id="13" name="Tablica 12">
            <a:extLst>
              <a:ext uri="{FF2B5EF4-FFF2-40B4-BE49-F238E27FC236}">
                <a16:creationId xmlns:a16="http://schemas.microsoft.com/office/drawing/2014/main" id="{2DE34A4B-8F88-42D3-8D8C-296951CA42D9}"/>
              </a:ext>
            </a:extLst>
          </p:cNvPr>
          <p:cNvGraphicFramePr>
            <a:graphicFrameLocks/>
          </p:cNvGraphicFramePr>
          <p:nvPr/>
        </p:nvGraphicFramePr>
        <p:xfrm>
          <a:off x="4555226" y="2982035"/>
          <a:ext cx="540000" cy="5400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421708075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2620516"/>
                  </a:ext>
                </a:extLst>
              </a:tr>
            </a:tbl>
          </a:graphicData>
        </a:graphic>
      </p:graphicFrame>
      <p:graphicFrame>
        <p:nvGraphicFramePr>
          <p:cNvPr id="19" name="Tablica 18">
            <a:extLst>
              <a:ext uri="{FF2B5EF4-FFF2-40B4-BE49-F238E27FC236}">
                <a16:creationId xmlns:a16="http://schemas.microsoft.com/office/drawing/2014/main" id="{B82A3641-B3CC-45D6-BB2B-0C99CEB70F00}"/>
              </a:ext>
            </a:extLst>
          </p:cNvPr>
          <p:cNvGraphicFramePr>
            <a:graphicFrameLocks/>
          </p:cNvGraphicFramePr>
          <p:nvPr/>
        </p:nvGraphicFramePr>
        <p:xfrm>
          <a:off x="6061980" y="2982035"/>
          <a:ext cx="540000" cy="5400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421708075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2620516"/>
                  </a:ext>
                </a:extLst>
              </a:tr>
            </a:tbl>
          </a:graphicData>
        </a:graphic>
      </p:graphicFrame>
      <p:sp>
        <p:nvSpPr>
          <p:cNvPr id="20" name="TekstniOkvir 19">
            <a:extLst>
              <a:ext uri="{FF2B5EF4-FFF2-40B4-BE49-F238E27FC236}">
                <a16:creationId xmlns:a16="http://schemas.microsoft.com/office/drawing/2014/main" id="{0F10F13C-A9DB-436E-802C-AC64C186F38E}"/>
              </a:ext>
            </a:extLst>
          </p:cNvPr>
          <p:cNvSpPr txBox="1"/>
          <p:nvPr/>
        </p:nvSpPr>
        <p:spPr>
          <a:xfrm>
            <a:off x="5299393" y="2898280"/>
            <a:ext cx="796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/>
              <a:t>. . .</a:t>
            </a:r>
            <a:endParaRPr lang="hr-HR"/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D51F7D7D-AB30-4FFE-B756-EDA0806DD324}"/>
              </a:ext>
            </a:extLst>
          </p:cNvPr>
          <p:cNvSpPr txBox="1"/>
          <p:nvPr/>
        </p:nvSpPr>
        <p:spPr>
          <a:xfrm>
            <a:off x="3524199" y="3709095"/>
            <a:ext cx="11428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/>
              <a:t>broj</a:t>
            </a:r>
            <a:endParaRPr lang="hr-HR" b="1" dirty="0"/>
          </a:p>
        </p:txBody>
      </p:sp>
      <p:sp>
        <p:nvSpPr>
          <p:cNvPr id="25" name="TekstniOkvir 24">
            <a:extLst>
              <a:ext uri="{FF2B5EF4-FFF2-40B4-BE49-F238E27FC236}">
                <a16:creationId xmlns:a16="http://schemas.microsoft.com/office/drawing/2014/main" id="{0395EEBD-6873-4C29-BD15-A5C8687C6FEB}"/>
              </a:ext>
            </a:extLst>
          </p:cNvPr>
          <p:cNvSpPr txBox="1"/>
          <p:nvPr/>
        </p:nvSpPr>
        <p:spPr>
          <a:xfrm>
            <a:off x="2429902" y="2520370"/>
            <a:ext cx="426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/>
              <a:t>0</a:t>
            </a:r>
            <a:endParaRPr lang="hr-HR" b="1"/>
          </a:p>
        </p:txBody>
      </p:sp>
      <p:sp>
        <p:nvSpPr>
          <p:cNvPr id="27" name="TekstniOkvir 26">
            <a:extLst>
              <a:ext uri="{FF2B5EF4-FFF2-40B4-BE49-F238E27FC236}">
                <a16:creationId xmlns:a16="http://schemas.microsoft.com/office/drawing/2014/main" id="{45EF635C-95C9-4899-BA34-A7DE671A5733}"/>
              </a:ext>
            </a:extLst>
          </p:cNvPr>
          <p:cNvSpPr txBox="1"/>
          <p:nvPr/>
        </p:nvSpPr>
        <p:spPr>
          <a:xfrm>
            <a:off x="2953800" y="2520369"/>
            <a:ext cx="426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/>
              <a:t>1</a:t>
            </a:r>
            <a:endParaRPr lang="hr-HR" b="1"/>
          </a:p>
        </p:txBody>
      </p:sp>
      <p:sp>
        <p:nvSpPr>
          <p:cNvPr id="29" name="TekstniOkvir 28">
            <a:extLst>
              <a:ext uri="{FF2B5EF4-FFF2-40B4-BE49-F238E27FC236}">
                <a16:creationId xmlns:a16="http://schemas.microsoft.com/office/drawing/2014/main" id="{CEBF98CC-5AB6-4D9E-83E7-9ACE57978BC6}"/>
              </a:ext>
            </a:extLst>
          </p:cNvPr>
          <p:cNvSpPr txBox="1"/>
          <p:nvPr/>
        </p:nvSpPr>
        <p:spPr>
          <a:xfrm>
            <a:off x="3524199" y="2520368"/>
            <a:ext cx="426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/>
              <a:t>2</a:t>
            </a:r>
            <a:endParaRPr lang="hr-HR" b="1"/>
          </a:p>
        </p:txBody>
      </p:sp>
      <p:sp>
        <p:nvSpPr>
          <p:cNvPr id="31" name="TekstniOkvir 30">
            <a:extLst>
              <a:ext uri="{FF2B5EF4-FFF2-40B4-BE49-F238E27FC236}">
                <a16:creationId xmlns:a16="http://schemas.microsoft.com/office/drawing/2014/main" id="{48DA4B45-33A5-4811-96F3-8908F0A7D0DB}"/>
              </a:ext>
            </a:extLst>
          </p:cNvPr>
          <p:cNvSpPr txBox="1"/>
          <p:nvPr/>
        </p:nvSpPr>
        <p:spPr>
          <a:xfrm>
            <a:off x="4049392" y="2520367"/>
            <a:ext cx="426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/>
              <a:t>3</a:t>
            </a:r>
            <a:endParaRPr lang="hr-HR" b="1"/>
          </a:p>
        </p:txBody>
      </p:sp>
      <p:sp>
        <p:nvSpPr>
          <p:cNvPr id="33" name="TekstniOkvir 32">
            <a:extLst>
              <a:ext uri="{FF2B5EF4-FFF2-40B4-BE49-F238E27FC236}">
                <a16:creationId xmlns:a16="http://schemas.microsoft.com/office/drawing/2014/main" id="{C8EB43D6-AD2D-438A-A450-EF593439CD46}"/>
              </a:ext>
            </a:extLst>
          </p:cNvPr>
          <p:cNvSpPr txBox="1"/>
          <p:nvPr/>
        </p:nvSpPr>
        <p:spPr>
          <a:xfrm>
            <a:off x="4621085" y="2520367"/>
            <a:ext cx="426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/>
              <a:t>4</a:t>
            </a:r>
            <a:endParaRPr lang="hr-HR" b="1"/>
          </a:p>
        </p:txBody>
      </p:sp>
      <p:sp>
        <p:nvSpPr>
          <p:cNvPr id="35" name="TekstniOkvir 34">
            <a:extLst>
              <a:ext uri="{FF2B5EF4-FFF2-40B4-BE49-F238E27FC236}">
                <a16:creationId xmlns:a16="http://schemas.microsoft.com/office/drawing/2014/main" id="{D6340704-2A28-46FF-9324-8D958BBE7783}"/>
              </a:ext>
            </a:extLst>
          </p:cNvPr>
          <p:cNvSpPr txBox="1"/>
          <p:nvPr/>
        </p:nvSpPr>
        <p:spPr>
          <a:xfrm>
            <a:off x="6184389" y="2564142"/>
            <a:ext cx="426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/>
              <a:t>n</a:t>
            </a:r>
            <a:endParaRPr lang="hr-HR" b="1"/>
          </a:p>
        </p:txBody>
      </p:sp>
      <p:sp>
        <p:nvSpPr>
          <p:cNvPr id="59" name="TekstniOkvir 58">
            <a:extLst>
              <a:ext uri="{FF2B5EF4-FFF2-40B4-BE49-F238E27FC236}">
                <a16:creationId xmlns:a16="http://schemas.microsoft.com/office/drawing/2014/main" id="{9022FACF-2A2B-4E79-BF91-A42C5DC1EDC7}"/>
              </a:ext>
            </a:extLst>
          </p:cNvPr>
          <p:cNvSpPr txBox="1"/>
          <p:nvPr/>
        </p:nvSpPr>
        <p:spPr>
          <a:xfrm>
            <a:off x="8335894" y="3225642"/>
            <a:ext cx="3365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broj[0] = 15</a:t>
            </a:r>
          </a:p>
        </p:txBody>
      </p:sp>
      <p:sp>
        <p:nvSpPr>
          <p:cNvPr id="61" name="TekstniOkvir 60">
            <a:extLst>
              <a:ext uri="{FF2B5EF4-FFF2-40B4-BE49-F238E27FC236}">
                <a16:creationId xmlns:a16="http://schemas.microsoft.com/office/drawing/2014/main" id="{0C6BB3E5-FC2D-4FCB-B91A-90DD64E77398}"/>
              </a:ext>
            </a:extLst>
          </p:cNvPr>
          <p:cNvSpPr txBox="1"/>
          <p:nvPr/>
        </p:nvSpPr>
        <p:spPr>
          <a:xfrm>
            <a:off x="8320971" y="3660722"/>
            <a:ext cx="3463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broj[1] = 12</a:t>
            </a:r>
          </a:p>
        </p:txBody>
      </p:sp>
      <p:sp>
        <p:nvSpPr>
          <p:cNvPr id="63" name="TekstniOkvir 62">
            <a:extLst>
              <a:ext uri="{FF2B5EF4-FFF2-40B4-BE49-F238E27FC236}">
                <a16:creationId xmlns:a16="http://schemas.microsoft.com/office/drawing/2014/main" id="{FD66F494-8C08-43A4-B770-E21587F28052}"/>
              </a:ext>
            </a:extLst>
          </p:cNvPr>
          <p:cNvSpPr txBox="1"/>
          <p:nvPr/>
        </p:nvSpPr>
        <p:spPr>
          <a:xfrm>
            <a:off x="8335894" y="4095802"/>
            <a:ext cx="3243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broj[2] = 8</a:t>
            </a:r>
          </a:p>
        </p:txBody>
      </p:sp>
      <p:sp>
        <p:nvSpPr>
          <p:cNvPr id="65" name="TekstniOkvir 64">
            <a:extLst>
              <a:ext uri="{FF2B5EF4-FFF2-40B4-BE49-F238E27FC236}">
                <a16:creationId xmlns:a16="http://schemas.microsoft.com/office/drawing/2014/main" id="{ED235DFC-0821-4C53-9759-E50A761B61B0}"/>
              </a:ext>
            </a:extLst>
          </p:cNvPr>
          <p:cNvSpPr txBox="1"/>
          <p:nvPr/>
        </p:nvSpPr>
        <p:spPr>
          <a:xfrm>
            <a:off x="8306678" y="5042703"/>
            <a:ext cx="3243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broj[4] = 7</a:t>
            </a:r>
          </a:p>
        </p:txBody>
      </p:sp>
      <p:sp>
        <p:nvSpPr>
          <p:cNvPr id="67" name="TekstniOkvir 66">
            <a:extLst>
              <a:ext uri="{FF2B5EF4-FFF2-40B4-BE49-F238E27FC236}">
                <a16:creationId xmlns:a16="http://schemas.microsoft.com/office/drawing/2014/main" id="{01EF2F6A-B009-42CD-BEF6-DBFF91A127C1}"/>
              </a:ext>
            </a:extLst>
          </p:cNvPr>
          <p:cNvSpPr txBox="1"/>
          <p:nvPr/>
        </p:nvSpPr>
        <p:spPr>
          <a:xfrm>
            <a:off x="8332401" y="4581038"/>
            <a:ext cx="3463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broj[3] = 10</a:t>
            </a:r>
          </a:p>
        </p:txBody>
      </p:sp>
      <p:sp>
        <p:nvSpPr>
          <p:cNvPr id="68" name="TekstniOkvir 67">
            <a:extLst>
              <a:ext uri="{FF2B5EF4-FFF2-40B4-BE49-F238E27FC236}">
                <a16:creationId xmlns:a16="http://schemas.microsoft.com/office/drawing/2014/main" id="{F01FB8E5-4A60-42E3-9A75-7F06CD6AA21E}"/>
              </a:ext>
            </a:extLst>
          </p:cNvPr>
          <p:cNvSpPr txBox="1"/>
          <p:nvPr/>
        </p:nvSpPr>
        <p:spPr>
          <a:xfrm>
            <a:off x="8428213" y="2057168"/>
            <a:ext cx="7667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/>
              <a:t>ime</a:t>
            </a:r>
            <a:endParaRPr lang="hr-HR"/>
          </a:p>
        </p:txBody>
      </p:sp>
      <p:sp>
        <p:nvSpPr>
          <p:cNvPr id="70" name="TekstniOkvir 69">
            <a:extLst>
              <a:ext uri="{FF2B5EF4-FFF2-40B4-BE49-F238E27FC236}">
                <a16:creationId xmlns:a16="http://schemas.microsoft.com/office/drawing/2014/main" id="{8368DD0A-4BCC-49D1-AB5D-ED3F00FDB02A}"/>
              </a:ext>
            </a:extLst>
          </p:cNvPr>
          <p:cNvSpPr txBox="1"/>
          <p:nvPr/>
        </p:nvSpPr>
        <p:spPr>
          <a:xfrm>
            <a:off x="9073650" y="2057168"/>
            <a:ext cx="1062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/>
              <a:t>indeks</a:t>
            </a:r>
            <a:endParaRPr lang="hr-HR"/>
          </a:p>
        </p:txBody>
      </p:sp>
      <p:sp>
        <p:nvSpPr>
          <p:cNvPr id="72" name="TekstniOkvir 71">
            <a:extLst>
              <a:ext uri="{FF2B5EF4-FFF2-40B4-BE49-F238E27FC236}">
                <a16:creationId xmlns:a16="http://schemas.microsoft.com/office/drawing/2014/main" id="{93C6E851-B3AC-4522-A4EE-76ACC3DB8DBF}"/>
              </a:ext>
            </a:extLst>
          </p:cNvPr>
          <p:cNvSpPr txBox="1"/>
          <p:nvPr/>
        </p:nvSpPr>
        <p:spPr>
          <a:xfrm>
            <a:off x="10035045" y="2055661"/>
            <a:ext cx="1493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/>
              <a:t>vrijednost</a:t>
            </a:r>
            <a:endParaRPr lang="hr-HR" dirty="0"/>
          </a:p>
        </p:txBody>
      </p:sp>
      <p:sp>
        <p:nvSpPr>
          <p:cNvPr id="73" name="Strelica: prema dolje 72">
            <a:extLst>
              <a:ext uri="{FF2B5EF4-FFF2-40B4-BE49-F238E27FC236}">
                <a16:creationId xmlns:a16="http://schemas.microsoft.com/office/drawing/2014/main" id="{B7018CF9-EA46-4B14-84BC-13FDB121494A}"/>
              </a:ext>
            </a:extLst>
          </p:cNvPr>
          <p:cNvSpPr/>
          <p:nvPr/>
        </p:nvSpPr>
        <p:spPr>
          <a:xfrm>
            <a:off x="8460167" y="2574436"/>
            <a:ext cx="491752" cy="54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4" name="Strelica: prema dolje 73">
            <a:extLst>
              <a:ext uri="{FF2B5EF4-FFF2-40B4-BE49-F238E27FC236}">
                <a16:creationId xmlns:a16="http://schemas.microsoft.com/office/drawing/2014/main" id="{5DA5DB83-5206-4183-A406-0B4D6D7C5502}"/>
              </a:ext>
            </a:extLst>
          </p:cNvPr>
          <p:cNvSpPr/>
          <p:nvPr/>
        </p:nvSpPr>
        <p:spPr>
          <a:xfrm>
            <a:off x="9272982" y="2580293"/>
            <a:ext cx="489116" cy="540000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5" name="Strelica: prema dolje 74">
            <a:extLst>
              <a:ext uri="{FF2B5EF4-FFF2-40B4-BE49-F238E27FC236}">
                <a16:creationId xmlns:a16="http://schemas.microsoft.com/office/drawing/2014/main" id="{D734E4FC-A79F-43B7-A6AE-4EBDBCB876E4}"/>
              </a:ext>
            </a:extLst>
          </p:cNvPr>
          <p:cNvSpPr/>
          <p:nvPr/>
        </p:nvSpPr>
        <p:spPr>
          <a:xfrm>
            <a:off x="10292465" y="2540897"/>
            <a:ext cx="489116" cy="540000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280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3" grpId="0"/>
      <p:bldP spid="25" grpId="0"/>
      <p:bldP spid="27" grpId="0"/>
      <p:bldP spid="29" grpId="0"/>
      <p:bldP spid="31" grpId="0"/>
      <p:bldP spid="33" grpId="0"/>
      <p:bldP spid="35" grpId="0"/>
      <p:bldP spid="59" grpId="0"/>
      <p:bldP spid="61" grpId="0"/>
      <p:bldP spid="63" grpId="0"/>
      <p:bldP spid="65" grpId="0"/>
      <p:bldP spid="67" grpId="0"/>
      <p:bldP spid="68" grpId="0"/>
      <p:bldP spid="70" grpId="0"/>
      <p:bldP spid="72" grpId="0"/>
      <p:bldP spid="73" grpId="0" animBg="1"/>
      <p:bldP spid="74" grpId="0" animBg="1"/>
      <p:bldP spid="7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302DDC5-740B-499D-AD87-6E688F0CD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hr-HR" sz="4800"/>
              <a:t>Kreiranje liste u Pythonu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845A969-E286-4DFC-A5ED-F92154C47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sz="2400" dirty="0">
                <a:latin typeface="Segoe UI Semilight"/>
                <a:cs typeface="Segoe UI Semilight"/>
              </a:rPr>
              <a:t>Na početku je važno najaviti listu i proglasiti je praznom.</a:t>
            </a:r>
          </a:p>
          <a:p>
            <a:pPr marL="457200" lvl="1" indent="0">
              <a:buNone/>
            </a:pPr>
            <a:r>
              <a:rPr lang="hr-HR" dirty="0">
                <a:latin typeface="Courier New"/>
                <a:cs typeface="Courier New"/>
              </a:rPr>
              <a:t>broj = [ ]</a:t>
            </a:r>
            <a:endParaRPr lang="hr-HR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77890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3AC4E0D8E95B48BADCCB3799A701C5" ma:contentTypeVersion="33" ma:contentTypeDescription="Create a new document." ma:contentTypeScope="" ma:versionID="5ce642c208bf57c4e68f8254d6d927d6">
  <xsd:schema xmlns:xsd="http://www.w3.org/2001/XMLSchema" xmlns:xs="http://www.w3.org/2001/XMLSchema" xmlns:p="http://schemas.microsoft.com/office/2006/metadata/properties" xmlns:ns3="1ed46e35-59ec-4778-8eff-c458b38f4962" xmlns:ns4="f87c038a-0f61-486c-a8ca-ffce83998b64" targetNamespace="http://schemas.microsoft.com/office/2006/metadata/properties" ma:root="true" ma:fieldsID="3f9d8d060cecc20c801fa1cd39e7ba09" ns3:_="" ns4:_="">
    <xsd:import namespace="1ed46e35-59ec-4778-8eff-c458b38f4962"/>
    <xsd:import namespace="f87c038a-0f61-486c-a8ca-ffce83998b6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CultureName" minOccurs="0"/>
                <xsd:element ref="ns4:Has_Teacher_Only_SectionGroup" minOccurs="0"/>
                <xsd:element ref="ns4:Is_Collaboration_Space_Locked" minOccurs="0"/>
                <xsd:element ref="ns3:LastSharedByUser" minOccurs="0"/>
                <xsd:element ref="ns3:LastSharedByTime" minOccurs="0"/>
                <xsd:element ref="ns4:Self_Registration_Enabled0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Template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TeamsChannelId" minOccurs="0"/>
                <xsd:element ref="ns4:Math_Settings" minOccurs="0"/>
                <xsd:element ref="ns4:Distribution_Groups" minOccurs="0"/>
                <xsd:element ref="ns4:LMS_Mappings" minOccurs="0"/>
                <xsd:element ref="ns4:IsNotebookLock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d46e35-59ec-4778-8eff-c458b38f496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25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26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7c038a-0f61-486c-a8ca-ffce83998b64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dexed="tru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AppVersion" ma:index="15" nillable="true" ma:displayName="App Version" ma:internalName="AppVersion">
      <xsd:simpleType>
        <xsd:restriction base="dms:Text"/>
      </xsd:simpleType>
    </xsd:element>
    <xsd:element name="Teachers" ma:index="16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7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8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9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0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1" nillable="true" ma:displayName="Self_Registration_Enabled" ma:internalName="Self_Registration_Enabled">
      <xsd:simpleType>
        <xsd:restriction base="dms:Boolean"/>
      </xsd:simpleType>
    </xsd:element>
    <xsd:element name="CultureName" ma:index="22" nillable="true" ma:displayName="Culture Name" ma:internalName="CultureName">
      <xsd:simpleType>
        <xsd:restriction base="dms:Text"/>
      </xsd:simpleType>
    </xsd:element>
    <xsd:element name="Has_Teacher_Only_SectionGroup" ma:index="23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4" nillable="true" ma:displayName="Is Collaboration Space Locked" ma:internalName="Is_Collaboration_Space_Locked">
      <xsd:simpleType>
        <xsd:restriction base="dms:Boolean"/>
      </xsd:simpleType>
    </xsd:element>
    <xsd:element name="Self_Registration_Enabled0" ma:index="27" nillable="true" ma:displayName="Self Registration Enabled" ma:internalName="Self_Registration_Enabled0">
      <xsd:simpleType>
        <xsd:restriction base="dms:Boolean"/>
      </xsd:simpleType>
    </xsd:element>
    <xsd:element name="MediaServiceMetadata" ma:index="2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3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3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Templates" ma:index="32" nillable="true" ma:displayName="Templates" ma:internalName="Templates">
      <xsd:simpleType>
        <xsd:restriction base="dms:Note">
          <xsd:maxLength value="255"/>
        </xsd:restriction>
      </xsd:simpleType>
    </xsd:element>
    <xsd:element name="MediaServiceOCR" ma:index="3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TeamsChannelId" ma:index="36" nillable="true" ma:displayName="Teams Channel Id" ma:internalName="TeamsChannelId">
      <xsd:simpleType>
        <xsd:restriction base="dms:Text"/>
      </xsd:simpleType>
    </xsd:element>
    <xsd:element name="Math_Settings" ma:index="37" nillable="true" ma:displayName="Math Settings" ma:internalName="Math_Settings">
      <xsd:simpleType>
        <xsd:restriction base="dms:Text"/>
      </xsd:simpleType>
    </xsd:element>
    <xsd:element name="Distribution_Groups" ma:index="38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9" nillable="true" ma:displayName="LMS Mappings" ma:internalName="LMS_Mappings">
      <xsd:simpleType>
        <xsd:restriction base="dms:Note">
          <xsd:maxLength value="255"/>
        </xsd:restriction>
      </xsd:simpleType>
    </xsd:element>
    <xsd:element name="IsNotebookLocked" ma:index="40" nillable="true" ma:displayName="Is Notebook Locked" ma:internalName="IsNotebookLocked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ited_Teachers xmlns="f87c038a-0f61-486c-a8ca-ffce83998b64" xsi:nil="true"/>
    <IsNotebookLocked xmlns="f87c038a-0f61-486c-a8ca-ffce83998b64" xsi:nil="true"/>
    <Self_Registration_Enabled xmlns="f87c038a-0f61-486c-a8ca-ffce83998b64" xsi:nil="true"/>
    <Math_Settings xmlns="f87c038a-0f61-486c-a8ca-ffce83998b64" xsi:nil="true"/>
    <LMS_Mappings xmlns="f87c038a-0f61-486c-a8ca-ffce83998b64" xsi:nil="true"/>
    <Students xmlns="f87c038a-0f61-486c-a8ca-ffce83998b64">
      <UserInfo>
        <DisplayName/>
        <AccountId xsi:nil="true"/>
        <AccountType/>
      </UserInfo>
    </Students>
    <Templates xmlns="f87c038a-0f61-486c-a8ca-ffce83998b64" xsi:nil="true"/>
    <AppVersion xmlns="f87c038a-0f61-486c-a8ca-ffce83998b64" xsi:nil="true"/>
    <NotebookType xmlns="f87c038a-0f61-486c-a8ca-ffce83998b64" xsi:nil="true"/>
    <Teachers xmlns="f87c038a-0f61-486c-a8ca-ffce83998b64">
      <UserInfo>
        <DisplayName/>
        <AccountId xsi:nil="true"/>
        <AccountType/>
      </UserInfo>
    </Teachers>
    <Student_Groups xmlns="f87c038a-0f61-486c-a8ca-ffce83998b64">
      <UserInfo>
        <DisplayName/>
        <AccountId xsi:nil="true"/>
        <AccountType/>
      </UserInfo>
    </Student_Groups>
    <Owner xmlns="f87c038a-0f61-486c-a8ca-ffce83998b64">
      <UserInfo>
        <DisplayName/>
        <AccountId xsi:nil="true"/>
        <AccountType/>
      </UserInfo>
    </Owner>
    <Distribution_Groups xmlns="f87c038a-0f61-486c-a8ca-ffce83998b64" xsi:nil="true"/>
    <Has_Teacher_Only_SectionGroup xmlns="f87c038a-0f61-486c-a8ca-ffce83998b64" xsi:nil="true"/>
    <Self_Registration_Enabled0 xmlns="f87c038a-0f61-486c-a8ca-ffce83998b64" xsi:nil="true"/>
    <DefaultSectionNames xmlns="f87c038a-0f61-486c-a8ca-ffce83998b64" xsi:nil="true"/>
    <Is_Collaboration_Space_Locked xmlns="f87c038a-0f61-486c-a8ca-ffce83998b64" xsi:nil="true"/>
    <Invited_Students xmlns="f87c038a-0f61-486c-a8ca-ffce83998b64" xsi:nil="true"/>
    <TeamsChannelId xmlns="f87c038a-0f61-486c-a8ca-ffce83998b64" xsi:nil="true"/>
    <FolderType xmlns="f87c038a-0f61-486c-a8ca-ffce83998b64" xsi:nil="true"/>
    <CultureName xmlns="f87c038a-0f61-486c-a8ca-ffce83998b64" xsi:nil="true"/>
  </documentManagement>
</p:properties>
</file>

<file path=customXml/itemProps1.xml><?xml version="1.0" encoding="utf-8"?>
<ds:datastoreItem xmlns:ds="http://schemas.openxmlformats.org/officeDocument/2006/customXml" ds:itemID="{9F255573-BC7A-41F1-8329-044E6CF8EF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ed46e35-59ec-4778-8eff-c458b38f4962"/>
    <ds:schemaRef ds:uri="f87c038a-0f61-486c-a8ca-ffce83998b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DF56E52-C8F5-45D8-BFD3-D504674281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5BC4AA3-D7E7-48F6-A6E8-CBB880076459}">
  <ds:schemaRefs>
    <ds:schemaRef ds:uri="http://purl.org/dc/dcmitype/"/>
    <ds:schemaRef ds:uri="1ed46e35-59ec-4778-8eff-c458b38f4962"/>
    <ds:schemaRef ds:uri="http://schemas.microsoft.com/office/2006/documentManagement/types"/>
    <ds:schemaRef ds:uri="http://purl.org/dc/elements/1.1/"/>
    <ds:schemaRef ds:uri="f87c038a-0f61-486c-a8ca-ffce83998b64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486</Words>
  <Application>Microsoft Office PowerPoint</Application>
  <PresentationFormat>Široki zaslon</PresentationFormat>
  <Paragraphs>105</Paragraphs>
  <Slides>14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Courier New</vt:lpstr>
      <vt:lpstr>Segoe UI Semilight</vt:lpstr>
      <vt:lpstr>Tema sustava Office</vt:lpstr>
      <vt:lpstr>Zadatak 1 - ispit</vt:lpstr>
      <vt:lpstr>Rješenje</vt:lpstr>
      <vt:lpstr>Zadatak 2</vt:lpstr>
      <vt:lpstr>Zadatak 3</vt:lpstr>
      <vt:lpstr>Problem</vt:lpstr>
      <vt:lpstr>Liste</vt:lpstr>
      <vt:lpstr>Lista</vt:lpstr>
      <vt:lpstr>Primjer</vt:lpstr>
      <vt:lpstr>Kreiranje liste u Pythonu</vt:lpstr>
      <vt:lpstr>Dodavanje elemenata u listu (1)</vt:lpstr>
      <vt:lpstr>Dodavanje elemenata u listu (2)</vt:lpstr>
      <vt:lpstr>Dodavanje elemenata u listu (3)</vt:lpstr>
      <vt:lpstr>Ispis elemenata liste</vt:lpstr>
      <vt:lpstr>Vježba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Zadatak 1 - ispit</dc:title>
  <dc:creator>Vesna Tomić</dc:creator>
  <cp:lastModifiedBy>Vesna Tomić</cp:lastModifiedBy>
  <cp:revision>8</cp:revision>
  <dcterms:created xsi:type="dcterms:W3CDTF">2020-10-22T09:17:33Z</dcterms:created>
  <dcterms:modified xsi:type="dcterms:W3CDTF">2020-10-27T15:09:16Z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0x010100273AC4E0D8E95B48BADCCB3799A701C5</vt:lpwstr>
  </property>
</Properties>
</file>