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0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940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5055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613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498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487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5716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2497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963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91228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4268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4163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FAA47-2F1C-47E0-A57A-6B7088F1F495}" type="datetimeFigureOut">
              <a:rPr lang="hr-HR" smtClean="0"/>
              <a:t>23.1.2014.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97CC1-1D84-4043-B711-4C1DFD5689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6075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Kad je bilo naslijeđe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180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Koncept spomenika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Još od 17. st. riječ spomenik poprima značenja koja uključuju velebnost, moć i ljepotu, a kasnije uključuje i osjećaj zajedničkih vrijednosti i estetskih sudova</a:t>
            </a:r>
          </a:p>
          <a:p>
            <a:r>
              <a:rPr lang="hr-HR" dirty="0" smtClean="0"/>
              <a:t>Spomenici postaju svjedoci vremena i svjedoci umijeća koji pobuđuju određene uspomene i vrijednosti kod javnosti</a:t>
            </a:r>
          </a:p>
          <a:p>
            <a:r>
              <a:rPr lang="hr-HR" dirty="0" smtClean="0"/>
              <a:t>Spomenik je također postao koncept koji utjelovljuje specifično Evropski (nacionalni) pogled na svijet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12409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Koncept naslijeđa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Naslijeđe je koncept koji uključuje osjećaj da je baština nešto što smo naslijedili </a:t>
            </a:r>
          </a:p>
          <a:p>
            <a:r>
              <a:rPr lang="hr-HR" dirty="0" smtClean="0"/>
              <a:t>Stoga mi u sadašnjosti imamo posebnu dužnost prema prošlosti i njenim spomenicima</a:t>
            </a:r>
          </a:p>
          <a:p>
            <a:r>
              <a:rPr lang="hr-HR" dirty="0" smtClean="0"/>
              <a:t>Ta dužnost se sastoji u tome da se prema prošlosti odnosimo s poštovanjem budući da smo je primili od naših predaka</a:t>
            </a:r>
          </a:p>
          <a:p>
            <a:r>
              <a:rPr lang="hr-HR" dirty="0" smtClean="0"/>
              <a:t>Poštovanje je da prošlost proslijedimo budućim generacijama onakvu kakvu smo je i primili: nedirnutu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20352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Ruskin i Morris: konzervacija kakvu danas poznajemo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John Ruskin i William Morris, britanski konzervatori</a:t>
            </a:r>
          </a:p>
          <a:p>
            <a:r>
              <a:rPr lang="hr-HR" dirty="0" smtClean="0"/>
              <a:t>Ruskin: Iznimno je utjecao na stvaranje konzervacijskog etosa koji se može sažeti kao ‘’konzerviraj kako je pronađeno’’</a:t>
            </a:r>
          </a:p>
          <a:p>
            <a:r>
              <a:rPr lang="hr-HR" dirty="0" smtClean="0"/>
              <a:t>I ruskin i Williams se protive konzervatorskoj praksi koja restaurira zgrade u prvobitno stanje uklanjajući kasnije slojeve</a:t>
            </a:r>
          </a:p>
          <a:p>
            <a:r>
              <a:rPr lang="hr-HR" dirty="0" smtClean="0"/>
              <a:t>Ono što je važno je zgrada sama i mi nemamo pravo miješati se u njen izgked</a:t>
            </a:r>
          </a:p>
          <a:p>
            <a:r>
              <a:rPr lang="hr-HR" dirty="0" smtClean="0"/>
              <a:t>Sve što treba učiniti je spriječiti propadanje objekata uz što manje intervencija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68491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Stavovi koje izražavaju Ruskin i Morris tijesno su povezani s pravcem romantizma</a:t>
            </a:r>
          </a:p>
          <a:p>
            <a:r>
              <a:rPr lang="hr-HR" dirty="0" smtClean="0"/>
              <a:t>Romantizam se protivi sve većoj industrijalizaciji i modernizaciji</a:t>
            </a:r>
          </a:p>
          <a:p>
            <a:r>
              <a:rPr lang="hr-HR" dirty="0" smtClean="0"/>
              <a:t>Racionalnom i naprednom suprotstavlja emotivno, instiktivno i tradicionalno</a:t>
            </a:r>
          </a:p>
          <a:p>
            <a:r>
              <a:rPr lang="hr-HR" dirty="0" smtClean="0"/>
              <a:t>Stoga nije čudno da je vrsta zgrada koja se tada štitila pripadala ruralnoj idili, što će reći crkve i domovi ruralne elite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84439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Što čini spomenik?</a:t>
            </a:r>
          </a:p>
          <a:p>
            <a:r>
              <a:rPr lang="hr-HR" dirty="0" smtClean="0"/>
              <a:t>Morris: sve na što se može gledati kao na umjetničko, pitoreskno, povijesno, staro, ili monumentalno: ukratko, bilo koje djelo koje obrazovani, umjetnički nastrojeni ljudi, smatraju vrijednim rasprave’’</a:t>
            </a:r>
          </a:p>
          <a:p>
            <a:r>
              <a:rPr lang="hr-HR" dirty="0" smtClean="0"/>
              <a:t>Bez komentara</a:t>
            </a:r>
          </a:p>
          <a:p>
            <a:r>
              <a:rPr lang="hr-HR" dirty="0" smtClean="0"/>
              <a:t>Ove vrijednosti izvezene su i u SAD koji također pokušavaju baštiniti evropske vrijednosti vrha svjetske kulture i učenosti</a:t>
            </a:r>
          </a:p>
          <a:p>
            <a:r>
              <a:rPr lang="hr-HR" dirty="0" smtClean="0"/>
              <a:t>U Indiju su ove vrijednosti došle kao dio kolonijalne vlasti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95550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Ove vrijednosti ušle su u temeljne dokumente koje se bave zaštitom baštine – Atenska povelja i Venecijanska povelja</a:t>
            </a:r>
          </a:p>
          <a:p>
            <a:r>
              <a:rPr lang="hr-HR" dirty="0" smtClean="0"/>
              <a:t>Riječ je o ICOMOS-ovim dokumentima koji su danas osnova s koje uopće raspravljamo o naslijeđu, praktički u cijelom svijetu</a:t>
            </a:r>
          </a:p>
          <a:p>
            <a:r>
              <a:rPr lang="hr-HR" dirty="0" smtClean="0"/>
              <a:t>Specifično Evropski koncept naslijeđa je tako naturaliziran i nametnut ostaku svijeta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74064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Na sličan način koncipirana je i priroda</a:t>
            </a:r>
          </a:p>
          <a:p>
            <a:r>
              <a:rPr lang="hr-HR" dirty="0" smtClean="0"/>
              <a:t>Koncept nedirnute divljine postoji još od prosvjetiteljstva</a:t>
            </a:r>
          </a:p>
          <a:p>
            <a:r>
              <a:rPr lang="hr-HR" dirty="0" smtClean="0"/>
              <a:t>To je osnova za razvijanje legislative za zaštitu od prebrzog razvoja i sličnih ljudskih aktivnosti</a:t>
            </a:r>
          </a:p>
          <a:p>
            <a:r>
              <a:rPr lang="hr-HR" dirty="0" smtClean="0"/>
              <a:t>Ta zaštita je dio šireg društvenog programa u okviru kojeg se priroda štiti da bi ljudi iz gradova mogli uživati u ‘’nedirnutoj’’ prirodi te radi njihova kulturnog i fizičkog uzdizanja</a:t>
            </a:r>
          </a:p>
          <a:p>
            <a:r>
              <a:rPr lang="hr-HR" dirty="0" smtClean="0"/>
              <a:t>I ovdje imamo pastoralni stav, kako prema onome što štitimo, tako i za koga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70813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Nije čudno da su često zaštita prirodne i kulturne baštine objedinjene u jednu državnu instituciju kao npr. Natural trust for places of historic interest and natural beauty iz 1895.</a:t>
            </a:r>
          </a:p>
          <a:p>
            <a:r>
              <a:rPr lang="hr-HR" dirty="0" smtClean="0"/>
              <a:t>Zštita prirode koncipirana je na isti način kao i kulturna</a:t>
            </a:r>
          </a:p>
          <a:p>
            <a:r>
              <a:rPr lang="hr-HR" dirty="0" smtClean="0"/>
              <a:t>‘’kao što je nekad bilo’’</a:t>
            </a:r>
          </a:p>
          <a:p>
            <a:r>
              <a:rPr lang="hr-HR" dirty="0" smtClean="0"/>
              <a:t>To nam je ostavljeno u naslijeđe i za to se moramo brinuti</a:t>
            </a:r>
          </a:p>
          <a:p>
            <a:r>
              <a:rPr lang="hr-HR" dirty="0" smtClean="0"/>
              <a:t>Narod se mora obrazovati i mora mu se podizati svijest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23068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Još malo o tome čija je baština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Baština je nešto što spada u areal iskustava viših, obrazovanih klasa</a:t>
            </a:r>
          </a:p>
          <a:p>
            <a:r>
              <a:rPr lang="hr-HR" dirty="0" smtClean="0"/>
              <a:t>One svojim utjecajem i položajem nameću čitav niz vrijednosti kao što su osjećaj prošlosti, estetika pa onda i sam sadržaj što točno treba staviti u kategoriju naslijeđa a što ne</a:t>
            </a:r>
          </a:p>
          <a:p>
            <a:r>
              <a:rPr lang="hr-HR" dirty="0" smtClean="0"/>
              <a:t>Sam pojam monumentalnosti je nešto što proizlazi iz iskustva viših klasa</a:t>
            </a:r>
          </a:p>
          <a:p>
            <a:r>
              <a:rPr lang="hr-HR" dirty="0" smtClean="0"/>
              <a:t>Monumentalnost u sebi sadrži pojmove kao što su poželjnost i neizbježnost naslijeđa, velebnost i estetski ukus i ugođaj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0199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Ovdje se ne radi samo o tome koliko su više klase bile direktno uključene u stvaranje legislative ili općenito u pokrete zaštite baštine</a:t>
            </a:r>
          </a:p>
          <a:p>
            <a:r>
              <a:rPr lang="hr-HR" dirty="0" smtClean="0"/>
              <a:t>Riječ je i o tome da su njihova iskustva i poimanje materijalne kulture kao pokazatelja pripadnosti određenoj lozi, kulturnom postignuću i moći postala neraskidivo vezana s ondašnjim pokretima za zaštitu baštine</a:t>
            </a:r>
          </a:p>
          <a:p>
            <a:r>
              <a:rPr lang="hr-HR" dirty="0" smtClean="0"/>
              <a:t>Budući da i mi danas baštinimo njihovo poimanje baštine, stavovi 19.-stoljetnih viših klasa, postali su neraskidivo vezani i s našim konceptima o baštini kako se prema njoj odnositi</a:t>
            </a:r>
          </a:p>
        </p:txBody>
      </p:sp>
    </p:spTree>
    <p:extLst>
      <p:ext uri="{BB962C8B-B14F-4D97-AF65-F5344CB8AC3E}">
        <p14:creationId xmlns:p14="http://schemas.microsoft.com/office/powerpoint/2010/main" val="330701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Naslijeđe je nastalo u u Evropi 19. st., posebno u Francuskoj, Engleskoj i Njemačkoj</a:t>
            </a:r>
          </a:p>
          <a:p>
            <a:r>
              <a:rPr lang="hr-HR" dirty="0" smtClean="0"/>
              <a:t>Prosvjetiteljstvo je razdoblje u kojemu su religijske predodžbe zamijenjene racionalističkim</a:t>
            </a:r>
          </a:p>
          <a:p>
            <a:r>
              <a:rPr lang="hr-HR" dirty="0" smtClean="0"/>
              <a:t>Vjera u napredak je posebno uznapredovala u ovo vrijeme, jačajući samopouzdanje evropskih država kao superiornih i nadmoćnih</a:t>
            </a:r>
          </a:p>
          <a:p>
            <a:r>
              <a:rPr lang="hr-HR" dirty="0" smtClean="0"/>
              <a:t>Time su opravdavane kolonizatorske i imerijalističke težnje i postupci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1791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ono što se želi sačuvati je velebno i monumentalno, odabrano od učenih ljudi da predstavlja naš, nacionalni identitet</a:t>
            </a:r>
          </a:p>
          <a:p>
            <a:r>
              <a:rPr lang="hr-HR" smtClean="0"/>
              <a:t>Ovdje nije riječ naprosto o naslijeđu već o jednoj kombinaciji vrijednosti, političkog pozcioniranja i ideologije koje u konačnici postaje ‘’naše’’ naslijeđe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9996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Na primjeru Australije možemo vidjeti koliko je diskurs o naslijeđu postao dio ‘’zdravorazumskog’’ poimanja naslijeđa</a:t>
            </a:r>
          </a:p>
          <a:p>
            <a:r>
              <a:rPr lang="hr-HR" dirty="0" smtClean="0"/>
              <a:t>Konzervacijski pokret seu Australiji razvio relativno kasno</a:t>
            </a:r>
          </a:p>
          <a:p>
            <a:r>
              <a:rPr lang="hr-HR" dirty="0" smtClean="0"/>
              <a:t>Burra povelja iz 1979.g. – pokušaj prilagođavanja Venecijanske povelje australskom kontekstu</a:t>
            </a:r>
          </a:p>
          <a:p>
            <a:r>
              <a:rPr lang="hr-HR" dirty="0" smtClean="0"/>
              <a:t>Unatoč živoj, javnoj raspravi, Burra vjerno slijedi raskinovske ideale i pojmove u vezi naslijeđa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793834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Svi ključni momenti kao što su konzervacijska etika neuplitanja u naslijeđe, fokus na spomenike i koncept naslijeđa kao nečeg prirodnog i nepropitljivog</a:t>
            </a:r>
          </a:p>
          <a:p>
            <a:r>
              <a:rPr lang="hr-HR" dirty="0" smtClean="0"/>
              <a:t>Iako je donijeta nova verzija povelje 1999. godine u kojoj se pokušalo inzistirati na većoj uključenosti lokalnih zajednica</a:t>
            </a:r>
          </a:p>
          <a:p>
            <a:r>
              <a:rPr lang="hr-HR" dirty="0" smtClean="0"/>
              <a:t>Pokušaj nije uspio jer su sve premise o povlaštenom znanju te tko je pozvan govoriti i suditi o naslijeđu su ostale netaknute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764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Australija je još 40-tih preuzela britanski institucionalni model zaštite kulturnih dobara</a:t>
            </a:r>
          </a:p>
          <a:p>
            <a:r>
              <a:rPr lang="hr-HR" dirty="0" smtClean="0"/>
              <a:t>Kao i u Engleskoj, praksa zaštite spomenika fokusirana je na kuće ruralne elite (squattocracy)</a:t>
            </a:r>
          </a:p>
          <a:p>
            <a:r>
              <a:rPr lang="hr-HR" dirty="0" smtClean="0"/>
              <a:t>Međutim, promjenu u raspravi pa i praksi zaštite kulturne i prirodne baštine donose aktivnosti - sindikata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174875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Njohovim djelovanje uspostavljene su tzv. Zelene zabrane kojima se zabranjivala gradnja na mjestima za koje su lokalne zajednice vjerovale da su dio kulturnog i prirodnog naslijeđa</a:t>
            </a:r>
          </a:p>
          <a:p>
            <a:r>
              <a:rPr lang="hr-HR" dirty="0" smtClean="0"/>
              <a:t>Zaštita kulturnih dobara postaje dio šire, socijalne priče</a:t>
            </a:r>
          </a:p>
          <a:p>
            <a:r>
              <a:rPr lang="hr-HR" dirty="0" smtClean="0"/>
              <a:t>Victoria street – dio Sydneya s povijesnim zgradama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476705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U tim zgradama su živjeli ponajviše lučki radnici</a:t>
            </a:r>
          </a:p>
          <a:p>
            <a:r>
              <a:rPr lang="hr-HR" dirty="0" smtClean="0"/>
              <a:t>Plan je bio da se povijesne zgrade sruše, a područje razvije kao naselje za imućne</a:t>
            </a:r>
          </a:p>
          <a:p>
            <a:r>
              <a:rPr lang="hr-HR" dirty="0" smtClean="0"/>
              <a:t>Rasprava ali i demonstracije koje su uslijedile vodile su se oko dva pitanja: očuvanje kulturne baštine i problem stanovanja i očuvanja zajednica koje su živjele u tim zgradama</a:t>
            </a:r>
          </a:p>
          <a:p>
            <a:r>
              <a:rPr lang="hr-HR" dirty="0" smtClean="0"/>
              <a:t>Stvar je završila tako da su neke od povijenih zgrada sačuvane ali ne i njihovi stanari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677822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Ovaj primjer pokazuje kako od 60-tih naslijeđe postaje predmet povećanog interesa</a:t>
            </a:r>
          </a:p>
          <a:p>
            <a:r>
              <a:rPr lang="hr-HR" dirty="0" smtClean="0"/>
              <a:t>Ovaj interes se očituje na dva polja</a:t>
            </a:r>
          </a:p>
          <a:p>
            <a:r>
              <a:rPr lang="hr-HR" dirty="0" smtClean="0"/>
              <a:t>Prvo je razvoj kulturnog turizma koji od sredine 70-tih postaje značajan fenomen</a:t>
            </a:r>
          </a:p>
          <a:p>
            <a:r>
              <a:rPr lang="hr-HR" dirty="0" smtClean="0"/>
              <a:t>Drugo je razrada legislative u brojnim zemljama zapadnog svijeta koji uređuju zaštitu kulturne baštine, a koja uključuje spomenike, arheološke lokalitete i naslijeđe domorodačkog stanovništva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615529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U 70.-ima se kristalizirala skupina odredbi, tehnika, procedura kroz razne povelje, zakonske akte, konvencije i sporazume o zaštiti čitavog niza kategorija naslijeđa i mjesta</a:t>
            </a:r>
          </a:p>
          <a:p>
            <a:r>
              <a:rPr lang="hr-HR" dirty="0" smtClean="0"/>
              <a:t>Razni ljudi od struke nastavljaju dominirati procesom zaštite kulturnog naslijeđa</a:t>
            </a:r>
          </a:p>
          <a:p>
            <a:r>
              <a:rPr lang="hr-HR" dirty="0" smtClean="0"/>
              <a:t>Na praktičnoj razini, to su ljudi koji su lobirali za donošenje legislative, rade u državnim institucijama koje se bave ovom problematikom i značajno su zastupljenu u UNESCO-u i ICOMOS-u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89591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 filozofskoj razini, uopće ideja naslijeđa i onoga što sačinjava znanosti koje su uključene u problematiku naslijeđa uopće postoje zbog specifičnog karaktera pojma naslijeđa kao nacionalne kategorije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904108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1972. značajna godina</a:t>
            </a:r>
          </a:p>
          <a:p>
            <a:r>
              <a:rPr lang="hr-HR" dirty="0" smtClean="0"/>
              <a:t>Te godine donešena je konvencija o svjetskom naslijeđu</a:t>
            </a:r>
          </a:p>
          <a:p>
            <a:r>
              <a:rPr lang="hr-HR" dirty="0" smtClean="0"/>
              <a:t>Tom konvencijom baština je definirana kao međunarodni problem zaštite i konzervacije lokaliteta od univerzalnog, svjetskog značenja</a:t>
            </a:r>
          </a:p>
          <a:p>
            <a:r>
              <a:rPr lang="hr-HR" dirty="0" smtClean="0"/>
              <a:t>Ova konvencija nastavlja staru praksu inzistiranja na maksimi ‘’konzerviraj kako je pronađeno’’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35871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Kolonijalna ekspanzija postavlja nove zahtjeve za samodefiniranje Evropljana</a:t>
            </a:r>
          </a:p>
          <a:p>
            <a:r>
              <a:rPr lang="hr-HR" dirty="0" smtClean="0"/>
              <a:t>Razvijene su nove rasprave o rasi, a etnički identitet čvrsto je povezan sa biologijom i ‘’krvlju’’</a:t>
            </a:r>
          </a:p>
          <a:p>
            <a:r>
              <a:rPr lang="hr-HR" dirty="0" smtClean="0"/>
              <a:t>Evropljani tog vremena su, dakako, vjerovali da su superiorni svima ostalima u svakom pogledu</a:t>
            </a:r>
          </a:p>
          <a:p>
            <a:r>
              <a:rPr lang="hr-HR" dirty="0" smtClean="0"/>
              <a:t>Darwinov koncept evolucije je zacementirao vjeru u znanost</a:t>
            </a:r>
          </a:p>
          <a:p>
            <a:r>
              <a:rPr lang="hr-HR" dirty="0" smtClean="0"/>
              <a:t>Socijalni darvinizam pomogao je da se veze između identiteta i rase dodatno učvrste kao i vjera Evropljana da oni stoje na samom vrhu sveg progresa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5114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Osim toga, evropski koncept povijesnog spomenika sda je izdignut kao univerzalna vrijednost čime se univerzalnima čine i evropske vrijednosti i način razmišljanja</a:t>
            </a:r>
          </a:p>
          <a:p>
            <a:r>
              <a:rPr lang="hr-HR" dirty="0" smtClean="0"/>
              <a:t>prema ovoj konvenciji naslijeđe nije samo monumentano nego je i univerzalno i u konačnici opipljivo i impozantno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238482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Autentičnost jep pojam koji je dobio na značaju u ovoj konvenciji</a:t>
            </a:r>
          </a:p>
          <a:p>
            <a:r>
              <a:rPr lang="hr-HR" dirty="0" smtClean="0"/>
              <a:t>Čini se da autentičnost postaje problem od donošenja venecijanske povelje 1964.g.</a:t>
            </a:r>
          </a:p>
          <a:p>
            <a:r>
              <a:rPr lang="hr-HR" dirty="0" smtClean="0"/>
              <a:t>Devetnestostoljetni konzervatori taj problem nisu postavljali</a:t>
            </a:r>
          </a:p>
          <a:p>
            <a:r>
              <a:rPr lang="hr-HR" dirty="0" smtClean="0"/>
              <a:t>On postaje akutan s razaranjima u II sv. Ratu i s naglim urbanim razvojem 60.-tih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39466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Ovaj pojam izvrsno se kombinirao s konzervacijskom etikom</a:t>
            </a:r>
          </a:p>
          <a:p>
            <a:r>
              <a:rPr lang="hr-HR" dirty="0" smtClean="0"/>
              <a:t>Autentičnost je diskurs koji je nerazdvojno povezan sa pojmom nacije oko kojeg nema sporenja</a:t>
            </a:r>
          </a:p>
          <a:p>
            <a:r>
              <a:rPr lang="hr-HR" dirty="0" smtClean="0"/>
              <a:t>Taj pojam se javlja u kontekstu gdje nacija postaje arbitar između ‘’naroda’’ i prošlosti</a:t>
            </a:r>
          </a:p>
          <a:p>
            <a:r>
              <a:rPr lang="hr-HR" dirty="0" smtClean="0"/>
              <a:t>Autentičnost inzistira na naglašavanju porijekla u kombinaciji s nezaustavljivom promjenom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09458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Koncept i praksa naslijeđa temelje se na dvije stvari:</a:t>
            </a:r>
          </a:p>
          <a:p>
            <a:r>
              <a:rPr lang="hr-HR" dirty="0" smtClean="0"/>
              <a:t>Povlašteni položaj ljudi od struke koji im omogućava da budu pozvani da govore o naslijeđu</a:t>
            </a:r>
          </a:p>
          <a:p>
            <a:r>
              <a:rPr lang="hr-HR" dirty="0" smtClean="0"/>
              <a:t>Institucionaliziranje diskursa kroz razne svjetske organizacije u okviru kojih se definiraju odgovarajuća postupanja s naslijeđem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128733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Kada je bilo naslijeđe? Začetke možemo pronaći u 19.st. Koji se protežu do dana današnjeg</a:t>
            </a:r>
          </a:p>
          <a:p>
            <a:r>
              <a:rPr lang="hr-HR" dirty="0" smtClean="0"/>
              <a:t>Gdje je naslijeđe? Ne toliko u zapadnoj evropi koliko u glasovima viših srednjih i vladajućih klasa obrazovanih profesionalaca i elita</a:t>
            </a:r>
          </a:p>
          <a:p>
            <a:r>
              <a:rPr lang="hr-HR" dirty="0" smtClean="0"/>
              <a:t>Diskusrs se jednako temelji na naconalizmu i patriotizmu i na specifičnim iskustvima specifičnih društvenih skupina i njihovih esteskih i društvenih sudova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363142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Međutim, kritika diskursa nije izostala i to </a:t>
            </a:r>
            <a:r>
              <a:rPr lang="hr-HR" smtClean="0"/>
              <a:t>upravo zbog </a:t>
            </a:r>
            <a:r>
              <a:rPr lang="hr-HR" dirty="0" smtClean="0"/>
              <a:t>univerzalizacije evropskih vrijednosti naslijeđa</a:t>
            </a:r>
          </a:p>
          <a:p>
            <a:r>
              <a:rPr lang="hr-HR" dirty="0" smtClean="0"/>
              <a:t>Kao odgovor na te kritike UNESCO je donio konvenciju o čuvanju nematerijalne baštine 2002.g.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975283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Implikacije diskursa o naslijeđu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Autoritativni diskurs o naslijeđu fokusiran je na estetski ugodne materijalne predmete, lokalitete, mjesta i krajolike</a:t>
            </a:r>
          </a:p>
          <a:p>
            <a:r>
              <a:rPr lang="hr-HR" dirty="0" smtClean="0"/>
              <a:t>Te elemente naslijeđa moramo štititi i prema njima se odnositi s poštovanjem u ime budućih generacija koje treba obrazovati</a:t>
            </a:r>
          </a:p>
          <a:p>
            <a:r>
              <a:rPr lang="hr-HR" dirty="0" smtClean="0"/>
              <a:t>Naslijeđe, također treba poslužiti za kreiranje zajedničkog identiteta koje se temelji na prošlosti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435346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Prva tema ili implikacija odnosi se na to tko može i treba biti glasnogovornik prošlosti</a:t>
            </a:r>
          </a:p>
          <a:p>
            <a:r>
              <a:rPr lang="hr-HR" dirty="0" smtClean="0"/>
              <a:t>Možemo izdvojiti dva aspekta ove teme</a:t>
            </a:r>
          </a:p>
          <a:p>
            <a:r>
              <a:rPr lang="hr-HR" dirty="0" smtClean="0"/>
              <a:t>Prvi aspekt je upotreba riječi prošlost</a:t>
            </a:r>
          </a:p>
          <a:p>
            <a:r>
              <a:rPr lang="hr-HR" dirty="0" smtClean="0"/>
              <a:t>Prošlost je nepoznata i maglovita ali u isto vrijeme konkretna</a:t>
            </a:r>
          </a:p>
          <a:p>
            <a:r>
              <a:rPr lang="hr-HR" dirty="0" smtClean="0"/>
              <a:t>Maglovita je na način da ju je teško ‘’uhvatiti’’</a:t>
            </a:r>
          </a:p>
          <a:p>
            <a:r>
              <a:rPr lang="hr-HR" dirty="0" smtClean="0"/>
              <a:t>Konkretna je kada postaje predmet proučavanja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03952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Ako prošlost postaje konkretna samo onda kada je proučavana, nameće se i stav tko ju treba proučavati i prezentirati</a:t>
            </a:r>
          </a:p>
          <a:p>
            <a:r>
              <a:rPr lang="hr-HR" dirty="0" smtClean="0"/>
              <a:t>Na ovakav način, jedino su stručnjaci uključeni i povezani sa prošlošću</a:t>
            </a:r>
          </a:p>
          <a:p>
            <a:r>
              <a:rPr lang="hr-HR" dirty="0" smtClean="0"/>
              <a:t>Prošlost međutim nije nešto apstraktno</a:t>
            </a:r>
          </a:p>
          <a:p>
            <a:r>
              <a:rPr lang="hr-HR" dirty="0" smtClean="0"/>
              <a:t>Ona ima svoju materijelnu realnost u obliku baštine koja, pak, ima materijalne posljedice za identitet zajednice i osjećaj pripadnosti</a:t>
            </a:r>
          </a:p>
          <a:p>
            <a:r>
              <a:rPr lang="hr-HR" dirty="0" smtClean="0"/>
              <a:t>Prošlost se ne može reducirati na znanstvene podatke – prošlost je nečije naslijeđe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4380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Drugi aspekt glasnogovorništva je ideja naslijeđa</a:t>
            </a:r>
          </a:p>
          <a:p>
            <a:r>
              <a:rPr lang="hr-HR" dirty="0" smtClean="0"/>
              <a:t>Naslijeđe uvijek gleda prema budućnosti</a:t>
            </a:r>
          </a:p>
          <a:p>
            <a:r>
              <a:rPr lang="hr-HR" dirty="0" smtClean="0"/>
              <a:t>Tu budućnost naravno osiguravaju stručnjaci koji će odrediti što se i kako čuva za tu budućnost</a:t>
            </a:r>
          </a:p>
          <a:p>
            <a:r>
              <a:rPr lang="hr-HR" dirty="0" smtClean="0"/>
              <a:t>Na ovakav način sadašnjost, odnosno bilo kakva aktivna rasprava o naslijeđu je onemogućena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7189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Velike promjene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Počevši (manje više) sa Francuskom revolucijom, mijenja se koncept teritorijalnog suvereniteta</a:t>
            </a:r>
          </a:p>
          <a:p>
            <a:r>
              <a:rPr lang="hr-HR" dirty="0" smtClean="0"/>
              <a:t>Nastaju nacionalne države i novi meta-narativi koji povezuju populacije država s teritorijem i legitimiraju nastanak novih državnih formacija</a:t>
            </a:r>
          </a:p>
          <a:p>
            <a:r>
              <a:rPr lang="hr-HR" dirty="0" smtClean="0"/>
              <a:t>Feudalizam kao ekonomski sustav propada, a zamjenjuje ga kapitalizam</a:t>
            </a:r>
          </a:p>
          <a:p>
            <a:r>
              <a:rPr lang="hr-HR" dirty="0" smtClean="0"/>
              <a:t>Zajedno s tim trgovačka srednja klasa zamjenjnjuje staru aristokraciju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592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Slijedeće pitanje koje povlači koncept baštine je pitanje identiteta</a:t>
            </a:r>
          </a:p>
          <a:p>
            <a:r>
              <a:rPr lang="hr-HR" dirty="0" smtClean="0"/>
              <a:t>Baština bi trebala biti fizička manifestacija onih stvari iz prošlosti koji definiraju osjećaj sebe, osjećaj mjesta, pripadosti i zajedništva</a:t>
            </a:r>
          </a:p>
          <a:p>
            <a:r>
              <a:rPr lang="hr-HR" dirty="0" smtClean="0"/>
              <a:t>Budući da je koncept baštine razvijen u kontekstu evropskog nacionalizma identitet na koji se baština odnosi je onaj nacionalni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931359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Na takav način svi drugi oblici identiteta su zanemareni</a:t>
            </a:r>
          </a:p>
          <a:p>
            <a:r>
              <a:rPr lang="hr-HR" dirty="0" smtClean="0"/>
              <a:t>Nacionalni diskurs je diskurs svođenja na isti nazivnik</a:t>
            </a:r>
          </a:p>
          <a:p>
            <a:r>
              <a:rPr lang="hr-HR" dirty="0" smtClean="0"/>
              <a:t>On nastoji raznolikost iskustava asimilirati i svesti na manji broj faktora</a:t>
            </a:r>
          </a:p>
          <a:p>
            <a:r>
              <a:rPr lang="hr-HR" dirty="0" smtClean="0"/>
              <a:t>U tom procesu sub-nacionalni i ne-nacionalni identiteti se jednostavno ignoriraju</a:t>
            </a:r>
          </a:p>
          <a:p>
            <a:r>
              <a:rPr lang="hr-HR" dirty="0" smtClean="0"/>
              <a:t>Nacionalni diskurs je u konačnici preuzak da bi mogao inkorporirati sav raspon iskustava koji se mogu povezati sa naslijeđem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718960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Slijedeći problem koji proizlazi iz diskursa o naslijeđu je njegova ‘’omeđenost’’ ili ‘’ograničenost’’</a:t>
            </a:r>
          </a:p>
          <a:p>
            <a:r>
              <a:rPr lang="hr-HR" dirty="0" smtClean="0"/>
              <a:t>U okviru diskursa, baština se tradicionalno poima kao jasno razlučivi lokaliteti, objekti ili zgrade koji se mogu mapirati, proučavati, dokumentirati, jednom riječju upravljati</a:t>
            </a:r>
          </a:p>
          <a:p>
            <a:r>
              <a:rPr lang="hr-HR" dirty="0" smtClean="0"/>
              <a:t>Ovakvo poimanje koje baštinu reducira na izdvojene točke u prostoru o kojima se treba brinuti omogućava da  se društvena, povijesna i kulturna previranja oko značenja, vrijednosti i prirode naslijeđa svedu na raspravu i konflikte oko specifičnih lokaliteta i/ili tehničke probleme upravljanja kulturnim resursom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874758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Ovakvom konceptu posljednjih je godina suprotstavljen koncept kulturnog krajolika</a:t>
            </a:r>
          </a:p>
          <a:p>
            <a:r>
              <a:rPr lang="hr-HR" dirty="0" smtClean="0"/>
              <a:t>Kulturni krajolik je koncept u kojemu su važne mnogostruke mreže značenja, a ne važnost pojedinih spomenika</a:t>
            </a:r>
          </a:p>
          <a:p>
            <a:r>
              <a:rPr lang="hr-HR" dirty="0" smtClean="0"/>
              <a:t>Ideja kulturnog krajolika omogućava šire polje rasprave o vrijednostima i značenjima baštine nego što je to slučaj sa idejom lokaliteta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711722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Slijedeća implikacija koja proizlazi iz diskursa je pasivnost javnosti, odnosno konzumenata naslijeđa</a:t>
            </a:r>
          </a:p>
          <a:p>
            <a:r>
              <a:rPr lang="hr-HR" dirty="0" smtClean="0"/>
              <a:t>Javnost je pasivni konzument naslijeđa koja ni na koji način ne ulazi u odnos sa onom što konzumira</a:t>
            </a:r>
          </a:p>
          <a:p>
            <a:r>
              <a:rPr lang="hr-HR" dirty="0" smtClean="0"/>
              <a:t>Ova ideja, odnosno koncept unutar diskursa temelji se na tri faktora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228765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Prvi faktor je naslijeđe ideoloških postavki liberalnog koncepta obrazovanja koji je utjecao na razvoj muzeja i pokreta zaštite spomenika</a:t>
            </a:r>
          </a:p>
          <a:p>
            <a:r>
              <a:rPr lang="hr-HR" dirty="0" smtClean="0"/>
              <a:t>Drugi faktor koji podržava otuđenost i odvojenost javnosti od naslijeđa je  maksima ‘’konzerviraj kako je pronađeno’’</a:t>
            </a:r>
          </a:p>
          <a:p>
            <a:r>
              <a:rPr lang="hr-HR" dirty="0" smtClean="0"/>
              <a:t>Unutar ove prakse spomenici se održavaju na razini bolničke čistoće i samom svojom pojavom podržava dojam bezvremenosti  i nedodirljivosti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5080846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Treći faktor odnosi se na razvoj koji se dogodio u okviru masovnog turizma</a:t>
            </a:r>
          </a:p>
          <a:p>
            <a:r>
              <a:rPr lang="hr-HR" dirty="0" smtClean="0"/>
              <a:t>Tijekom 80-tih kritika baštine koncentrirala se na problem profanizacije naslijeđa, odnosno marketinških postupaka koji baštinu svode na čistu zabavu</a:t>
            </a:r>
          </a:p>
          <a:p>
            <a:r>
              <a:rPr lang="hr-HR" dirty="0" smtClean="0"/>
              <a:t>Tematski park bila je glavna metafora ove kritike</a:t>
            </a:r>
          </a:p>
          <a:p>
            <a:r>
              <a:rPr lang="hr-HR" dirty="0" smtClean="0"/>
              <a:t>Međutim, ova kritika reproducira i dijelove diskursa o naslijeđu gdje su konzumenti redefinirani kao turisti, pasivni promatrači koji su samo u prolazu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2220106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Ovakav koncept u konačnici još više distancira ljude od aktivnog kontakta sa naslijeđem svodeći ih na pasivne konzumente</a:t>
            </a:r>
          </a:p>
          <a:p>
            <a:r>
              <a:rPr lang="hr-HR" dirty="0" smtClean="0"/>
              <a:t>S ovim u vezi je i ekonomistička retorika kojom se naslijeđe jednostavno svodi na predmet konzumacije</a:t>
            </a:r>
          </a:p>
          <a:p>
            <a:r>
              <a:rPr lang="hr-HR" dirty="0" smtClean="0"/>
              <a:t>Ovdje nije riječ o tome da baština ne bi bila ekonomski resurs, već o tome da retorika proizvoda i konzumacija svodi naslijeđe na ‘’stvar’’ koje se pasivno i nekritički konzumira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448977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Ono što se događa u okviru diskursa o naslijeđu jest da je svako ‘’djelovanje’’ ili aktivna uključenost u baštinu jednostavno nedostaje</a:t>
            </a:r>
          </a:p>
          <a:p>
            <a:r>
              <a:rPr lang="hr-HR" dirty="0" smtClean="0"/>
              <a:t>Baština je jednosmjeran proces, od vrha prema dolje, i sastoji se od preuzimanja mudrosti stručnjaka</a:t>
            </a:r>
          </a:p>
          <a:p>
            <a:r>
              <a:rPr lang="hr-HR" smtClean="0"/>
              <a:t>Aktivan odnos u obliku kreiranja uspomena, sjećanje i performansa što čini kulturni proces naslijeđa u potpunosti nedostaju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29689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Opozicijski i subalterni diskursi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Naslijeđe jest oblik dominatnog diskursa, ali istovremeno ono može postati i mjesto aktivnog protivljenja</a:t>
            </a:r>
          </a:p>
          <a:p>
            <a:r>
              <a:rPr lang="hr-HR" dirty="0" smtClean="0"/>
              <a:t>Mogu se definirati dvije široke teme oko kojih se fokusiraju kritička promišljanja diskursa o naslijeđu</a:t>
            </a:r>
          </a:p>
          <a:p>
            <a:r>
              <a:rPr lang="hr-HR" dirty="0" smtClean="0"/>
              <a:t>Prvo su reakcije subalternih skupina koje se tiču uključenosti lokalnih zajednica u problematiku naslijeđa</a:t>
            </a:r>
          </a:p>
          <a:p>
            <a:r>
              <a:rPr lang="hr-HR" dirty="0" smtClean="0"/>
              <a:t>Drugo je kritika usmjerena prema industriji baštine i šire, prema baštinskom turizmu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1633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Kontekst nastanka koncepta naslijeđa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19. st. Može se opisati kao vrijeme velikih promjena i destabilizacija postojećih odnosa</a:t>
            </a:r>
          </a:p>
          <a:p>
            <a:r>
              <a:rPr lang="hr-HR" dirty="0" smtClean="0"/>
              <a:t>Zbog toga je trebalo i iznaći nove društvene oblike koji će postići koheziju stanovništva u novonastalim prilikama</a:t>
            </a:r>
          </a:p>
          <a:p>
            <a:r>
              <a:rPr lang="hr-HR" dirty="0" smtClean="0"/>
              <a:t>Nacionalni rasni diskursi se spajaju i naturaliziraju poveznicu između povijesti, teritorija i identiteta</a:t>
            </a:r>
          </a:p>
          <a:p>
            <a:r>
              <a:rPr lang="hr-HR" dirty="0" smtClean="0"/>
              <a:t>Nastaje koncept ‘’krvi i tla’’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5469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Potreba da se lokalne zajednice uključe u upravljanje, interpretaciju i konzervaciju naslijeđa itekako je prepoznato kao problem i kao potreba</a:t>
            </a:r>
          </a:p>
          <a:p>
            <a:r>
              <a:rPr lang="hr-HR" dirty="0" smtClean="0"/>
              <a:t>Prepoznavanje problema i potrebe uključivanja raznih dionika u proces baštine proizlazi iz zahtijeva raznih skupina da se njihove potrebe, aspiracije i vrijednosti vrednuju kada se raspravlja o načinima na koji se prošlost koristi u sadašnjosti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804404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Najveći izazov dolazi od strane domorodačkih populacija</a:t>
            </a:r>
          </a:p>
          <a:p>
            <a:r>
              <a:rPr lang="hr-HR" dirty="0" smtClean="0"/>
              <a:t>Iako su se rasprave vrlo često fokusirale na problematiku posmrtnih ostataka ili repatrijaciju predmeta, ovdje postoji puno  opsežnija problematika od pukog vlasništva</a:t>
            </a:r>
          </a:p>
          <a:p>
            <a:r>
              <a:rPr lang="hr-HR" dirty="0" smtClean="0"/>
              <a:t>Ovdje se zapravo radi o identitetu i kulturnoj politici – tko ima pravo i legitimitet da odredi što ili tko neka odeđena skupina jest a što nije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2601524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Naime, sposobnost da kontroliramo vlastiti identitet, da definiramo i uspostavljamo osjećaj pripadnosti nekoj zajednici je snažan emotivan i politički čin</a:t>
            </a:r>
          </a:p>
          <a:p>
            <a:r>
              <a:rPr lang="hr-HR" dirty="0" smtClean="0"/>
              <a:t>Osjećaj identita nužno se mora temeljiti na nekom obliku osjećaja povijesti i uspomena</a:t>
            </a:r>
          </a:p>
          <a:p>
            <a:r>
              <a:rPr lang="hr-HR" dirty="0" smtClean="0"/>
              <a:t>Identitet je neraskidivo vezan za načine na koji poimamo prošlost te za načine na koji su naše osobne i kolektivne uspomene shvaćene, komemorirane i prenošene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0056210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Problemi oko reprezentacije i autoriteta se načešće nazivaju domorodački problemi</a:t>
            </a:r>
          </a:p>
          <a:p>
            <a:r>
              <a:rPr lang="hr-HR" dirty="0" smtClean="0"/>
              <a:t>Međutim, kritike i rasprava o ovoj problematici dolaze s raznih strana svijeta i od različitih skupina</a:t>
            </a:r>
          </a:p>
          <a:p>
            <a:r>
              <a:rPr lang="hr-HR" dirty="0" smtClean="0"/>
              <a:t>Razne etničke skupine, lokalne zajednice i interesne grupe se protive kulturnim politikama svojih vlada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1955828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Problemi koji se ističu su razni</a:t>
            </a:r>
          </a:p>
          <a:p>
            <a:r>
              <a:rPr lang="hr-HR" dirty="0" smtClean="0"/>
              <a:t>Posebno je problematično što tradicionalne i autoritativne verzije definicije naslijeđa inzistiraju na nacionalizirajućim narativima koje jednostavno ne odražavaju iskustva subalternih skupina</a:t>
            </a:r>
          </a:p>
          <a:p>
            <a:r>
              <a:rPr lang="hr-HR" dirty="0" smtClean="0"/>
              <a:t>Problem se sastoji u tome što se takvim zajednicama odriče povijesni legitimitet i time se njihov kulturni, socijalni il politički značaj ignorira i trivijalizira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4301883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Inzistiranje na isključivo materijalnoj prirodi baštine uzrokuje ne-vrednovanje drugih oblika baštine čime se pojedinim skupinama oduzima pravo na kreiranje vlastitog identiteta resursima koje je odabrala ta skupina</a:t>
            </a:r>
          </a:p>
          <a:p>
            <a:r>
              <a:rPr lang="hr-HR" dirty="0" smtClean="0"/>
              <a:t>Mentalitet konzerviraj kako je pronađeno uzrokuje probleme kada pojedine skupine traže aktviniji ili neposredniji pristup naslijeđu i izlaze iz okvira uobičajene prakse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8086420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Primjeri situacija gdje se ovakvi problemi javljaju su Stonehenge, korištenje povijesnih lokacija bojnih polja za </a:t>
            </a:r>
            <a:r>
              <a:rPr lang="hr-HR" dirty="0" smtClean="0"/>
              <a:t>rekonstrukcije </a:t>
            </a:r>
            <a:r>
              <a:rPr lang="hr-HR" dirty="0" smtClean="0"/>
              <a:t>bitaka ili prebojavanje slika na stijenama od strane aboridžina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4121237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Posljednjih godina veliki naglasak je stavljen na multi-vokalnost što omogućuje prepoznavanje činjenice da su stavovi i koncepti baštine raznorodni i raznoliki</a:t>
            </a:r>
          </a:p>
          <a:p>
            <a:r>
              <a:rPr lang="hr-HR" dirty="0" smtClean="0"/>
              <a:t>Ovaj razvoj omougćio je drugačija promišljanja baštine u akademskom i političkom kontekstu</a:t>
            </a:r>
          </a:p>
          <a:p>
            <a:r>
              <a:rPr lang="hr-HR" dirty="0" smtClean="0"/>
              <a:t>Primjerice, istraživanja pokazuju da u SAD-u Euro-Amerikanci baštinu poimaju sasvim drugačije od Afro-amerikanaca ili domorodačkih populacija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239782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Euro-Amerikanci imaju tendenciju da baštinu poimaju u okviru nacionalnih i autoritativnih narativa dok su ostali više orijentirani na koncepte baštine koji uključuju lokalnu zajednicu i obitelj</a:t>
            </a:r>
          </a:p>
          <a:p>
            <a:r>
              <a:rPr lang="hr-HR" dirty="0" smtClean="0"/>
              <a:t>Ova dva poimanja su često u sukobu</a:t>
            </a:r>
          </a:p>
          <a:p>
            <a:r>
              <a:rPr lang="hr-HR" dirty="0" smtClean="0"/>
              <a:t>Drugačija promišljanja baštine dovela su i do odgovora vlasti gdje se pokušavalo osmisliti programe jačeg i boljeg uključivanja zajednica u programe vezane uz baštinu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7469250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Problem s ovakvim inicijativama i politikama jest taj što imaju tendenciju da budu asimilatorski i autoritativni umjesto da budu prava opreka autoritativnom diskursu</a:t>
            </a:r>
          </a:p>
          <a:p>
            <a:r>
              <a:rPr lang="hr-HR" dirty="0" smtClean="0"/>
              <a:t>Politike se često kreću u okvirima kako privući više posjetitelja baštine</a:t>
            </a:r>
          </a:p>
          <a:p>
            <a:r>
              <a:rPr lang="hr-HR" dirty="0" smtClean="0"/>
              <a:t>Oni koji se bave baštinom moraju tek iznaći načine da privuku ljude u okviru postojećih koncepata baštine</a:t>
            </a:r>
          </a:p>
          <a:p>
            <a:r>
              <a:rPr lang="hr-HR" dirty="0" smtClean="0"/>
              <a:t>Odnosi moći koji su samoj srži koncepta time ostaju nedirnuti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62702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Ovo je kontekst u kojem nastaje ono što danas poznajemo kao koncept naslijeđa kao i ideja da o tome nečemu treba voditi brigu</a:t>
            </a:r>
          </a:p>
          <a:p>
            <a:r>
              <a:rPr lang="hr-HR" dirty="0" smtClean="0"/>
              <a:t>Identitet nove moderne Evrope trebao se ogledati u spomenicima koje je trebalo zaštititi i prezentirati javnosti radi njihova obrazovanja</a:t>
            </a:r>
          </a:p>
          <a:p>
            <a:r>
              <a:rPr lang="hr-HR" dirty="0" smtClean="0"/>
              <a:t>Osim identiteta, spomenici predstavljaju i evropski ukus, civilizacijski doseg i postignuća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5226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Istinsko uključivanje raznih dionika u proces naslijeđa ne može započeti prije nego što se redefiniraju odnosi koji postoje u tom procesu</a:t>
            </a:r>
          </a:p>
          <a:p>
            <a:r>
              <a:rPr lang="hr-HR" dirty="0" smtClean="0"/>
              <a:t>Ovo nije niti najmanje jednostavno je diskurs naturalizira legitimitet tradicionalnih definicija baštine, koje su pak institucionalizirane u državnim tijelima</a:t>
            </a:r>
          </a:p>
          <a:p>
            <a:r>
              <a:rPr lang="hr-HR" dirty="0" smtClean="0"/>
              <a:t>Oni koji </a:t>
            </a:r>
            <a:r>
              <a:rPr lang="hr-HR" dirty="0" smtClean="0"/>
              <a:t>su </a:t>
            </a:r>
            <a:r>
              <a:rPr lang="hr-HR" dirty="0" smtClean="0"/>
              <a:t>u profesiji baštine nalaze se u škripcu između društvenih skupina koje žele demokratizirati baštinu i onih koji žele zadržati staus quo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6820384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Oni koji se profesionalno bave baštinom tako postaju dio otvorene političke debate u kojoj je potrebno zauzeti stranu</a:t>
            </a:r>
          </a:p>
          <a:p>
            <a:r>
              <a:rPr lang="hr-HR" dirty="0" smtClean="0"/>
              <a:t>Primjerice, neki će željeti podržati oblike djelovanja koji će nagrašavati ulogu, klase, roda, neki lokalne posebnosti, drugi će pak nijekati sve to</a:t>
            </a:r>
          </a:p>
          <a:p>
            <a:r>
              <a:rPr lang="hr-HR" dirty="0" smtClean="0"/>
              <a:t>Problem se sastoji u tome što se diskurs temelji na nepristranosti i stručnosti </a:t>
            </a:r>
          </a:p>
          <a:p>
            <a:r>
              <a:rPr lang="hr-HR" dirty="0" smtClean="0"/>
              <a:t>S jedne strane se niječe izrazita politička priroda naslijeđa a s druge </a:t>
            </a:r>
            <a:r>
              <a:rPr lang="hr-HR" dirty="0" smtClean="0"/>
              <a:t>strane </a:t>
            </a:r>
            <a:r>
              <a:rPr lang="hr-HR" dirty="0" smtClean="0"/>
              <a:t>jako se teško odreći moći koja proizlazi iz diskursa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877202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Druga velika tema protivljenja konceptu baštine je kritika industrije baštine u Velikoj Britaniji</a:t>
            </a:r>
          </a:p>
          <a:p>
            <a:r>
              <a:rPr lang="hr-HR" dirty="0" smtClean="0"/>
              <a:t>Masovni interes za baštinu opisan je kao simptom konzervativizma, zemlje u </a:t>
            </a:r>
            <a:r>
              <a:rPr lang="hr-HR" dirty="0" smtClean="0"/>
              <a:t>kojoj </a:t>
            </a:r>
            <a:r>
              <a:rPr lang="hr-HR" dirty="0" smtClean="0"/>
              <a:t>nostalgične tlapnje za prošlim vremenima onemogućuju i guše kulturnu inivativnost </a:t>
            </a:r>
          </a:p>
          <a:p>
            <a:r>
              <a:rPr lang="hr-HR" dirty="0" smtClean="0"/>
              <a:t> prošlost koja se prezentira je iskrivljena i neautentična i takva se prezentira naivnim turistima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4128749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Baština </a:t>
            </a:r>
            <a:r>
              <a:rPr lang="hr-HR" dirty="0" smtClean="0"/>
              <a:t>se u ovim kritikama opisuje kao elitistička i identificira s mobilizacijom interesa za seoska zdanja</a:t>
            </a:r>
          </a:p>
          <a:p>
            <a:r>
              <a:rPr lang="hr-HR" dirty="0" smtClean="0"/>
              <a:t>Ovaj interes je rezultat propagiranja određenih verzija povijesti</a:t>
            </a:r>
          </a:p>
          <a:p>
            <a:r>
              <a:rPr lang="hr-HR" dirty="0" smtClean="0"/>
              <a:t>Jasne razlike između </a:t>
            </a:r>
            <a:r>
              <a:rPr lang="hr-HR" dirty="0" smtClean="0"/>
              <a:t>sluga </a:t>
            </a:r>
            <a:r>
              <a:rPr lang="hr-HR" dirty="0" smtClean="0"/>
              <a:t>i ‘’obitelji’’ korištene su kao opravdanje i autoritet za odnose u sadašnjosti</a:t>
            </a:r>
          </a:p>
          <a:p>
            <a:r>
              <a:rPr lang="hr-HR" dirty="0" smtClean="0"/>
              <a:t>Društvene vrijednosti elita su se štitile kao baština u svrhu sprečavanja kulturnih i društvenih promjena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8443228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Studije strukture posjetitelja kulturnim spomenicima pokazuju da većina pripada srednjoj klasi </a:t>
            </a:r>
          </a:p>
          <a:p>
            <a:r>
              <a:rPr lang="hr-HR" dirty="0" smtClean="0"/>
              <a:t>Konzumacija naslijeđa je tako vezana uz elitu kao i poruke i vrijednosti koje se propagiraju kroz naslijeđe</a:t>
            </a:r>
          </a:p>
          <a:p>
            <a:r>
              <a:rPr lang="hr-HR" dirty="0" smtClean="0"/>
              <a:t>Baština je tako postala povezana s desničarskim politikama tačerizma koji je nastojao progurati određene oblike društvene kontrole i veličati slobodno tržište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2379541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Jedan autor je okarakterizirao baštinu kao ‘’tačerizam u povijesnoj nošnji’’</a:t>
            </a:r>
          </a:p>
          <a:p>
            <a:r>
              <a:rPr lang="hr-HR" dirty="0" smtClean="0"/>
              <a:t>To je baština koja je sigurna, sterilna i lišena subverzije  i lutanja od propisanih normi</a:t>
            </a:r>
          </a:p>
          <a:p>
            <a:r>
              <a:rPr lang="hr-HR" dirty="0" smtClean="0"/>
              <a:t>Mogu se navesti tri društvena procesa koja su dovela do ovakvog poimanja baštine</a:t>
            </a:r>
          </a:p>
          <a:p>
            <a:r>
              <a:rPr lang="hr-HR" dirty="0" smtClean="0"/>
              <a:t>Prvo je simptomatična nesigurnost u engleski nacionalni identitet koji je vezan uz kolektivno britanstvo i slavnu imperijalnu prošlost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7326887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Drugo, Britanija se suočava s rastućom multiklturalizacijom društva koju je teško prihvatiti</a:t>
            </a:r>
          </a:p>
          <a:p>
            <a:r>
              <a:rPr lang="hr-HR" dirty="0" smtClean="0"/>
              <a:t>Treće, jedan od stupova engleskog identiteta je kontinuitet institucija i izraza</a:t>
            </a:r>
          </a:p>
          <a:p>
            <a:r>
              <a:rPr lang="hr-HR" dirty="0" smtClean="0"/>
              <a:t>Ove debate i kritike potaknule su brojne rasprave u Engleskoj, tako da se tamo sada umjesto o baštini govori o povijesnom okolišu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5856078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Druge kritike upućene baštini uključuju problematiku sanitarizacije prošlosti i njenog ogoljavanja do površnosti radi komercijalizacije i povećanja broja turista</a:t>
            </a:r>
          </a:p>
          <a:p>
            <a:r>
              <a:rPr lang="hr-HR" dirty="0" smtClean="0"/>
              <a:t>Autentičnost postaje centralni problem potaknut problematikom rasta rekonstrukcija i dramatizacija na samim lokalitetima</a:t>
            </a:r>
          </a:p>
          <a:p>
            <a:r>
              <a:rPr lang="hr-HR" dirty="0" smtClean="0"/>
              <a:t>Postavlja se pitanje koliko se baština smije odmaknuti od povijesnih i arheoloških činjenica prije nego što se pretoči u tzv. Baštinski tematski park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371629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Paradoksalno, autentičnost je ono što potiče iskustvo turizma dok istovremeno taj isti turizam stvara sadržaje koji potkopavaju tu istu autentičnost</a:t>
            </a:r>
          </a:p>
          <a:p>
            <a:r>
              <a:rPr lang="hr-HR" dirty="0" smtClean="0"/>
              <a:t>U literaturi o turizmu počele su se propitivati klasični koncepti autentičnosti i autentičnih iskustava</a:t>
            </a:r>
          </a:p>
          <a:p>
            <a:r>
              <a:rPr lang="hr-HR" dirty="0" smtClean="0"/>
              <a:t>Turisti mogu razumijevati autentičnost na sasvim drugačiji način od onog kako ga shvaća autoritativni diskurs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008342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Umjesto inzistiranju na isključivo materijalnim aspektima naslijeđa, sada se naglasak stavlja na emotivnu i iskustvenu autentičnost</a:t>
            </a:r>
          </a:p>
          <a:p>
            <a:r>
              <a:rPr lang="hr-HR" dirty="0" smtClean="0"/>
              <a:t>Ono što se prigovara ovim studijama jest da o problematici baštine raspravljaju isključivo u terminima marketinga i konzumacije što se smatra znanstveno simplističkim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74111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Muzeji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U okviru liberalnog pokreta obrazovanja( obrazovanje za sve) država počinje voditi brigu o tome da svi njeni građani budu upoznati i naučeni o svom identitetu i prošlosti</a:t>
            </a:r>
          </a:p>
          <a:p>
            <a:r>
              <a:rPr lang="hr-HR" dirty="0" smtClean="0"/>
              <a:t>U tom kontekstu nastaju i muzeji </a:t>
            </a:r>
          </a:p>
          <a:p>
            <a:r>
              <a:rPr lang="hr-HR" dirty="0" smtClean="0"/>
              <a:t>Muzeji su rezultat stanja modernog</a:t>
            </a:r>
          </a:p>
          <a:p>
            <a:r>
              <a:rPr lang="hr-HR" dirty="0" smtClean="0"/>
              <a:t>Temelje se na narativima o napretku, racionalnosti te nacionalnom i kulturnom identitetu</a:t>
            </a:r>
          </a:p>
          <a:p>
            <a:r>
              <a:rPr lang="hr-HR" dirty="0" smtClean="0"/>
              <a:t>Oni uvjetuju praksu sakupljanja i prezentiranja baštine</a:t>
            </a:r>
          </a:p>
          <a:p>
            <a:r>
              <a:rPr lang="hr-HR" dirty="0" smtClean="0"/>
              <a:t>Muzeji dobivaju regulatornu ulogu u smislu uspostavljanja i upravljanja naconalnim identitetima</a:t>
            </a:r>
          </a:p>
          <a:p>
            <a:r>
              <a:rPr lang="hr-HR" dirty="0" smtClean="0"/>
              <a:t>Nacionalne zbirke demonstriraju postigunuća i superiornost nacija koje ih posjeduju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7496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Kritika baštine je postavila mnoga značajna pitanja i ukazala na reakcionarno i društveno zatupljujuće korištenje baštine</a:t>
            </a:r>
          </a:p>
          <a:p>
            <a:r>
              <a:rPr lang="hr-HR" dirty="0" smtClean="0"/>
              <a:t>Međutim, ova kritika ima i ozbiljna ograničenja kada je riječ o raspravi o prirodi i korištenju baštine</a:t>
            </a:r>
          </a:p>
          <a:p>
            <a:r>
              <a:rPr lang="hr-HR" dirty="0" smtClean="0"/>
              <a:t>Razlog tome je što ova kritika svo korištenje baštine svodi pod pojam nostalgije</a:t>
            </a:r>
          </a:p>
          <a:p>
            <a:r>
              <a:rPr lang="hr-HR" dirty="0" smtClean="0"/>
              <a:t>Nostalgija bi trebala biti nešto što je samo po sebi konzervativno, poima se kao sinonim za društveni kontinuitet u vremenima velike promjene i društvenog gubitka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503163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Međutim, u baštini nema ništa što ju čini desničarskom ili ljevičarskom, reakcionarnom ili progresivnom</a:t>
            </a:r>
          </a:p>
          <a:p>
            <a:r>
              <a:rPr lang="hr-HR" dirty="0" smtClean="0"/>
              <a:t>Ona možda jest konzervativna utoliko što se odnosi na neko prošlo vrijeme</a:t>
            </a:r>
          </a:p>
          <a:p>
            <a:r>
              <a:rPr lang="hr-HR" dirty="0" smtClean="0"/>
              <a:t>Ali vrijednosti koje se mogu komunicirati tim konceptom mogu imati raspon od ‘’tad je bilo bolje’’ do kritički intoniranih društvenih vrijednosti i iskustava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6381941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Problem se može sažeti na način da ako baštinu definiramo kao jednu stvar, kao jedan proces, kao jednu ideologiju bilo da je riječ o elitističkoj prirodi baštine ili komercijaliziranoj razbibrizi</a:t>
            </a:r>
          </a:p>
          <a:p>
            <a:r>
              <a:rPr lang="hr-HR" dirty="0" smtClean="0"/>
              <a:t>ne ostavljamo mjesta, bilo za alternativna korištenja baštine, bilo za ulogu povijesnih znanosti u stvaranju i legitimizaciji naslijeđa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8933395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Povjesne znanosti i baština imaju sasvim različite svrhe što ne znači da znanosti nemaju nikakvog utjecaja na konstituiranje baštine</a:t>
            </a:r>
          </a:p>
          <a:p>
            <a:r>
              <a:rPr lang="hr-HR" dirty="0" smtClean="0"/>
              <a:t>Znanost je, kao i sve drugo, društvena praksa i itekako ima veze s onim što se događa u društvu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7298077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Reakcija na masovnu posjećenost spomenika baštine pomalo ‘’smrdi’’ na ograđivanje od strane povijesnih znanosti</a:t>
            </a:r>
          </a:p>
          <a:p>
            <a:r>
              <a:rPr lang="hr-HR" dirty="0" smtClean="0"/>
              <a:t>Sugerira se da je ova ‘’masovka’’ sama po sebi loša</a:t>
            </a:r>
          </a:p>
          <a:p>
            <a:r>
              <a:rPr lang="hr-HR" dirty="0" smtClean="0"/>
              <a:t>Kako se ljudi upuštaju u odnos sa </a:t>
            </a:r>
            <a:r>
              <a:rPr lang="hr-HR" dirty="0" smtClean="0"/>
              <a:t>baštinom</a:t>
            </a:r>
            <a:r>
              <a:rPr lang="hr-HR" dirty="0" smtClean="0"/>
              <a:t>, tako dolazi stručni posrednik koji će izmjestiti javnost iz odnosa sa baštinom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0718270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Prema definiciji, javnost je svedena na nešto što što je izmanipulirano turističkim marketingom i kao takva pasivna</a:t>
            </a:r>
          </a:p>
          <a:p>
            <a:r>
              <a:rPr lang="hr-HR" dirty="0" smtClean="0"/>
              <a:t>Javnost će biti, ili na krivom putu vođena kozumerizmom turističkog marketinga ili na pravom putu posredstvom stručnosti povijesnih znanosti</a:t>
            </a:r>
          </a:p>
          <a:p>
            <a:r>
              <a:rPr lang="hr-HR" dirty="0" smtClean="0"/>
              <a:t>Ako baštinu svedemo na pojmove autentičnosti i komodifikacije te društvene i političke reakcije, značenje baštine ostavljamo u praznom prostoru između diskursa o baštini i kritike baštine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8465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Zaštita spomenika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Osim osnivanja muzeja kao mjesta koja utjelovljuju nacionalni identitet i postignuća nacije, države se počinju baviti i zaštitom nepokretne baštine i povijesnih zgrada</a:t>
            </a:r>
          </a:p>
          <a:p>
            <a:r>
              <a:rPr lang="hr-HR" dirty="0" smtClean="0"/>
              <a:t>Prva legislativa o zaštiti toga nečega što se često naziva ‘’spomenik’’ kreće u 19. st., a u SAD-u početkom 20.</a:t>
            </a:r>
          </a:p>
          <a:p>
            <a:r>
              <a:rPr lang="hr-HR" dirty="0" smtClean="0"/>
              <a:t>Zajedno sa legislativom zagovara se i konzervacijska etika</a:t>
            </a:r>
          </a:p>
          <a:p>
            <a:r>
              <a:rPr lang="hr-HR" dirty="0" smtClean="0"/>
              <a:t>Arhitekti i arheolozi imali su veliki utjecaj na kreiranje te legislative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427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Pozivajući se na povlašteno i privilegirano znanje o spomenicima i baštini, naglašavaju potrebu za obrazovanjem i podizanjem svijesti masa o njihovom kulturnom i nacionalnom identitetu</a:t>
            </a:r>
          </a:p>
          <a:p>
            <a:r>
              <a:rPr lang="hr-HR" dirty="0" smtClean="0"/>
              <a:t>U tom tonu je npr. U Engeskoj osnovano Society for protection of ancient bulidings (SPAB)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60104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</TotalTime>
  <Words>4175</Words>
  <Application>Microsoft Office PowerPoint</Application>
  <PresentationFormat>On-screen Show (4:3)</PresentationFormat>
  <Paragraphs>262</Paragraphs>
  <Slides>75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76" baseType="lpstr">
      <vt:lpstr>Office Theme</vt:lpstr>
      <vt:lpstr>Kad je bilo naslijeđe</vt:lpstr>
      <vt:lpstr>PowerPoint Presentation</vt:lpstr>
      <vt:lpstr>PowerPoint Presentation</vt:lpstr>
      <vt:lpstr>Velike promjene</vt:lpstr>
      <vt:lpstr>Kontekst nastanka koncepta naslijeđa</vt:lpstr>
      <vt:lpstr>PowerPoint Presentation</vt:lpstr>
      <vt:lpstr>Muzeji</vt:lpstr>
      <vt:lpstr>Zaštita spomenika</vt:lpstr>
      <vt:lpstr>PowerPoint Presentation</vt:lpstr>
      <vt:lpstr>Koncept spomenika</vt:lpstr>
      <vt:lpstr>Koncept naslijeđa</vt:lpstr>
      <vt:lpstr>Ruskin i Morris: konzervacija kakvu danas poznajemo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Još malo o tome čija je baština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Implikacije diskursa o naslijeđu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Opozicijski i subalterni diskursi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 je bilo naslijeđe</dc:title>
  <dc:creator>Igor</dc:creator>
  <cp:lastModifiedBy>Igor</cp:lastModifiedBy>
  <cp:revision>64</cp:revision>
  <dcterms:created xsi:type="dcterms:W3CDTF">2013-11-17T20:50:17Z</dcterms:created>
  <dcterms:modified xsi:type="dcterms:W3CDTF">2014-01-23T07:39:23Z</dcterms:modified>
</cp:coreProperties>
</file>