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4" r:id="rId2"/>
    <p:sldId id="280" r:id="rId3"/>
    <p:sldId id="289" r:id="rId4"/>
    <p:sldId id="276" r:id="rId5"/>
    <p:sldId id="290" r:id="rId6"/>
    <p:sldId id="286" r:id="rId7"/>
    <p:sldId id="291" r:id="rId8"/>
    <p:sldId id="288" r:id="rId9"/>
    <p:sldId id="285" r:id="rId10"/>
    <p:sldId id="279" r:id="rId11"/>
    <p:sldId id="282" r:id="rId12"/>
    <p:sldId id="287" r:id="rId13"/>
  </p:sldIdLst>
  <p:sldSz cx="9144000" cy="6858000" type="screen4x3"/>
  <p:notesSz cx="6858000" cy="9144000"/>
  <p:custDataLst>
    <p:tags r:id="rId14"/>
  </p:custDataLst>
  <p:defaultTextStyle>
    <a:defPPr>
      <a:defRPr lang="sr-Latn-C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521E"/>
    <a:srgbClr val="007839"/>
    <a:srgbClr val="006CAE"/>
    <a:srgbClr val="439D3D"/>
    <a:srgbClr val="9C9F2F"/>
    <a:srgbClr val="06418B"/>
    <a:srgbClr val="611F7B"/>
    <a:srgbClr val="9C25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Bez stila, bez rešetk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E25E649-3F16-4E02-A733-19D2CDBF48F0}" styleName="Srednji stil 3 - Isticanje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ila, s rešetkom tablice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188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218DB2-FCE8-4D86-A8D1-B8B78F632F7A}" type="datetimeFigureOut">
              <a:rPr lang="sr-Latn-CS"/>
              <a:pPr>
                <a:defRPr/>
              </a:pPr>
              <a:t>17.1.2021.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D7D776-8E6E-4D8D-9ED3-1325CE25CFFF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73F738-80A0-45B1-8DFB-625737339BD6}" type="datetimeFigureOut">
              <a:rPr lang="sr-Latn-CS"/>
              <a:pPr>
                <a:defRPr/>
              </a:pPr>
              <a:t>17.1.2021.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013101-B020-435B-90A6-0F10605D58BB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1F23F9-9AA3-4982-BB88-9E795F299AA7}" type="datetimeFigureOut">
              <a:rPr lang="sr-Latn-CS"/>
              <a:pPr>
                <a:defRPr/>
              </a:pPr>
              <a:t>17.1.2021.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981CE2-87B2-464C-A34B-53F635D43E32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BDC71F-4C3B-4876-96ED-5E277FC75186}" type="datetimeFigureOut">
              <a:rPr lang="sr-Latn-CS"/>
              <a:pPr>
                <a:defRPr/>
              </a:pPr>
              <a:t>17.1.2021.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9CA84B-1D0A-4DD4-B117-16F4A67CEA40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B152E9-A1AD-4727-8960-2C16D9D5BD05}" type="datetimeFigureOut">
              <a:rPr lang="sr-Latn-CS"/>
              <a:pPr>
                <a:defRPr/>
              </a:pPr>
              <a:t>17.1.2021.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FC6116-9E54-4FAF-830D-865B3BDD9D75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FE1534-E99E-4036-8CA2-76C166F1811D}" type="datetimeFigureOut">
              <a:rPr lang="sr-Latn-CS"/>
              <a:pPr>
                <a:defRPr/>
              </a:pPr>
              <a:t>17.1.2021.</a:t>
            </a:fld>
            <a:endParaRPr lang="hr-H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7FED13-4936-49D2-B6E6-0ABE0829F1D5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706037-3BB1-4167-B5B6-9CD0D3B54254}" type="datetimeFigureOut">
              <a:rPr lang="sr-Latn-CS"/>
              <a:pPr>
                <a:defRPr/>
              </a:pPr>
              <a:t>17.1.2021.</a:t>
            </a:fld>
            <a:endParaRPr lang="hr-HR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941AB4-62E5-47E7-980E-BBA1E82EBC55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8B0AAB-AD35-4B54-A61F-6B09CCB22B0A}" type="datetimeFigureOut">
              <a:rPr lang="sr-Latn-CS"/>
              <a:pPr>
                <a:defRPr/>
              </a:pPr>
              <a:t>17.1.2021.</a:t>
            </a:fld>
            <a:endParaRPr lang="hr-H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24FBD1-E2EB-419D-A5BC-EB005D9DB275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6B1A73-6CE3-47F8-AA72-3F3FEC3FBA54}" type="datetimeFigureOut">
              <a:rPr lang="sr-Latn-CS"/>
              <a:pPr>
                <a:defRPr/>
              </a:pPr>
              <a:t>17.1.2021.</a:t>
            </a:fld>
            <a:endParaRPr lang="hr-HR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E04245-6B4D-4F1C-B513-D44A733F916C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43B77C-E825-4C7E-8BDA-D96F79AB6DA5}" type="datetimeFigureOut">
              <a:rPr lang="sr-Latn-CS"/>
              <a:pPr>
                <a:defRPr/>
              </a:pPr>
              <a:t>17.1.2021.</a:t>
            </a:fld>
            <a:endParaRPr lang="hr-H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559494-3143-4E30-8B65-EEF7388370FE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r-HR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88418A-553D-45EE-BD7F-E3C0125F222A}" type="datetimeFigureOut">
              <a:rPr lang="sr-Latn-CS"/>
              <a:pPr>
                <a:defRPr/>
              </a:pPr>
              <a:t>17.1.2021.</a:t>
            </a:fld>
            <a:endParaRPr lang="hr-H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83F885-E43C-407A-B55E-61D11CC7EFE4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hr-HR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D8041B0-85B1-452C-B2CD-C318B80CB579}" type="datetimeFigureOut">
              <a:rPr lang="sr-Latn-CS"/>
              <a:pPr>
                <a:defRPr/>
              </a:pPr>
              <a:t>17.1.2021.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19277C1-583D-491D-BD79-05B547F379F2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ounded Rectangle 10"/>
          <p:cNvSpPr/>
          <p:nvPr/>
        </p:nvSpPr>
        <p:spPr>
          <a:xfrm>
            <a:off x="357188" y="642938"/>
            <a:ext cx="5857875" cy="1000125"/>
          </a:xfrm>
          <a:prstGeom prst="roundRect">
            <a:avLst>
              <a:gd name="adj" fmla="val 4932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43063" y="2247900"/>
            <a:ext cx="4714875" cy="1752600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hr-HR" sz="14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eaLnBrk="1" fontAlgn="auto" hangingPunct="1">
              <a:spcAft>
                <a:spcPts val="0"/>
              </a:spcAft>
              <a:defRPr/>
            </a:pPr>
            <a:endParaRPr lang="hr-HR" sz="14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hr-HR" sz="2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</a:t>
            </a:r>
            <a:r>
              <a:rPr lang="hr-HR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arijabla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hr-HR" sz="1100" dirty="0" smtClean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hr-HR" sz="1400" dirty="0" smtClean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152" name="TextBox 13"/>
          <p:cNvSpPr txBox="1">
            <a:spLocks noChangeArrowheads="1"/>
          </p:cNvSpPr>
          <p:nvPr/>
        </p:nvSpPr>
        <p:spPr bwMode="auto">
          <a:xfrm>
            <a:off x="7500938" y="214313"/>
            <a:ext cx="135731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4000">
                <a:solidFill>
                  <a:schemeClr val="bg1"/>
                </a:solidFill>
                <a:latin typeface="PI Architecture" pitchFamily="2" charset="-18"/>
              </a:rPr>
              <a:t>PROFIL</a:t>
            </a:r>
          </a:p>
        </p:txBody>
      </p:sp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err="1" smtClean="0"/>
              <a:t>Pseudojezik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ounded Rectangle 10"/>
          <p:cNvSpPr/>
          <p:nvPr/>
        </p:nvSpPr>
        <p:spPr>
          <a:xfrm>
            <a:off x="357188" y="571500"/>
            <a:ext cx="5857875" cy="1000125"/>
          </a:xfrm>
          <a:prstGeom prst="roundRect">
            <a:avLst>
              <a:gd name="adj" fmla="val 4932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pic>
        <p:nvPicPr>
          <p:cNvPr id="7171" name="Picture 7" descr="C:\Documents and Settings\Korisnik\Desktop\A9RBD6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63" y="449263"/>
            <a:ext cx="1368425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2" name="Title 1"/>
          <p:cNvSpPr>
            <a:spLocks noGrp="1"/>
          </p:cNvSpPr>
          <p:nvPr>
            <p:ph type="ctrTitle"/>
          </p:nvPr>
        </p:nvSpPr>
        <p:spPr>
          <a:xfrm>
            <a:off x="1571625" y="428625"/>
            <a:ext cx="5715000" cy="735013"/>
          </a:xfrm>
        </p:spPr>
        <p:txBody>
          <a:bodyPr/>
          <a:lstStyle/>
          <a:p>
            <a:pPr algn="l" eaLnBrk="1" hangingPunct="1"/>
            <a:r>
              <a:rPr lang="hr-HR" sz="2800" i="1" dirty="0" smtClean="0"/>
              <a:t>Promjena vrijednosti varijable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71624" y="3143248"/>
            <a:ext cx="6500838" cy="642942"/>
          </a:xfrm>
        </p:spPr>
        <p:txBody>
          <a:bodyPr numCol="2"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hr-HR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Stanje u memoriji prije izvođenja niza naredaba:</a:t>
            </a: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hr-HR" sz="1800" dirty="0" smtClean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hr-HR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Stanje u memoriji nakon izvođenja niza naredaba:</a:t>
            </a:r>
            <a:endParaRPr lang="vi-VN" sz="1800" dirty="0" smtClean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500188" y="6715125"/>
            <a:ext cx="5000625" cy="142875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 dirty="0"/>
          </a:p>
        </p:txBody>
      </p:sp>
      <p:pic>
        <p:nvPicPr>
          <p:cNvPr id="71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57313" y="3286125"/>
            <a:ext cx="214312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6" name="Picture 1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5813" y="592138"/>
            <a:ext cx="4286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ectangle 12"/>
          <p:cNvSpPr/>
          <p:nvPr/>
        </p:nvSpPr>
        <p:spPr>
          <a:xfrm>
            <a:off x="1500188" y="0"/>
            <a:ext cx="5000625" cy="142875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pic>
        <p:nvPicPr>
          <p:cNvPr id="7178" name="Picture 10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85813" y="615774"/>
            <a:ext cx="444500" cy="373062"/>
          </a:xfrm>
          <a:prstGeom prst="rect">
            <a:avLst/>
          </a:prstGeom>
          <a:solidFill>
            <a:schemeClr val="accent2">
              <a:lumMod val="75000"/>
            </a:schemeClr>
          </a:solidFill>
          <a:ln w="9525">
            <a:noFill/>
            <a:miter lim="800000"/>
            <a:headEnd/>
            <a:tailEnd/>
          </a:ln>
        </p:spPr>
      </p:pic>
      <p:graphicFrame>
        <p:nvGraphicFramePr>
          <p:cNvPr id="14" name="Tablica 13"/>
          <p:cNvGraphicFramePr>
            <a:graphicFrameLocks noGrp="1"/>
          </p:cNvGraphicFramePr>
          <p:nvPr/>
        </p:nvGraphicFramePr>
        <p:xfrm>
          <a:off x="2143108" y="3857628"/>
          <a:ext cx="1143008" cy="14630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11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1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5280">
                <a:tc>
                  <a:txBody>
                    <a:bodyPr/>
                    <a:lstStyle/>
                    <a:p>
                      <a:r>
                        <a:rPr lang="hr-HR" sz="18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800" dirty="0" smtClean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r>
                        <a:rPr lang="hr-HR" sz="1800" dirty="0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800" dirty="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5752">
                <a:tc>
                  <a:txBody>
                    <a:bodyPr/>
                    <a:lstStyle/>
                    <a:p>
                      <a:r>
                        <a:rPr lang="hr-HR" sz="18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800" dirty="0" smtClean="0"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5752">
                <a:tc>
                  <a:txBody>
                    <a:bodyPr/>
                    <a:lstStyle/>
                    <a:p>
                      <a:r>
                        <a:rPr lang="hr-HR" sz="1800" dirty="0" smtClean="0"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800" dirty="0" smtClean="0"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6" name="Pravokutnik 25"/>
          <p:cNvSpPr/>
          <p:nvPr/>
        </p:nvSpPr>
        <p:spPr>
          <a:xfrm>
            <a:off x="1643042" y="1214422"/>
            <a:ext cx="614366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hr-HR" dirty="0" smtClean="0">
                <a:latin typeface="Arial" pitchFamily="34" charset="0"/>
                <a:cs typeface="Arial" pitchFamily="34" charset="0"/>
              </a:rPr>
              <a:t>Primjer:  Varijabla </a:t>
            </a:r>
            <a:r>
              <a:rPr lang="hr-HR" b="1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hr-HR" dirty="0" smtClean="0">
                <a:latin typeface="Arial" pitchFamily="34" charset="0"/>
                <a:cs typeface="Arial" pitchFamily="34" charset="0"/>
              </a:rPr>
              <a:t> ima vrijednost  2, </a:t>
            </a:r>
            <a:r>
              <a:rPr lang="hr-HR" b="1" dirty="0" smtClean="0">
                <a:latin typeface="Arial" pitchFamily="34" charset="0"/>
                <a:cs typeface="Arial" pitchFamily="34" charset="0"/>
              </a:rPr>
              <a:t>b</a:t>
            </a:r>
            <a:r>
              <a:rPr lang="hr-HR" dirty="0" smtClean="0">
                <a:latin typeface="Arial" pitchFamily="34" charset="0"/>
                <a:cs typeface="Arial" pitchFamily="34" charset="0"/>
              </a:rPr>
              <a:t> ima vrijednost 3, </a:t>
            </a:r>
            <a:r>
              <a:rPr lang="hr-HR" b="1" dirty="0" smtClean="0">
                <a:latin typeface="Arial" pitchFamily="34" charset="0"/>
                <a:cs typeface="Arial" pitchFamily="34" charset="0"/>
              </a:rPr>
              <a:t>c</a:t>
            </a:r>
            <a:r>
              <a:rPr lang="hr-HR" dirty="0" smtClean="0">
                <a:latin typeface="Arial" pitchFamily="34" charset="0"/>
                <a:cs typeface="Arial" pitchFamily="34" charset="0"/>
              </a:rPr>
              <a:t> ima vrijednost 4, a varijabla </a:t>
            </a:r>
            <a:r>
              <a:rPr lang="hr-HR" b="1" dirty="0" smtClean="0">
                <a:latin typeface="Arial" pitchFamily="34" charset="0"/>
                <a:cs typeface="Arial" pitchFamily="34" charset="0"/>
              </a:rPr>
              <a:t>d</a:t>
            </a:r>
            <a:r>
              <a:rPr lang="hr-HR" dirty="0" smtClean="0">
                <a:latin typeface="Arial" pitchFamily="34" charset="0"/>
                <a:cs typeface="Arial" pitchFamily="34" charset="0"/>
              </a:rPr>
              <a:t> vrijednost 5. Koje će vrijednosti imati varijable nakon izvođenja niza naredaba?</a:t>
            </a:r>
          </a:p>
          <a:p>
            <a:pPr fontAlgn="auto">
              <a:spcAft>
                <a:spcPts val="0"/>
              </a:spcAft>
              <a:defRPr/>
            </a:pPr>
            <a:r>
              <a:rPr lang="hr-HR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a:=a+3;</a:t>
            </a:r>
          </a:p>
          <a:p>
            <a:pPr fontAlgn="auto">
              <a:spcAft>
                <a:spcPts val="0"/>
              </a:spcAft>
              <a:defRPr/>
            </a:pPr>
            <a:r>
              <a:rPr lang="hr-HR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b:=a+5;</a:t>
            </a:r>
          </a:p>
          <a:p>
            <a:pPr fontAlgn="auto">
              <a:spcAft>
                <a:spcPts val="0"/>
              </a:spcAft>
              <a:defRPr/>
            </a:pPr>
            <a:r>
              <a:rPr lang="hr-HR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c:=a-b;</a:t>
            </a:r>
          </a:p>
          <a:p>
            <a:pPr fontAlgn="auto">
              <a:spcAft>
                <a:spcPts val="0"/>
              </a:spcAft>
              <a:defRPr/>
            </a:pPr>
            <a:r>
              <a:rPr lang="hr-HR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d:=d-2;</a:t>
            </a:r>
          </a:p>
        </p:txBody>
      </p:sp>
      <p:sp>
        <p:nvSpPr>
          <p:cNvPr id="28" name="Pravokutnik 27"/>
          <p:cNvSpPr/>
          <p:nvPr/>
        </p:nvSpPr>
        <p:spPr>
          <a:xfrm>
            <a:off x="3857620" y="3929066"/>
            <a:ext cx="9669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smtClean="0">
                <a:latin typeface="Arial" pitchFamily="34" charset="0"/>
                <a:cs typeface="Arial" pitchFamily="34" charset="0"/>
              </a:rPr>
              <a:t>a:=a+3;</a:t>
            </a:r>
            <a:endParaRPr lang="en-US" dirty="0"/>
          </a:p>
        </p:txBody>
      </p:sp>
      <p:sp>
        <p:nvSpPr>
          <p:cNvPr id="29" name="Pravokutnik 28"/>
          <p:cNvSpPr/>
          <p:nvPr/>
        </p:nvSpPr>
        <p:spPr>
          <a:xfrm>
            <a:off x="3857620" y="4286256"/>
            <a:ext cx="9669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smtClean="0">
                <a:latin typeface="Arial" pitchFamily="34" charset="0"/>
                <a:cs typeface="Arial" pitchFamily="34" charset="0"/>
              </a:rPr>
              <a:t>b:=a+5;</a:t>
            </a:r>
            <a:endParaRPr lang="en-US" dirty="0"/>
          </a:p>
        </p:txBody>
      </p:sp>
      <p:graphicFrame>
        <p:nvGraphicFramePr>
          <p:cNvPr id="31" name="Tablica 30"/>
          <p:cNvGraphicFramePr>
            <a:graphicFrameLocks noGrp="1"/>
          </p:cNvGraphicFramePr>
          <p:nvPr/>
        </p:nvGraphicFramePr>
        <p:xfrm>
          <a:off x="5286380" y="3929066"/>
          <a:ext cx="1143008" cy="14630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11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1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5280">
                <a:tc>
                  <a:txBody>
                    <a:bodyPr/>
                    <a:lstStyle/>
                    <a:p>
                      <a:r>
                        <a:rPr lang="hr-HR" sz="18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800" dirty="0" smtClean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r>
                        <a:rPr lang="hr-HR" sz="1800" dirty="0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800" dirty="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5752">
                <a:tc>
                  <a:txBody>
                    <a:bodyPr/>
                    <a:lstStyle/>
                    <a:p>
                      <a:r>
                        <a:rPr lang="hr-HR" sz="18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800" dirty="0" smtClean="0"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5752">
                <a:tc>
                  <a:txBody>
                    <a:bodyPr/>
                    <a:lstStyle/>
                    <a:p>
                      <a:r>
                        <a:rPr lang="hr-HR" sz="1800" dirty="0" smtClean="0"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800" dirty="0" smtClean="0"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32" name="Tablica 31"/>
          <p:cNvGraphicFramePr>
            <a:graphicFrameLocks noGrp="1"/>
          </p:cNvGraphicFramePr>
          <p:nvPr/>
        </p:nvGraphicFramePr>
        <p:xfrm>
          <a:off x="5286380" y="3929066"/>
          <a:ext cx="1143008" cy="14630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11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1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5280">
                <a:tc>
                  <a:txBody>
                    <a:bodyPr/>
                    <a:lstStyle/>
                    <a:p>
                      <a:r>
                        <a:rPr lang="hr-HR" sz="18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800" b="1" dirty="0" smtClean="0">
                          <a:solidFill>
                            <a:schemeClr val="accent2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en-US" sz="1800" b="1" dirty="0">
                        <a:solidFill>
                          <a:schemeClr val="accent2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r>
                        <a:rPr lang="hr-HR" sz="1800" dirty="0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800" dirty="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5752">
                <a:tc>
                  <a:txBody>
                    <a:bodyPr/>
                    <a:lstStyle/>
                    <a:p>
                      <a:r>
                        <a:rPr lang="hr-HR" sz="18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800" dirty="0" smtClean="0"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5752">
                <a:tc>
                  <a:txBody>
                    <a:bodyPr/>
                    <a:lstStyle/>
                    <a:p>
                      <a:r>
                        <a:rPr lang="hr-HR" sz="1800" dirty="0" smtClean="0"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800" dirty="0" smtClean="0"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33" name="Tablica 32"/>
          <p:cNvGraphicFramePr>
            <a:graphicFrameLocks noGrp="1"/>
          </p:cNvGraphicFramePr>
          <p:nvPr/>
        </p:nvGraphicFramePr>
        <p:xfrm>
          <a:off x="5286380" y="3929066"/>
          <a:ext cx="1143008" cy="14630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11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1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5280">
                <a:tc>
                  <a:txBody>
                    <a:bodyPr/>
                    <a:lstStyle/>
                    <a:p>
                      <a:r>
                        <a:rPr lang="hr-HR" sz="18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8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r>
                        <a:rPr lang="hr-HR" sz="1800" dirty="0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800" b="1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  <a:endParaRPr lang="en-US" sz="1800" b="1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5752">
                <a:tc>
                  <a:txBody>
                    <a:bodyPr/>
                    <a:lstStyle/>
                    <a:p>
                      <a:r>
                        <a:rPr lang="hr-HR" sz="18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800" dirty="0" smtClean="0"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5752">
                <a:tc>
                  <a:txBody>
                    <a:bodyPr/>
                    <a:lstStyle/>
                    <a:p>
                      <a:r>
                        <a:rPr lang="hr-HR" sz="1800" dirty="0" smtClean="0"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800" dirty="0" smtClean="0"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34" name="Tablica 33"/>
          <p:cNvGraphicFramePr>
            <a:graphicFrameLocks noGrp="1"/>
          </p:cNvGraphicFramePr>
          <p:nvPr/>
        </p:nvGraphicFramePr>
        <p:xfrm>
          <a:off x="5286380" y="3929066"/>
          <a:ext cx="1143008" cy="14630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11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1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5280">
                <a:tc>
                  <a:txBody>
                    <a:bodyPr/>
                    <a:lstStyle/>
                    <a:p>
                      <a:r>
                        <a:rPr lang="hr-HR" sz="18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8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r>
                        <a:rPr lang="hr-HR" sz="1800" dirty="0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8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5752">
                <a:tc>
                  <a:txBody>
                    <a:bodyPr/>
                    <a:lstStyle/>
                    <a:p>
                      <a:r>
                        <a:rPr lang="hr-HR" sz="18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800" b="1" dirty="0" smtClean="0">
                          <a:solidFill>
                            <a:schemeClr val="accent2"/>
                          </a:solidFill>
                          <a:latin typeface="Arial" pitchFamily="34" charset="0"/>
                          <a:cs typeface="Arial" pitchFamily="34" charset="0"/>
                        </a:rPr>
                        <a:t>-5</a:t>
                      </a:r>
                      <a:endParaRPr lang="en-US" sz="1800" b="1" dirty="0">
                        <a:solidFill>
                          <a:schemeClr val="accent2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5752">
                <a:tc>
                  <a:txBody>
                    <a:bodyPr/>
                    <a:lstStyle/>
                    <a:p>
                      <a:r>
                        <a:rPr lang="hr-HR" sz="1800" dirty="0" smtClean="0"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800" dirty="0" smtClean="0"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5" name="Pravokutnik 34"/>
          <p:cNvSpPr/>
          <p:nvPr/>
        </p:nvSpPr>
        <p:spPr>
          <a:xfrm>
            <a:off x="3857620" y="4643446"/>
            <a:ext cx="8963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smtClean="0">
                <a:latin typeface="Arial" pitchFamily="34" charset="0"/>
                <a:cs typeface="Arial" pitchFamily="34" charset="0"/>
              </a:rPr>
              <a:t>c:=a-b;</a:t>
            </a:r>
            <a:endParaRPr lang="en-US" dirty="0"/>
          </a:p>
        </p:txBody>
      </p:sp>
      <p:graphicFrame>
        <p:nvGraphicFramePr>
          <p:cNvPr id="36" name="Tablica 35"/>
          <p:cNvGraphicFramePr>
            <a:graphicFrameLocks noGrp="1"/>
          </p:cNvGraphicFramePr>
          <p:nvPr/>
        </p:nvGraphicFramePr>
        <p:xfrm>
          <a:off x="5286380" y="3929066"/>
          <a:ext cx="1143008" cy="14630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11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1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5280">
                <a:tc>
                  <a:txBody>
                    <a:bodyPr/>
                    <a:lstStyle/>
                    <a:p>
                      <a:r>
                        <a:rPr lang="hr-HR" sz="18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8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r>
                        <a:rPr lang="hr-HR" sz="1800" dirty="0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8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5752">
                <a:tc>
                  <a:txBody>
                    <a:bodyPr/>
                    <a:lstStyle/>
                    <a:p>
                      <a:r>
                        <a:rPr lang="hr-HR" sz="18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8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-5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5752">
                <a:tc>
                  <a:txBody>
                    <a:bodyPr/>
                    <a:lstStyle/>
                    <a:p>
                      <a:r>
                        <a:rPr lang="hr-HR" sz="1800" dirty="0" smtClean="0"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800" b="1" dirty="0" smtClean="0">
                          <a:solidFill>
                            <a:schemeClr val="accent2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en-US" sz="1800" b="1" dirty="0">
                        <a:solidFill>
                          <a:schemeClr val="accent2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7" name="Pravokutnik 36"/>
          <p:cNvSpPr/>
          <p:nvPr/>
        </p:nvSpPr>
        <p:spPr>
          <a:xfrm>
            <a:off x="3857620" y="5000636"/>
            <a:ext cx="9092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smtClean="0">
                <a:latin typeface="Arial" pitchFamily="34" charset="0"/>
                <a:cs typeface="Arial" pitchFamily="34" charset="0"/>
              </a:rPr>
              <a:t>d:=d-2;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724775" y="1285860"/>
            <a:ext cx="1419225" cy="347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9" grpId="0"/>
      <p:bldP spid="35" grpId="0"/>
      <p:bldP spid="3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Rezervirano mjesto sadržaja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4013770883"/>
              </p:ext>
            </p:extLst>
          </p:nvPr>
        </p:nvGraphicFramePr>
        <p:xfrm>
          <a:off x="1475656" y="476672"/>
          <a:ext cx="6268085" cy="5110330"/>
        </p:xfrm>
        <a:graphic>
          <a:graphicData uri="http://schemas.openxmlformats.org/drawingml/2006/table">
            <a:tbl>
              <a:tblPr/>
              <a:tblGrid>
                <a:gridCol w="38023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657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157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200" b="1" dirty="0">
                          <a:latin typeface="Verdana"/>
                          <a:ea typeface="Times New Roman"/>
                          <a:cs typeface="Arial"/>
                        </a:rPr>
                        <a:t>Opis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200" b="1">
                          <a:latin typeface="Verdana"/>
                          <a:ea typeface="Times New Roman"/>
                          <a:cs typeface="Arial"/>
                        </a:rPr>
                        <a:t>Pseudo jezik</a:t>
                      </a:r>
                      <a:endParaRPr lang="hr-H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262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Verdana"/>
                          <a:ea typeface="Times New Roman"/>
                          <a:cs typeface="Arial"/>
                        </a:rPr>
                        <a:t>Blok naredbi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Courier New"/>
                          <a:ea typeface="Times New Roman"/>
                          <a:cs typeface="Times New Roman"/>
                        </a:rPr>
                        <a:t>{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Courier New"/>
                          <a:ea typeface="Times New Roman"/>
                          <a:cs typeface="Times New Roman"/>
                        </a:rPr>
                        <a:t>}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631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600">
                          <a:latin typeface="Verdana"/>
                          <a:ea typeface="Times New Roman"/>
                          <a:cs typeface="Arial"/>
                        </a:rPr>
                        <a:t>Unos</a:t>
                      </a:r>
                      <a:endParaRPr lang="hr-HR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Courier New"/>
                          <a:ea typeface="Times New Roman"/>
                          <a:cs typeface="Times New Roman"/>
                        </a:rPr>
                        <a:t>ulaz 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631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600">
                          <a:latin typeface="Verdana"/>
                          <a:ea typeface="Times New Roman"/>
                          <a:cs typeface="Arial"/>
                        </a:rPr>
                        <a:t>Ispis</a:t>
                      </a:r>
                      <a:endParaRPr lang="hr-HR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Courier New"/>
                          <a:ea typeface="Times New Roman"/>
                          <a:cs typeface="Times New Roman"/>
                        </a:rPr>
                        <a:t>izlaz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631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600">
                          <a:latin typeface="Verdana"/>
                          <a:ea typeface="Times New Roman"/>
                          <a:cs typeface="Arial"/>
                        </a:rPr>
                        <a:t>Pridruživanje</a:t>
                      </a:r>
                      <a:endParaRPr lang="hr-HR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Courier New"/>
                          <a:ea typeface="Times New Roman"/>
                          <a:cs typeface="Times New Roman"/>
                        </a:rPr>
                        <a:t>:=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10523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Verdana"/>
                          <a:ea typeface="Times New Roman"/>
                          <a:cs typeface="Arial"/>
                        </a:rPr>
                        <a:t>Grananje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600" u="sng" dirty="0">
                          <a:latin typeface="Courier New"/>
                          <a:ea typeface="Times New Roman"/>
                          <a:cs typeface="Times New Roman"/>
                        </a:rPr>
                        <a:t>ako je</a:t>
                      </a:r>
                      <a:r>
                        <a:rPr lang="hr-HR" sz="1600" dirty="0">
                          <a:latin typeface="Courier New"/>
                          <a:ea typeface="Times New Roman"/>
                          <a:cs typeface="Times New Roman"/>
                        </a:rPr>
                        <a:t> uvjet </a:t>
                      </a:r>
                      <a:r>
                        <a:rPr lang="hr-HR" sz="1600" u="sng" dirty="0">
                          <a:latin typeface="Courier New"/>
                          <a:ea typeface="Times New Roman"/>
                          <a:cs typeface="Times New Roman"/>
                        </a:rPr>
                        <a:t>onda</a:t>
                      </a:r>
                      <a:r>
                        <a:rPr lang="hr-HR" sz="1600" dirty="0">
                          <a:latin typeface="Courier New"/>
                          <a:ea typeface="Times New Roman"/>
                          <a:cs typeface="Times New Roman"/>
                        </a:rPr>
                        <a:t> 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Courier New"/>
                          <a:ea typeface="Times New Roman"/>
                          <a:cs typeface="Times New Roman"/>
                        </a:rPr>
                        <a:t>      naredba1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600" u="sng" dirty="0">
                          <a:latin typeface="Courier New"/>
                          <a:ea typeface="Times New Roman"/>
                          <a:cs typeface="Times New Roman"/>
                        </a:rPr>
                        <a:t>inače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Courier New"/>
                          <a:ea typeface="Times New Roman"/>
                          <a:cs typeface="Times New Roman"/>
                        </a:rPr>
                        <a:t>      naredba2;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5262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600">
                          <a:latin typeface="Verdana"/>
                          <a:ea typeface="Times New Roman"/>
                          <a:cs typeface="Arial"/>
                        </a:rPr>
                        <a:t>Petlja s unaprijed poznatim brojem ponavljanja</a:t>
                      </a:r>
                      <a:endParaRPr lang="hr-HR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600" u="sng" dirty="0">
                          <a:latin typeface="Courier New"/>
                          <a:ea typeface="Times New Roman"/>
                          <a:cs typeface="Times New Roman"/>
                        </a:rPr>
                        <a:t>za</a:t>
                      </a:r>
                      <a:r>
                        <a:rPr lang="hr-HR" sz="1600" dirty="0">
                          <a:latin typeface="Courier New"/>
                          <a:ea typeface="Times New Roman"/>
                          <a:cs typeface="Times New Roman"/>
                        </a:rPr>
                        <a:t> b := p </a:t>
                      </a:r>
                      <a:r>
                        <a:rPr lang="hr-HR" sz="1600" u="sng" dirty="0">
                          <a:latin typeface="Courier New"/>
                          <a:ea typeface="Times New Roman"/>
                          <a:cs typeface="Times New Roman"/>
                        </a:rPr>
                        <a:t>do</a:t>
                      </a:r>
                      <a:r>
                        <a:rPr lang="hr-HR" sz="1600" dirty="0">
                          <a:latin typeface="Courier New"/>
                          <a:ea typeface="Times New Roman"/>
                          <a:cs typeface="Times New Roman"/>
                        </a:rPr>
                        <a:t> k </a:t>
                      </a:r>
                      <a:r>
                        <a:rPr lang="hr-HR" sz="1600" u="sng" dirty="0">
                          <a:latin typeface="Courier New"/>
                          <a:ea typeface="Times New Roman"/>
                          <a:cs typeface="Times New Roman"/>
                        </a:rPr>
                        <a:t>činiti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Courier New"/>
                          <a:ea typeface="Times New Roman"/>
                          <a:cs typeface="Times New Roman"/>
                        </a:rPr>
                        <a:t>   naredba;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5262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600">
                          <a:latin typeface="Verdana"/>
                          <a:ea typeface="Times New Roman"/>
                          <a:cs typeface="Arial"/>
                        </a:rPr>
                        <a:t>Petlja kod koje nije unaprijed poznat broj ponavljanja, a uvjet se provjerava na početku petlje</a:t>
                      </a:r>
                      <a:endParaRPr lang="hr-HR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600" u="sng" dirty="0">
                          <a:latin typeface="Courier New"/>
                          <a:ea typeface="Times New Roman"/>
                          <a:cs typeface="Times New Roman"/>
                        </a:rPr>
                        <a:t>dok je</a:t>
                      </a:r>
                      <a:r>
                        <a:rPr lang="hr-HR" sz="1600" dirty="0">
                          <a:latin typeface="Courier New"/>
                          <a:ea typeface="Times New Roman"/>
                          <a:cs typeface="Times New Roman"/>
                        </a:rPr>
                        <a:t> uvjet </a:t>
                      </a:r>
                      <a:r>
                        <a:rPr lang="hr-HR" sz="1600" u="sng" dirty="0">
                          <a:latin typeface="Courier New"/>
                          <a:ea typeface="Times New Roman"/>
                          <a:cs typeface="Times New Roman"/>
                        </a:rPr>
                        <a:t>činiti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Courier New"/>
                          <a:ea typeface="Times New Roman"/>
                          <a:cs typeface="Times New Roman"/>
                        </a:rPr>
                        <a:t>    naredba;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82892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600">
                          <a:latin typeface="Verdana"/>
                          <a:ea typeface="Times New Roman"/>
                          <a:cs typeface="Arial"/>
                        </a:rPr>
                        <a:t>Petlja kod koje nije unaprijed poznat broj ponavljanja, a uvjet se provjerava na kraju petlje</a:t>
                      </a:r>
                      <a:endParaRPr lang="hr-HR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600" u="sng" dirty="0">
                          <a:latin typeface="Courier New"/>
                          <a:ea typeface="Times New Roman"/>
                          <a:cs typeface="Times New Roman"/>
                        </a:rPr>
                        <a:t>ponavljati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Courier New"/>
                          <a:ea typeface="Times New Roman"/>
                          <a:cs typeface="Times New Roman"/>
                        </a:rPr>
                        <a:t>     naredba;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600" u="sng" dirty="0">
                          <a:latin typeface="Courier New"/>
                          <a:ea typeface="Times New Roman"/>
                          <a:cs typeface="Times New Roman"/>
                        </a:rPr>
                        <a:t>do</a:t>
                      </a:r>
                      <a:r>
                        <a:rPr lang="hr-HR" sz="1600" dirty="0">
                          <a:latin typeface="Courier New"/>
                          <a:ea typeface="Times New Roman"/>
                          <a:cs typeface="Times New Roman"/>
                        </a:rPr>
                        <a:t> uvjet;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75506965"/>
              </p:ext>
            </p:extLst>
          </p:nvPr>
        </p:nvGraphicFramePr>
        <p:xfrm>
          <a:off x="1187624" y="1844824"/>
          <a:ext cx="6264696" cy="3657600"/>
        </p:xfrm>
        <a:graphic>
          <a:graphicData uri="http://schemas.openxmlformats.org/drawingml/2006/table">
            <a:tbl>
              <a:tblPr/>
              <a:tblGrid>
                <a:gridCol w="30963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683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2000" b="1" dirty="0">
                          <a:latin typeface="Verdana"/>
                          <a:ea typeface="Times New Roman"/>
                          <a:cs typeface="Arial"/>
                        </a:rPr>
                        <a:t>Opis</a:t>
                      </a:r>
                      <a:endParaRPr lang="hr-HR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2000" b="1">
                          <a:latin typeface="Verdana"/>
                          <a:ea typeface="Times New Roman"/>
                          <a:cs typeface="Arial"/>
                        </a:rPr>
                        <a:t>Pseudo j.</a:t>
                      </a:r>
                      <a:endParaRPr lang="hr-HR" sz="2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2000" dirty="0">
                          <a:latin typeface="Verdana"/>
                          <a:ea typeface="Times New Roman"/>
                          <a:cs typeface="Arial"/>
                        </a:rPr>
                        <a:t>Apsolutna vrijednost realnog broja</a:t>
                      </a:r>
                      <a:endParaRPr lang="hr-HR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2000">
                          <a:latin typeface="Courier New"/>
                          <a:ea typeface="Times New Roman"/>
                        </a:rPr>
                        <a:t>Abs (x)</a:t>
                      </a:r>
                      <a:endParaRPr lang="hr-HR" sz="2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2000">
                          <a:latin typeface="Verdana"/>
                          <a:ea typeface="Times New Roman"/>
                          <a:cs typeface="Arial"/>
                        </a:rPr>
                        <a:t>Drugi korijen realnog broja</a:t>
                      </a:r>
                      <a:endParaRPr lang="hr-HR" sz="2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2000" dirty="0" err="1">
                          <a:latin typeface="Courier New"/>
                          <a:ea typeface="Times New Roman"/>
                        </a:rPr>
                        <a:t>Sqrt</a:t>
                      </a:r>
                      <a:r>
                        <a:rPr lang="hr-HR" sz="2000" dirty="0">
                          <a:latin typeface="Courier New"/>
                          <a:ea typeface="Times New Roman"/>
                        </a:rPr>
                        <a:t> (x)</a:t>
                      </a:r>
                      <a:endParaRPr lang="hr-HR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2000">
                          <a:latin typeface="Verdana"/>
                          <a:ea typeface="Times New Roman"/>
                          <a:cs typeface="Arial"/>
                        </a:rPr>
                        <a:t>Zaokruživanje realnog broja na najbliži cijeli broj</a:t>
                      </a:r>
                      <a:endParaRPr lang="hr-HR" sz="2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2000" dirty="0" err="1">
                          <a:latin typeface="Courier New"/>
                          <a:ea typeface="Times New Roman"/>
                        </a:rPr>
                        <a:t>Round</a:t>
                      </a:r>
                      <a:r>
                        <a:rPr lang="hr-HR" sz="2000" dirty="0">
                          <a:latin typeface="Courier New"/>
                          <a:ea typeface="Times New Roman"/>
                        </a:rPr>
                        <a:t> (x)</a:t>
                      </a:r>
                      <a:endParaRPr lang="hr-HR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2000">
                          <a:latin typeface="Verdana"/>
                          <a:ea typeface="Times New Roman"/>
                          <a:cs typeface="Arial"/>
                        </a:rPr>
                        <a:t>Najveći cijeli broj manji ili jednak od x</a:t>
                      </a:r>
                      <a:endParaRPr lang="hr-HR" sz="2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2000" dirty="0" err="1">
                          <a:latin typeface="Courier New"/>
                          <a:ea typeface="Times New Roman"/>
                        </a:rPr>
                        <a:t>Trunc</a:t>
                      </a:r>
                      <a:r>
                        <a:rPr lang="hr-HR" sz="2000" dirty="0">
                          <a:latin typeface="Courier New"/>
                          <a:ea typeface="Times New Roman"/>
                        </a:rPr>
                        <a:t> (x)</a:t>
                      </a:r>
                      <a:endParaRPr lang="hr-HR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20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Kvadrat realnog broja x</a:t>
                      </a:r>
                      <a:endParaRPr lang="hr-HR" sz="20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2000" dirty="0" err="1" smtClean="0">
                          <a:latin typeface="Courier New" panose="02070309020205020404" pitchFamily="49" charset="0"/>
                          <a:ea typeface="Verdana" panose="020B0604030504040204" pitchFamily="34" charset="0"/>
                          <a:cs typeface="Courier New" panose="02070309020205020404" pitchFamily="49" charset="0"/>
                        </a:rPr>
                        <a:t>Sqr</a:t>
                      </a:r>
                      <a:r>
                        <a:rPr lang="hr-HR" sz="2000" dirty="0" smtClean="0">
                          <a:latin typeface="Courier New" panose="02070309020205020404" pitchFamily="49" charset="0"/>
                          <a:ea typeface="Verdana" panose="020B0604030504040204" pitchFamily="34" charset="0"/>
                          <a:cs typeface="Courier New" panose="02070309020205020404" pitchFamily="49" charset="0"/>
                        </a:rPr>
                        <a:t>(x)</a:t>
                      </a:r>
                      <a:endParaRPr lang="hr-HR" sz="2000" dirty="0">
                        <a:latin typeface="Courier New" panose="02070309020205020404" pitchFamily="49" charset="0"/>
                        <a:ea typeface="Verdana" panose="020B0604030504040204" pitchFamily="34" charset="0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ounded Rectangle 10"/>
          <p:cNvSpPr/>
          <p:nvPr/>
        </p:nvSpPr>
        <p:spPr>
          <a:xfrm>
            <a:off x="357188" y="571500"/>
            <a:ext cx="5857875" cy="1000125"/>
          </a:xfrm>
          <a:prstGeom prst="roundRect">
            <a:avLst>
              <a:gd name="adj" fmla="val 4932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9552" y="1390650"/>
            <a:ext cx="7920880" cy="2614414"/>
          </a:xfrm>
        </p:spPr>
        <p:txBody>
          <a:bodyPr rtlCol="0">
            <a:noAutofit/>
          </a:bodyPr>
          <a:lstStyle/>
          <a:p>
            <a:pPr algn="l" eaLnBrk="1" hangingPunct="1">
              <a:lnSpc>
                <a:spcPct val="150000"/>
              </a:lnSpc>
              <a:buClr>
                <a:schemeClr val="accent2">
                  <a:lumMod val="75000"/>
                </a:schemeClr>
              </a:buClr>
              <a:buSzPct val="200000"/>
              <a:defRPr/>
            </a:pPr>
            <a:r>
              <a:rPr lang="hr-HR" sz="2400" b="1" i="1" dirty="0" err="1">
                <a:solidFill>
                  <a:schemeClr val="tx1"/>
                </a:solidFill>
              </a:rPr>
              <a:t>Pseudojezik</a:t>
            </a:r>
            <a:r>
              <a:rPr lang="hr-HR" sz="2400" b="1" i="1" dirty="0">
                <a:solidFill>
                  <a:schemeClr val="tx1"/>
                </a:solidFill>
              </a:rPr>
              <a:t> – jezik za zapisivanje </a:t>
            </a:r>
            <a:r>
              <a:rPr lang="hr-HR" sz="2400" b="1" i="1" dirty="0" smtClean="0">
                <a:solidFill>
                  <a:schemeClr val="tx1"/>
                </a:solidFill>
              </a:rPr>
              <a:t>algoritama</a:t>
            </a:r>
          </a:p>
          <a:p>
            <a:pPr algn="l" eaLnBrk="1" hangingPunct="1">
              <a:lnSpc>
                <a:spcPct val="150000"/>
              </a:lnSpc>
              <a:buClr>
                <a:schemeClr val="accent2">
                  <a:lumMod val="75000"/>
                </a:schemeClr>
              </a:buClr>
              <a:buSzPct val="200000"/>
              <a:defRPr/>
            </a:pPr>
            <a:r>
              <a:rPr lang="hr-HR" sz="2400" b="1" i="1" dirty="0" smtClean="0">
                <a:solidFill>
                  <a:schemeClr val="tx1"/>
                </a:solidFill>
              </a:rPr>
              <a:t>Svaka naredba se piše u novom retku</a:t>
            </a:r>
          </a:p>
          <a:p>
            <a:pPr algn="l" eaLnBrk="1" hangingPunct="1">
              <a:lnSpc>
                <a:spcPct val="150000"/>
              </a:lnSpc>
              <a:buClr>
                <a:schemeClr val="accent2">
                  <a:lumMod val="75000"/>
                </a:schemeClr>
              </a:buClr>
              <a:buSzPct val="200000"/>
              <a:defRPr/>
            </a:pPr>
            <a:endParaRPr lang="hr-HR" sz="2400" b="1" i="1" dirty="0" smtClean="0">
              <a:solidFill>
                <a:schemeClr val="tx1"/>
              </a:solidFill>
            </a:endParaRPr>
          </a:p>
          <a:p>
            <a:pPr algn="l"/>
            <a:endParaRPr lang="hr-HR" sz="2400" b="1" dirty="0">
              <a:solidFill>
                <a:schemeClr val="tx1"/>
              </a:solidFill>
            </a:endParaRPr>
          </a:p>
          <a:p>
            <a:pPr algn="l"/>
            <a:r>
              <a:rPr lang="hr-HR" sz="2400" b="1" dirty="0">
                <a:solidFill>
                  <a:srgbClr val="FF0000"/>
                </a:solidFill>
              </a:rPr>
              <a:t>Svaki program sastoji se od: unosa podataka, obrade, prikaza rezultata</a:t>
            </a:r>
          </a:p>
          <a:p>
            <a:pPr algn="l" eaLnBrk="1" hangingPunct="1">
              <a:lnSpc>
                <a:spcPct val="150000"/>
              </a:lnSpc>
              <a:buClr>
                <a:schemeClr val="accent2">
                  <a:lumMod val="75000"/>
                </a:schemeClr>
              </a:buClr>
              <a:buSzPct val="200000"/>
              <a:defRPr/>
            </a:pPr>
            <a:endParaRPr lang="hr-HR" sz="2400" b="1" i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Ulaz i izlaz podataka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/>
          <a:lstStyle/>
          <a:p>
            <a:r>
              <a:rPr lang="hr-HR" dirty="0" smtClean="0"/>
              <a:t>Kada program dođe do naredbe ulaza čeka da se unese neki podatak</a:t>
            </a:r>
          </a:p>
          <a:p>
            <a:r>
              <a:rPr lang="hr-HR" dirty="0" smtClean="0"/>
              <a:t>Naredba za unos vrijednosti:</a:t>
            </a:r>
          </a:p>
          <a:p>
            <a:pPr marL="0" indent="0">
              <a:buNone/>
            </a:pPr>
            <a:r>
              <a:rPr lang="hr-HR" u="sng" dirty="0" smtClean="0">
                <a:solidFill>
                  <a:srgbClr val="FF0000"/>
                </a:solidFill>
              </a:rPr>
              <a:t>ulaz</a:t>
            </a:r>
            <a:r>
              <a:rPr lang="hr-HR" dirty="0" smtClean="0">
                <a:solidFill>
                  <a:srgbClr val="FF0000"/>
                </a:solidFill>
              </a:rPr>
              <a:t>(a</a:t>
            </a:r>
            <a:r>
              <a:rPr lang="hr-HR" dirty="0" smtClean="0">
                <a:solidFill>
                  <a:srgbClr val="FF0000"/>
                </a:solidFill>
              </a:rPr>
              <a:t>)   </a:t>
            </a:r>
            <a:r>
              <a:rPr lang="hr-HR" sz="2400" i="1" dirty="0" smtClean="0"/>
              <a:t>uneseni broj će se spremiti pod imenom a          </a:t>
            </a:r>
          </a:p>
          <a:p>
            <a:pPr marL="0" indent="0">
              <a:buNone/>
            </a:pPr>
            <a:r>
              <a:rPr lang="hr-HR" u="sng" dirty="0" smtClean="0">
                <a:solidFill>
                  <a:srgbClr val="FF0000"/>
                </a:solidFill>
              </a:rPr>
              <a:t>ulaz</a:t>
            </a:r>
            <a:r>
              <a:rPr lang="hr-HR" dirty="0" smtClean="0">
                <a:solidFill>
                  <a:srgbClr val="FF0000"/>
                </a:solidFill>
              </a:rPr>
              <a:t>(</a:t>
            </a:r>
            <a:r>
              <a:rPr lang="hr-HR" dirty="0" err="1" smtClean="0">
                <a:solidFill>
                  <a:srgbClr val="FF0000"/>
                </a:solidFill>
              </a:rPr>
              <a:t>a,b,c</a:t>
            </a:r>
            <a:r>
              <a:rPr lang="hr-HR" dirty="0" smtClean="0">
                <a:solidFill>
                  <a:srgbClr val="FF0000"/>
                </a:solidFill>
              </a:rPr>
              <a:t>)</a:t>
            </a:r>
            <a:endParaRPr lang="hr-HR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hr-H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95738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7545" y="449263"/>
            <a:ext cx="5688632" cy="4702646"/>
          </a:xfrm>
        </p:spPr>
        <p:txBody>
          <a:bodyPr rtlCol="0">
            <a:noAutofit/>
          </a:bodyPr>
          <a:lstStyle/>
          <a:p>
            <a:pPr algn="l"/>
            <a:r>
              <a:rPr lang="hr-HR" sz="1800" dirty="0" smtClean="0">
                <a:solidFill>
                  <a:schemeClr val="tx1"/>
                </a:solidFill>
              </a:rPr>
              <a:t> 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hr-HR" sz="2800" b="1" dirty="0" smtClean="0">
                <a:solidFill>
                  <a:schemeClr val="tx1"/>
                </a:solidFill>
              </a:rPr>
              <a:t>Računalo pamti unesene vrijednosti u memoriji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hr-HR" sz="2800" b="1" dirty="0" smtClean="0">
                <a:solidFill>
                  <a:schemeClr val="tx1"/>
                </a:solidFill>
              </a:rPr>
              <a:t>Zapamćena vrijednost naziva se </a:t>
            </a:r>
            <a:r>
              <a:rPr lang="hr-HR" sz="2800" b="1" dirty="0" smtClean="0">
                <a:solidFill>
                  <a:srgbClr val="FF0000"/>
                </a:solidFill>
              </a:rPr>
              <a:t>varijabla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hr-HR" sz="2800" b="1" dirty="0" smtClean="0">
                <a:solidFill>
                  <a:schemeClr val="tx1"/>
                </a:solidFill>
              </a:rPr>
              <a:t>Da bi računalo razlikovalo varijable one imaju imena: a,b,c</a:t>
            </a:r>
            <a:endParaRPr lang="hr-HR" sz="2800" b="1" dirty="0">
              <a:solidFill>
                <a:schemeClr val="tx1"/>
              </a:solidFill>
            </a:endParaRPr>
          </a:p>
          <a:p>
            <a:pPr algn="l"/>
            <a:endParaRPr lang="hr-HR" sz="2000" b="1" dirty="0" smtClean="0">
              <a:solidFill>
                <a:schemeClr val="tx1"/>
              </a:solidFill>
            </a:endParaRPr>
          </a:p>
          <a:p>
            <a:pPr algn="l"/>
            <a:r>
              <a:rPr lang="hr-HR" sz="2800" b="1" i="1" u="sng" dirty="0" smtClean="0">
                <a:solidFill>
                  <a:schemeClr val="tx1"/>
                </a:solidFill>
              </a:rPr>
              <a:t>Varijabla je zapamćena vrijednost u memoriji računala pod nekim imenom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hr-HR" sz="2800" dirty="0" smtClean="0">
                <a:solidFill>
                  <a:schemeClr val="tx1"/>
                </a:solidFill>
              </a:rPr>
              <a:t>  opseg=a+b+c;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endParaRPr lang="hr-HR" sz="1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endParaRPr lang="hr-HR" sz="1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endParaRPr lang="hr-HR" sz="1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hr-HR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hr-HR" sz="1800" dirty="0" smtClean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hr-HR" sz="1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500188" y="6715125"/>
            <a:ext cx="5000625" cy="142875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 dirty="0"/>
          </a:p>
        </p:txBody>
      </p:sp>
      <p:sp>
        <p:nvSpPr>
          <p:cNvPr id="13" name="Rectangle 12"/>
          <p:cNvSpPr/>
          <p:nvPr/>
        </p:nvSpPr>
        <p:spPr>
          <a:xfrm>
            <a:off x="1500188" y="0"/>
            <a:ext cx="5000625" cy="142875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graphicFrame>
        <p:nvGraphicFramePr>
          <p:cNvPr id="14" name="Tablica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5814697"/>
              </p:ext>
            </p:extLst>
          </p:nvPr>
        </p:nvGraphicFramePr>
        <p:xfrm>
          <a:off x="6429360" y="692696"/>
          <a:ext cx="2143140" cy="322036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604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826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2546">
                <a:tc gridSpan="2">
                  <a:txBody>
                    <a:bodyPr/>
                    <a:lstStyle/>
                    <a:p>
                      <a:pPr algn="ctr"/>
                      <a:r>
                        <a:rPr lang="hr-HR" sz="1600" dirty="0" smtClean="0">
                          <a:latin typeface="Arial" pitchFamily="34" charset="0"/>
                          <a:cs typeface="Arial" pitchFamily="34" charset="0"/>
                        </a:rPr>
                        <a:t>Radna memorija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2546">
                <a:tc>
                  <a:txBody>
                    <a:bodyPr/>
                    <a:lstStyle/>
                    <a:p>
                      <a:r>
                        <a:rPr lang="hr-HR" sz="16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dirty="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2546">
                <a:tc>
                  <a:txBody>
                    <a:bodyPr/>
                    <a:lstStyle/>
                    <a:p>
                      <a:r>
                        <a:rPr lang="hr-HR" sz="1600" dirty="0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dirty="0" smtClean="0"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2546">
                <a:tc>
                  <a:txBody>
                    <a:bodyPr/>
                    <a:lstStyle/>
                    <a:p>
                      <a:r>
                        <a:rPr lang="hr-HR" sz="16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dirty="0" smtClean="0">
                          <a:latin typeface="Arial" pitchFamily="34" charset="0"/>
                          <a:cs typeface="Arial" pitchFamily="34" charset="0"/>
                        </a:rPr>
                        <a:t>12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2546">
                <a:tc>
                  <a:txBody>
                    <a:bodyPr/>
                    <a:lstStyle/>
                    <a:p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dirty="0" smtClean="0">
                          <a:latin typeface="Arial" pitchFamily="34" charset="0"/>
                          <a:cs typeface="Arial" pitchFamily="34" charset="0"/>
                        </a:rPr>
                        <a:t>….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2546">
                <a:tc>
                  <a:txBody>
                    <a:bodyPr/>
                    <a:lstStyle/>
                    <a:p>
                      <a:r>
                        <a:rPr lang="hr-HR" sz="1600" dirty="0" smtClean="0">
                          <a:latin typeface="Arial" pitchFamily="34" charset="0"/>
                          <a:cs typeface="Arial" pitchFamily="34" charset="0"/>
                        </a:rPr>
                        <a:t>opseg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dirty="0" smtClean="0">
                          <a:latin typeface="Arial" pitchFamily="34" charset="0"/>
                          <a:cs typeface="Arial" pitchFamily="34" charset="0"/>
                        </a:rPr>
                        <a:t>22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2546">
                <a:tc>
                  <a:txBody>
                    <a:bodyPr/>
                    <a:lstStyle/>
                    <a:p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2546">
                <a:tc>
                  <a:txBody>
                    <a:bodyPr/>
                    <a:lstStyle/>
                    <a:p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zervirano mjesto sadržaja 5"/>
          <p:cNvSpPr>
            <a:spLocks noGrp="1"/>
          </p:cNvSpPr>
          <p:nvPr>
            <p:ph idx="1"/>
          </p:nvPr>
        </p:nvSpPr>
        <p:spPr>
          <a:xfrm>
            <a:off x="539552" y="620688"/>
            <a:ext cx="8229600" cy="4525963"/>
          </a:xfrm>
        </p:spPr>
        <p:txBody>
          <a:bodyPr/>
          <a:lstStyle/>
          <a:p>
            <a:r>
              <a:rPr lang="hr-HR" dirty="0" smtClean="0"/>
              <a:t>Naredba za izlaz podataka ( naredba da računalo ispiše rezultat)</a:t>
            </a:r>
          </a:p>
          <a:p>
            <a:pPr marL="0" indent="0">
              <a:buNone/>
            </a:pPr>
            <a:r>
              <a:rPr lang="hr-HR" u="sng" dirty="0" smtClean="0">
                <a:solidFill>
                  <a:srgbClr val="FF0000"/>
                </a:solidFill>
              </a:rPr>
              <a:t>izlaz</a:t>
            </a:r>
            <a:r>
              <a:rPr lang="hr-HR" dirty="0" smtClean="0">
                <a:solidFill>
                  <a:srgbClr val="FF0000"/>
                </a:solidFill>
              </a:rPr>
              <a:t>(x</a:t>
            </a:r>
            <a:r>
              <a:rPr lang="hr-HR" dirty="0" smtClean="0">
                <a:solidFill>
                  <a:srgbClr val="FF0000"/>
                </a:solidFill>
              </a:rPr>
              <a:t>)</a:t>
            </a:r>
            <a:endParaRPr lang="hr-HR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hr-HR" u="sng" dirty="0" smtClean="0">
                <a:solidFill>
                  <a:srgbClr val="FF0000"/>
                </a:solidFill>
              </a:rPr>
              <a:t>izlaz</a:t>
            </a:r>
            <a:r>
              <a:rPr lang="hr-HR" dirty="0" smtClean="0">
                <a:solidFill>
                  <a:srgbClr val="FF0000"/>
                </a:solidFill>
              </a:rPr>
              <a:t>(opseg</a:t>
            </a:r>
            <a:r>
              <a:rPr lang="hr-HR" dirty="0" smtClean="0">
                <a:solidFill>
                  <a:srgbClr val="FF0000"/>
                </a:solidFill>
              </a:rPr>
              <a:t>)</a:t>
            </a:r>
            <a:endParaRPr lang="hr-HR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hr-HR" dirty="0" smtClean="0">
                <a:solidFill>
                  <a:srgbClr val="FF0000"/>
                </a:solidFill>
              </a:rPr>
              <a:t> </a:t>
            </a:r>
            <a:r>
              <a:rPr lang="hr-HR" dirty="0" smtClean="0"/>
              <a:t>(računalo će ispisati vrijednost iz memorije koja je pohranjena pod imenom opseg)</a:t>
            </a:r>
            <a:endParaRPr lang="hr-HR" dirty="0"/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3731118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Operacije u </a:t>
            </a:r>
            <a:r>
              <a:rPr lang="hr-HR" dirty="0" err="1" smtClean="0"/>
              <a:t>pseudojeziku</a:t>
            </a:r>
            <a:endParaRPr lang="hr-HR" dirty="0"/>
          </a:p>
        </p:txBody>
      </p:sp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</p:nvPr>
        </p:nvGraphicFramePr>
        <p:xfrm>
          <a:off x="457200" y="1628801"/>
          <a:ext cx="4474840" cy="37502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74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374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7036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800" b="1" dirty="0" smtClean="0">
                          <a:solidFill>
                            <a:schemeClr val="tx1"/>
                          </a:solidFill>
                          <a:latin typeface="Verdana"/>
                          <a:ea typeface="Times New Roman"/>
                          <a:cs typeface="Arial"/>
                        </a:rPr>
                        <a:t>Opis</a:t>
                      </a:r>
                      <a:endParaRPr lang="hr-HR" sz="18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800" b="1" dirty="0">
                          <a:solidFill>
                            <a:schemeClr val="tx1"/>
                          </a:solidFill>
                          <a:latin typeface="Verdana"/>
                          <a:ea typeface="Times New Roman"/>
                          <a:cs typeface="Arial"/>
                        </a:rPr>
                        <a:t>Pseudo j.</a:t>
                      </a:r>
                      <a:endParaRPr lang="hr-HR" sz="18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967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Verdana"/>
                          <a:ea typeface="Times New Roman"/>
                          <a:cs typeface="Arial"/>
                        </a:rPr>
                        <a:t>Zbrajanje</a:t>
                      </a:r>
                      <a:endParaRPr lang="hr-HR" sz="16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Courier New"/>
                          <a:ea typeface="Times New Roman"/>
                        </a:rPr>
                        <a:t>+</a:t>
                      </a:r>
                      <a:endParaRPr lang="hr-HR" sz="16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967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>
                          <a:latin typeface="Verdana"/>
                          <a:ea typeface="Times New Roman"/>
                          <a:cs typeface="Arial"/>
                        </a:rPr>
                        <a:t>Oduzimanje</a:t>
                      </a:r>
                      <a:endParaRPr lang="hr-HR" sz="1600" b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Courier New"/>
                          <a:ea typeface="Times New Roman"/>
                        </a:rPr>
                        <a:t>-</a:t>
                      </a:r>
                      <a:endParaRPr lang="hr-HR" sz="16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967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>
                          <a:latin typeface="Verdana"/>
                          <a:ea typeface="Times New Roman"/>
                          <a:cs typeface="Arial"/>
                        </a:rPr>
                        <a:t>Množenje</a:t>
                      </a:r>
                      <a:endParaRPr lang="hr-HR" sz="1600" b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Courier New"/>
                          <a:ea typeface="Times New Roman"/>
                        </a:rPr>
                        <a:t>*</a:t>
                      </a:r>
                      <a:endParaRPr lang="hr-HR" sz="16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967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>
                          <a:latin typeface="Verdana"/>
                          <a:ea typeface="Times New Roman"/>
                          <a:cs typeface="Arial"/>
                        </a:rPr>
                        <a:t>Dijeljenje</a:t>
                      </a:r>
                      <a:endParaRPr lang="hr-HR" sz="1600" b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Courier New"/>
                          <a:ea typeface="Times New Roman"/>
                        </a:rPr>
                        <a:t>/</a:t>
                      </a:r>
                      <a:endParaRPr lang="hr-HR" sz="16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967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>
                          <a:latin typeface="Verdana"/>
                          <a:ea typeface="Times New Roman"/>
                          <a:cs typeface="Arial"/>
                        </a:rPr>
                        <a:t>Cjelobrojno dijeljenje</a:t>
                      </a:r>
                      <a:endParaRPr lang="hr-HR" sz="1600" b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 b="1" dirty="0" smtClean="0">
                        <a:latin typeface="Courier New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 dirty="0" smtClean="0">
                          <a:latin typeface="Courier New"/>
                          <a:ea typeface="Times New Roman"/>
                        </a:rPr>
                        <a:t>DIV</a:t>
                      </a:r>
                      <a:endParaRPr lang="hr-HR" sz="16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967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>
                          <a:latin typeface="Verdana"/>
                          <a:ea typeface="Times New Roman"/>
                          <a:cs typeface="Arial"/>
                        </a:rPr>
                        <a:t>Ostatak cjelobrojnog dijeljenja</a:t>
                      </a:r>
                      <a:endParaRPr lang="hr-HR" sz="1600" b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 b="1" dirty="0" smtClean="0">
                        <a:latin typeface="Courier New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 dirty="0" smtClean="0">
                          <a:latin typeface="Courier New"/>
                          <a:ea typeface="Times New Roman"/>
                        </a:rPr>
                        <a:t>MOD</a:t>
                      </a:r>
                      <a:endParaRPr lang="hr-HR" sz="16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5" name="Tablica 4"/>
          <p:cNvGraphicFramePr>
            <a:graphicFrameLocks noGrp="1"/>
          </p:cNvGraphicFramePr>
          <p:nvPr/>
        </p:nvGraphicFramePr>
        <p:xfrm>
          <a:off x="5580112" y="1844824"/>
          <a:ext cx="2664296" cy="1440160"/>
        </p:xfrm>
        <a:graphic>
          <a:graphicData uri="http://schemas.openxmlformats.org/drawingml/2006/table">
            <a:tbl>
              <a:tblPr/>
              <a:tblGrid>
                <a:gridCol w="13321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321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1147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600" b="1">
                          <a:latin typeface="Verdana"/>
                          <a:ea typeface="Times New Roman"/>
                          <a:cs typeface="Arial"/>
                        </a:rPr>
                        <a:t>Opis</a:t>
                      </a:r>
                      <a:endParaRPr lang="hr-HR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600" b="1">
                          <a:latin typeface="Verdana"/>
                          <a:ea typeface="Times New Roman"/>
                          <a:cs typeface="Arial"/>
                        </a:rPr>
                        <a:t>Pseudo j.</a:t>
                      </a:r>
                      <a:endParaRPr lang="hr-HR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289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600">
                          <a:latin typeface="Verdana"/>
                          <a:ea typeface="Times New Roman"/>
                          <a:cs typeface="Arial"/>
                        </a:rPr>
                        <a:t>Logički I</a:t>
                      </a:r>
                      <a:endParaRPr lang="hr-HR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Courier New"/>
                          <a:ea typeface="Times New Roman"/>
                        </a:rPr>
                        <a:t>I</a:t>
                      </a:r>
                      <a:endParaRPr lang="hr-HR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289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600">
                          <a:latin typeface="Verdana"/>
                          <a:ea typeface="Times New Roman"/>
                          <a:cs typeface="Arial"/>
                        </a:rPr>
                        <a:t>Logički ILI</a:t>
                      </a:r>
                      <a:endParaRPr lang="hr-HR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Courier New"/>
                          <a:ea typeface="Times New Roman"/>
                        </a:rPr>
                        <a:t>ILI</a:t>
                      </a:r>
                      <a:endParaRPr lang="hr-HR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289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600">
                          <a:latin typeface="Verdana"/>
                          <a:ea typeface="Times New Roman"/>
                          <a:cs typeface="Arial"/>
                        </a:rPr>
                        <a:t>Logički NE</a:t>
                      </a:r>
                      <a:endParaRPr lang="hr-HR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Courier New"/>
                          <a:ea typeface="Times New Roman"/>
                        </a:rPr>
                        <a:t>NE</a:t>
                      </a:r>
                      <a:endParaRPr lang="hr-HR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6" name="Tablica 5"/>
          <p:cNvGraphicFramePr>
            <a:graphicFrameLocks noGrp="1"/>
          </p:cNvGraphicFramePr>
          <p:nvPr/>
        </p:nvGraphicFramePr>
        <p:xfrm>
          <a:off x="5508104" y="3789040"/>
          <a:ext cx="2952328" cy="2468880"/>
        </p:xfrm>
        <a:graphic>
          <a:graphicData uri="http://schemas.openxmlformats.org/drawingml/2006/table">
            <a:tbl>
              <a:tblPr/>
              <a:tblGrid>
                <a:gridCol w="14761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761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800" b="1">
                          <a:latin typeface="Verdana"/>
                          <a:ea typeface="Times New Roman"/>
                          <a:cs typeface="Arial"/>
                        </a:rPr>
                        <a:t>Opis</a:t>
                      </a:r>
                      <a:endParaRPr lang="hr-HR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800" b="1">
                          <a:latin typeface="Verdana"/>
                          <a:ea typeface="Times New Roman"/>
                          <a:cs typeface="Arial"/>
                        </a:rPr>
                        <a:t>Pseudo j.</a:t>
                      </a:r>
                      <a:endParaRPr lang="hr-HR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800">
                          <a:latin typeface="Verdana"/>
                          <a:ea typeface="Times New Roman"/>
                          <a:cs typeface="Arial"/>
                        </a:rPr>
                        <a:t>Manje</a:t>
                      </a:r>
                      <a:endParaRPr lang="hr-HR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800">
                          <a:latin typeface="Courier New"/>
                          <a:ea typeface="Times New Roman"/>
                        </a:rPr>
                        <a:t>&lt;</a:t>
                      </a:r>
                      <a:endParaRPr lang="hr-HR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800">
                          <a:latin typeface="Verdana"/>
                          <a:ea typeface="Times New Roman"/>
                          <a:cs typeface="Arial"/>
                        </a:rPr>
                        <a:t>Manje ili jednako</a:t>
                      </a:r>
                      <a:endParaRPr lang="hr-HR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800">
                          <a:latin typeface="Courier New"/>
                          <a:ea typeface="Times New Roman"/>
                        </a:rPr>
                        <a:t>&lt;=</a:t>
                      </a:r>
                      <a:endParaRPr lang="hr-HR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800">
                          <a:latin typeface="Verdana"/>
                          <a:ea typeface="Times New Roman"/>
                          <a:cs typeface="Arial"/>
                        </a:rPr>
                        <a:t>Veće</a:t>
                      </a:r>
                      <a:endParaRPr lang="hr-HR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800">
                          <a:latin typeface="Courier New"/>
                          <a:ea typeface="Times New Roman"/>
                        </a:rPr>
                        <a:t>&gt;</a:t>
                      </a:r>
                      <a:endParaRPr lang="hr-HR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800">
                          <a:latin typeface="Verdana"/>
                          <a:ea typeface="Times New Roman"/>
                          <a:cs typeface="Arial"/>
                        </a:rPr>
                        <a:t>Veće ili jednako</a:t>
                      </a:r>
                      <a:endParaRPr lang="hr-HR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800">
                          <a:latin typeface="Courier New"/>
                          <a:ea typeface="Times New Roman"/>
                        </a:rPr>
                        <a:t>&gt;=</a:t>
                      </a:r>
                      <a:endParaRPr lang="hr-HR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800">
                          <a:latin typeface="Verdana"/>
                          <a:ea typeface="Times New Roman"/>
                          <a:cs typeface="Arial"/>
                        </a:rPr>
                        <a:t>Jednako</a:t>
                      </a:r>
                      <a:endParaRPr lang="hr-HR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800">
                          <a:latin typeface="Courier New"/>
                          <a:ea typeface="Times New Roman"/>
                        </a:rPr>
                        <a:t>=</a:t>
                      </a:r>
                      <a:endParaRPr lang="hr-HR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800">
                          <a:latin typeface="Verdana"/>
                          <a:ea typeface="Times New Roman"/>
                          <a:cs typeface="Arial"/>
                        </a:rPr>
                        <a:t>Različito</a:t>
                      </a:r>
                      <a:endParaRPr lang="hr-HR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800" dirty="0">
                          <a:latin typeface="Courier New"/>
                          <a:ea typeface="Times New Roman"/>
                        </a:rPr>
                        <a:t>&lt;&gt;</a:t>
                      </a:r>
                      <a:endParaRPr lang="hr-HR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zervirano mjesto sadržaja 3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2124"/>
          <a:stretch/>
        </p:blipFill>
        <p:spPr>
          <a:xfrm>
            <a:off x="179512" y="116631"/>
            <a:ext cx="8928992" cy="6799883"/>
          </a:xfrm>
        </p:spPr>
      </p:pic>
    </p:spTree>
    <p:extLst>
      <p:ext uri="{BB962C8B-B14F-4D97-AF65-F5344CB8AC3E}">
        <p14:creationId xmlns:p14="http://schemas.microsoft.com/office/powerpoint/2010/main" val="41196330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hr-HR" b="1" dirty="0" smtClean="0">
                <a:latin typeface="Verdana" pitchFamily="34" charset="0"/>
                <a:ea typeface="Times New Roman" pitchFamily="18" charset="0"/>
              </a:rPr>
              <a:t>Redoslijed  operatora</a:t>
            </a:r>
            <a:r>
              <a:rPr lang="hr-HR" dirty="0" smtClean="0">
                <a:latin typeface="Arial" pitchFamily="34" charset="0"/>
              </a:rPr>
              <a:t/>
            </a:r>
            <a:br>
              <a:rPr lang="hr-HR" dirty="0" smtClean="0">
                <a:latin typeface="Arial" pitchFamily="34" charset="0"/>
              </a:rPr>
            </a:br>
            <a:endParaRPr lang="hr-HR" dirty="0"/>
          </a:p>
        </p:txBody>
      </p:sp>
      <p:sp>
        <p:nvSpPr>
          <p:cNvPr id="6" name="Rezervirano mjesto teksta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graphicFrame>
        <p:nvGraphicFramePr>
          <p:cNvPr id="4" name="Rezervirano mjesto sadržaja 3"/>
          <p:cNvGraphicFramePr>
            <a:graphicFrameLocks noGrp="1"/>
          </p:cNvGraphicFramePr>
          <p:nvPr>
            <p:ph sz="half" idx="2"/>
          </p:nvPr>
        </p:nvGraphicFramePr>
        <p:xfrm>
          <a:off x="457200" y="2174875"/>
          <a:ext cx="4040188" cy="2396122"/>
        </p:xfrm>
        <a:graphic>
          <a:graphicData uri="http://schemas.openxmlformats.org/drawingml/2006/table">
            <a:tbl>
              <a:tblPr/>
              <a:tblGrid>
                <a:gridCol w="20200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200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2634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800" b="1" dirty="0">
                          <a:latin typeface="Verdana"/>
                          <a:ea typeface="Times New Roman"/>
                          <a:cs typeface="Arial"/>
                        </a:rPr>
                        <a:t>RB</a:t>
                      </a:r>
                      <a:endParaRPr lang="hr-HR" sz="1800" dirty="0">
                        <a:latin typeface="Times New Roman"/>
                        <a:ea typeface="Times New Roman"/>
                      </a:endParaRPr>
                    </a:p>
                  </a:txBody>
                  <a:tcPr marL="45452" marR="454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800" b="1">
                          <a:latin typeface="Verdana"/>
                          <a:ea typeface="Times New Roman"/>
                          <a:cs typeface="Arial"/>
                        </a:rPr>
                        <a:t>Operatori</a:t>
                      </a:r>
                      <a:endParaRPr lang="hr-HR" sz="1800">
                        <a:latin typeface="Times New Roman"/>
                        <a:ea typeface="Times New Roman"/>
                      </a:endParaRPr>
                    </a:p>
                  </a:txBody>
                  <a:tcPr marL="45452" marR="454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528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800">
                          <a:latin typeface="Verdana"/>
                          <a:ea typeface="Times New Roman"/>
                          <a:cs typeface="Arial"/>
                        </a:rPr>
                        <a:t>1</a:t>
                      </a:r>
                      <a:endParaRPr lang="hr-HR" sz="1800">
                        <a:latin typeface="Times New Roman"/>
                        <a:ea typeface="Times New Roman"/>
                      </a:endParaRPr>
                    </a:p>
                  </a:txBody>
                  <a:tcPr marL="45452" marR="454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800">
                          <a:latin typeface="Courier New"/>
                          <a:ea typeface="Times New Roman"/>
                        </a:rPr>
                        <a:t>()</a:t>
                      </a:r>
                      <a:endParaRPr lang="hr-HR" sz="1800">
                        <a:latin typeface="Times New Roman"/>
                        <a:ea typeface="Times New Roman"/>
                      </a:endParaRPr>
                    </a:p>
                  </a:txBody>
                  <a:tcPr marL="45452" marR="454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528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800">
                          <a:latin typeface="Verdana"/>
                          <a:ea typeface="Times New Roman"/>
                          <a:cs typeface="Arial"/>
                        </a:rPr>
                        <a:t>2</a:t>
                      </a:r>
                      <a:endParaRPr lang="hr-HR" sz="1800">
                        <a:latin typeface="Times New Roman"/>
                        <a:ea typeface="Times New Roman"/>
                      </a:endParaRPr>
                    </a:p>
                  </a:txBody>
                  <a:tcPr marL="45452" marR="454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800" dirty="0">
                          <a:latin typeface="Courier New"/>
                          <a:ea typeface="Times New Roman"/>
                        </a:rPr>
                        <a:t>NE</a:t>
                      </a:r>
                      <a:endParaRPr lang="hr-HR" sz="1800" dirty="0">
                        <a:latin typeface="Times New Roman"/>
                        <a:ea typeface="Times New Roman"/>
                      </a:endParaRPr>
                    </a:p>
                  </a:txBody>
                  <a:tcPr marL="45452" marR="454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528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800">
                          <a:latin typeface="Verdana"/>
                          <a:ea typeface="Times New Roman"/>
                          <a:cs typeface="Arial"/>
                        </a:rPr>
                        <a:t>2</a:t>
                      </a:r>
                      <a:endParaRPr lang="hr-HR" sz="1800">
                        <a:latin typeface="Times New Roman"/>
                        <a:ea typeface="Times New Roman"/>
                      </a:endParaRPr>
                    </a:p>
                  </a:txBody>
                  <a:tcPr marL="45452" marR="454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800">
                          <a:latin typeface="Courier New"/>
                          <a:ea typeface="Times New Roman"/>
                        </a:rPr>
                        <a:t>* / DIV MOD I</a:t>
                      </a:r>
                      <a:endParaRPr lang="hr-HR" sz="1800">
                        <a:latin typeface="Times New Roman"/>
                        <a:ea typeface="Times New Roman"/>
                      </a:endParaRPr>
                    </a:p>
                  </a:txBody>
                  <a:tcPr marL="45452" marR="454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528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800">
                          <a:latin typeface="Verdana"/>
                          <a:ea typeface="Times New Roman"/>
                          <a:cs typeface="Arial"/>
                        </a:rPr>
                        <a:t>3</a:t>
                      </a:r>
                      <a:endParaRPr lang="hr-HR" sz="1800">
                        <a:latin typeface="Times New Roman"/>
                        <a:ea typeface="Times New Roman"/>
                      </a:endParaRPr>
                    </a:p>
                  </a:txBody>
                  <a:tcPr marL="45452" marR="454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800">
                          <a:latin typeface="Courier New"/>
                          <a:ea typeface="Times New Roman"/>
                        </a:rPr>
                        <a:t>+ - ILI</a:t>
                      </a:r>
                      <a:endParaRPr lang="hr-HR" sz="1800">
                        <a:latin typeface="Times New Roman"/>
                        <a:ea typeface="Times New Roman"/>
                      </a:endParaRPr>
                    </a:p>
                  </a:txBody>
                  <a:tcPr marL="45452" marR="454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528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800">
                          <a:latin typeface="Verdana"/>
                          <a:ea typeface="Times New Roman"/>
                          <a:cs typeface="Arial"/>
                        </a:rPr>
                        <a:t>4</a:t>
                      </a:r>
                      <a:endParaRPr lang="hr-HR" sz="1800">
                        <a:latin typeface="Times New Roman"/>
                        <a:ea typeface="Times New Roman"/>
                      </a:endParaRPr>
                    </a:p>
                  </a:txBody>
                  <a:tcPr marL="45452" marR="454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800" dirty="0">
                          <a:latin typeface="Courier New"/>
                          <a:ea typeface="Times New Roman"/>
                        </a:rPr>
                        <a:t>&lt;, &lt;=, &gt;=, &lt;&gt;, =</a:t>
                      </a:r>
                      <a:endParaRPr lang="hr-HR" sz="1800" dirty="0">
                        <a:latin typeface="Times New Roman"/>
                        <a:ea typeface="Times New Roman"/>
                      </a:endParaRPr>
                    </a:p>
                  </a:txBody>
                  <a:tcPr marL="45452" marR="454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8" name="Rezervirano mjesto sadržaja 7"/>
          <p:cNvSpPr>
            <a:spLocks noGrp="1"/>
          </p:cNvSpPr>
          <p:nvPr>
            <p:ph sz="quarter" idx="4"/>
          </p:nvPr>
        </p:nvSpPr>
        <p:spPr>
          <a:xfrm>
            <a:off x="4788024" y="1772816"/>
            <a:ext cx="4041775" cy="2160240"/>
          </a:xfrm>
        </p:spPr>
        <p:txBody>
          <a:bodyPr/>
          <a:lstStyle/>
          <a:p>
            <a:pPr>
              <a:buNone/>
            </a:pPr>
            <a:r>
              <a:rPr lang="hr-HR" dirty="0" smtClean="0"/>
              <a:t>     Ako imamo zaredom više operatora iste važnosti UVIJEK idemo s lijeva na desno</a:t>
            </a:r>
            <a:endParaRPr lang="hr-H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r-HR" u="sng" dirty="0" smtClean="0"/>
              <a:t>Naredba za pridruživanje</a:t>
            </a:r>
            <a:endParaRPr lang="hr-HR" u="sng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67544" y="1196752"/>
            <a:ext cx="8352928" cy="5256584"/>
          </a:xfrm>
        </p:spPr>
        <p:txBody>
          <a:bodyPr/>
          <a:lstStyle/>
          <a:p>
            <a:pPr>
              <a:buNone/>
            </a:pPr>
            <a:r>
              <a:rPr lang="hr-HR" dirty="0" smtClean="0"/>
              <a:t>        </a:t>
            </a:r>
            <a:r>
              <a:rPr lang="hr-HR" dirty="0" smtClean="0">
                <a:solidFill>
                  <a:srgbClr val="FF0000"/>
                </a:solidFill>
              </a:rPr>
              <a:t>ime varijable  :=  izraz </a:t>
            </a:r>
            <a:endParaRPr lang="hr-HR" dirty="0" smtClean="0"/>
          </a:p>
          <a:p>
            <a:pPr>
              <a:buNone/>
            </a:pPr>
            <a:r>
              <a:rPr lang="hr-HR" dirty="0" smtClean="0"/>
              <a:t>varijabla s lijeve strane prima vrijednost s desne strane</a:t>
            </a:r>
          </a:p>
          <a:p>
            <a:pPr>
              <a:buNone/>
            </a:pPr>
            <a:r>
              <a:rPr lang="hr-HR" dirty="0"/>
              <a:t> NAREDBA SE IZVRŠAVA S DESNA NA LIJEVO!!</a:t>
            </a:r>
          </a:p>
          <a:p>
            <a:pPr>
              <a:buNone/>
            </a:pPr>
            <a:r>
              <a:rPr lang="hr-HR" dirty="0" smtClean="0"/>
              <a:t>Pr:</a:t>
            </a:r>
          </a:p>
          <a:p>
            <a:pPr>
              <a:buNone/>
            </a:pPr>
            <a:r>
              <a:rPr lang="hr-HR" dirty="0" smtClean="0"/>
              <a:t>a:=</a:t>
            </a:r>
            <a:r>
              <a:rPr lang="hr-HR" dirty="0" smtClean="0"/>
              <a:t>7</a:t>
            </a:r>
            <a:endParaRPr lang="hr-HR" dirty="0" smtClean="0"/>
          </a:p>
          <a:p>
            <a:pPr>
              <a:buNone/>
            </a:pPr>
            <a:r>
              <a:rPr lang="hr-HR" dirty="0" smtClean="0"/>
              <a:t>b:=</a:t>
            </a:r>
            <a:r>
              <a:rPr lang="hr-HR" dirty="0" smtClean="0"/>
              <a:t>a+5</a:t>
            </a:r>
            <a:endParaRPr lang="hr-HR" dirty="0" smtClean="0"/>
          </a:p>
          <a:p>
            <a:pPr>
              <a:buNone/>
            </a:pPr>
            <a:r>
              <a:rPr lang="hr-HR" dirty="0" smtClean="0"/>
              <a:t>a:=</a:t>
            </a:r>
            <a:r>
              <a:rPr lang="hr-HR" dirty="0" smtClean="0"/>
              <a:t>a+6…Novi </a:t>
            </a:r>
            <a:r>
              <a:rPr lang="hr-HR" dirty="0" smtClean="0"/>
              <a:t>a je stari a+6</a:t>
            </a:r>
          </a:p>
          <a:p>
            <a:pPr>
              <a:buNone/>
            </a:pPr>
            <a:r>
              <a:rPr lang="hr-HR" dirty="0" smtClean="0"/>
              <a:t>izlaz(a</a:t>
            </a:r>
            <a:r>
              <a:rPr lang="hr-HR" dirty="0" smtClean="0"/>
              <a:t>)</a:t>
            </a:r>
            <a:endParaRPr lang="hr-HR" dirty="0" smtClean="0"/>
          </a:p>
        </p:txBody>
      </p:sp>
      <p:graphicFrame>
        <p:nvGraphicFramePr>
          <p:cNvPr id="4" name="Tablic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4257344"/>
              </p:ext>
            </p:extLst>
          </p:nvPr>
        </p:nvGraphicFramePr>
        <p:xfrm>
          <a:off x="6084168" y="3717032"/>
          <a:ext cx="2143140" cy="13411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604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826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85055">
                <a:tc gridSpan="2">
                  <a:txBody>
                    <a:bodyPr/>
                    <a:lstStyle/>
                    <a:p>
                      <a:pPr algn="ctr"/>
                      <a:r>
                        <a:rPr lang="hr-HR" sz="1600" dirty="0" smtClean="0">
                          <a:latin typeface="Arial" pitchFamily="34" charset="0"/>
                          <a:cs typeface="Arial" pitchFamily="34" charset="0"/>
                        </a:rPr>
                        <a:t>Radna memorija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2182">
                <a:tc>
                  <a:txBody>
                    <a:bodyPr/>
                    <a:lstStyle/>
                    <a:p>
                      <a:r>
                        <a:rPr lang="hr-HR" sz="16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dirty="0" smtClean="0"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2182">
                <a:tc>
                  <a:txBody>
                    <a:bodyPr/>
                    <a:lstStyle/>
                    <a:p>
                      <a:r>
                        <a:rPr lang="hr-HR" sz="1600" dirty="0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dirty="0" smtClean="0">
                          <a:latin typeface="Arial" pitchFamily="34" charset="0"/>
                          <a:cs typeface="Arial" pitchFamily="34" charset="0"/>
                        </a:rPr>
                        <a:t>12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2182">
                <a:tc>
                  <a:txBody>
                    <a:bodyPr/>
                    <a:lstStyle/>
                    <a:p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56&quot;/&gt;&lt;/object&gt;&lt;object type=&quot;3&quot; unique_id=&quot;10081&quot;&gt;&lt;property id=&quot;20148&quot; value=&quot;5&quot;/&gt;&lt;property id=&quot;20300&quot; value=&quot;Slide 4 - &amp;quot;NASLOV CJELINE&amp;quot;&quot;/&gt;&lt;property id=&quot;20307&quot; value=&quot;262&quot;/&gt;&lt;/object&gt;&lt;object type=&quot;3&quot; unique_id=&quot;10210&quot;&gt;&lt;property id=&quot;20148&quot; value=&quot;5&quot;/&gt;&lt;property id=&quot;20300&quot; value=&quot;Slide 5 - &amp;quot;Podnaslov cjeline&amp;quot;&quot;/&gt;&lt;property id=&quot;20307&quot; value=&quot;271&quot;/&gt;&lt;/object&gt;&lt;object type=&quot;3&quot; unique_id=&quot;10289&quot;&gt;&lt;property id=&quot;20148&quot; value=&quot;5&quot;/&gt;&lt;property id=&quot;20300&quot; value=&quot;Slide 2 - &amp;quot;NASLOV CJELINE&amp;quot;&quot;/&gt;&lt;property id=&quot;20307&quot; value=&quot;273&quot;/&gt;&lt;/object&gt;&lt;object type=&quot;3&quot; unique_id=&quot;10290&quot;&gt;&lt;property id=&quot;20148&quot; value=&quot;5&quot;/&gt;&lt;property id=&quot;20300&quot; value=&quot;Slide 3 - &amp;quot;Podnaslov cjeline&amp;quot;&quot;/&gt;&lt;property id=&quot;20307&quot; value=&quot;275&quot;/&gt;&lt;/object&gt;&lt;object type=&quot;3&quot; unique_id=&quot;10291&quot;&gt;&lt;property id=&quot;20148&quot; value=&quot;5&quot;/&gt;&lt;property id=&quot;20300&quot; value=&quot;Slide 6 - &amp;quot;NASLOV CJELINE&amp;quot;&quot;/&gt;&lt;property id=&quot;20307&quot; value=&quot;274&quot;/&gt;&lt;/object&gt;&lt;object type=&quot;3&quot; unique_id=&quot;10314&quot;&gt;&lt;property id=&quot;20148&quot; value=&quot;5&quot;/&gt;&lt;property id=&quot;20300&quot; value=&quot;Slide 7 - &amp;quot;Podnaslov cjeline&amp;quot;&quot;/&gt;&lt;property id=&quot;20307&quot; value=&quot;276&quot;/&gt;&lt;/object&gt;&lt;object type=&quot;3&quot; unique_id=&quot;10315&quot;&gt;&lt;property id=&quot;20148&quot; value=&quot;5&quot;/&gt;&lt;property id=&quot;20300&quot; value=&quot;Slide 8 - &amp;quot;NASLOV CJELINE&amp;quot;&quot;/&gt;&lt;property id=&quot;20307&quot; value=&quot;277&quot;/&gt;&lt;/object&gt;&lt;object type=&quot;3&quot; unique_id=&quot;10316&quot;&gt;&lt;property id=&quot;20148&quot; value=&quot;5&quot;/&gt;&lt;property id=&quot;20300&quot; value=&quot;Slide 9 - &amp;quot;Podnaslov cjeline&amp;quot;&quot;/&gt;&lt;property id=&quot;20307&quot; value=&quot;278&quot;/&gt;&lt;/object&gt;&lt;object type=&quot;3&quot; unique_id=&quot;10317&quot;&gt;&lt;property id=&quot;20148&quot; value=&quot;5&quot;/&gt;&lt;property id=&quot;20300&quot; value=&quot;Slide 10 - &amp;quot;NASLOV CJELINE&amp;quot;&quot;/&gt;&lt;property id=&quot;20307&quot; value=&quot;279&quot;/&gt;&lt;/object&gt;&lt;object type=&quot;3&quot; unique_id=&quot;10318&quot;&gt;&lt;property id=&quot;20148&quot; value=&quot;5&quot;/&gt;&lt;property id=&quot;20300&quot; value=&quot;Slide 11 - &amp;quot;Podnaslov cjeline&amp;quot;&quot;/&gt;&lt;property id=&quot;20307&quot; value=&quot;280&quot;/&gt;&lt;/object&gt;&lt;object type=&quot;3&quot; unique_id=&quot;10319&quot;&gt;&lt;property id=&quot;20148&quot; value=&quot;5&quot;/&gt;&lt;property id=&quot;20300&quot; value=&quot;Slide 12 - &amp;quot;NASLOV CJELINE&amp;quot;&quot;/&gt;&lt;property id=&quot;20307&quot; value=&quot;281&quot;/&gt;&lt;/object&gt;&lt;object type=&quot;3&quot; unique_id=&quot;10320&quot;&gt;&lt;property id=&quot;20148&quot; value=&quot;5&quot;/&gt;&lt;property id=&quot;20300&quot; value=&quot;Slide 13 - &amp;quot;Podnaslov cjeline&amp;quot;&quot;/&gt;&lt;property id=&quot;20307&quot; value=&quot;282&quot;/&gt;&lt;/object&gt;&lt;object type=&quot;3&quot; unique_id=&quot;10321&quot;&gt;&lt;property id=&quot;20148&quot; value=&quot;5&quot;/&gt;&lt;property id=&quot;20300&quot; value=&quot;Slide 14 - &amp;quot;NASLOV CJELINE&amp;quot;&quot;/&gt;&lt;property id=&quot;20307&quot; value=&quot;283&quot;/&gt;&lt;/object&gt;&lt;object type=&quot;3&quot; unique_id=&quot;10322&quot;&gt;&lt;property id=&quot;20148&quot; value=&quot;5&quot;/&gt;&lt;property id=&quot;20300&quot; value=&quot;Slide 15 - &amp;quot;Podnaslov cjeline&amp;quot;&quot;/&gt;&lt;property id=&quot;20307&quot; value=&quot;284&quot;/&gt;&lt;/object&gt;&lt;object type=&quot;3&quot; unique_id=&quot;10323&quot;&gt;&lt;property id=&quot;20148&quot; value=&quot;5&quot;/&gt;&lt;property id=&quot;20300&quot; value=&quot;Slide 16 - &amp;quot;NASLOV CJELINE&amp;quot;&quot;/&gt;&lt;property id=&quot;20307&quot; value=&quot;285&quot;/&gt;&lt;/object&gt;&lt;object type=&quot;3&quot; unique_id=&quot;10324&quot;&gt;&lt;property id=&quot;20148&quot; value=&quot;5&quot;/&gt;&lt;property id=&quot;20300&quot; value=&quot;Slide 17 - &amp;quot;Podnaslov cjeline&amp;quot;&quot;/&gt;&lt;property id=&quot;20307&quot; value=&quot;286&quot;/&gt;&lt;/object&gt;&lt;object type=&quot;3&quot; unique_id=&quot;10325&quot;&gt;&lt;property id=&quot;20148&quot; value=&quot;5&quot;/&gt;&lt;property id=&quot;20300&quot; value=&quot;Slide 19 - &amp;quot;Podnaslov cjeline&amp;quot;&quot;/&gt;&lt;property id=&quot;20307&quot; value=&quot;288&quot;/&gt;&lt;/object&gt;&lt;object type=&quot;3&quot; unique_id=&quot;10326&quot;&gt;&lt;property id=&quot;20148&quot; value=&quot;5&quot;/&gt;&lt;property id=&quot;20300&quot; value=&quot;Slide 18 - &amp;quot;NASLOV CJELINE&amp;quot;&quot;/&gt;&lt;property id=&quot;20307&quot; value=&quot;287&quot;/&gt;&lt;/object&gt;&lt;object type=&quot;3&quot; unique_id=&quot;10444&quot;&gt;&lt;property id=&quot;20148&quot; value=&quot;5&quot;/&gt;&lt;property id=&quot;20300&quot; value=&quot;Slide 20 - &amp;quot;NASLOV CJELINE&amp;quot;&quot;/&gt;&lt;property id=&quot;20307&quot; value=&quot;289&quot;/&gt;&lt;/object&gt;&lt;object type=&quot;3&quot; unique_id=&quot;10445&quot;&gt;&lt;property id=&quot;20148&quot; value=&quot;5&quot;/&gt;&lt;property id=&quot;20300&quot; value=&quot;Slide 21 - &amp;quot;Podnaslov cjeline&amp;quot;&quot;/&gt;&lt;property id=&quot;20307&quot; value=&quot;290&quot;/&gt;&lt;/object&gt;&lt;object type=&quot;3&quot; unique_id=&quot;10546&quot;&gt;&lt;property id=&quot;20148&quot; value=&quot;5&quot;/&gt;&lt;property id=&quot;20300&quot; value=&quot;Slide 22 - &amp;quot;NASLOV CJELINE&amp;quot;&quot;/&gt;&lt;property id=&quot;20307&quot; value=&quot;291&quot;/&gt;&lt;/object&gt;&lt;object type=&quot;3&quot; unique_id=&quot;10547&quot;&gt;&lt;property id=&quot;20148&quot; value=&quot;5&quot;/&gt;&lt;property id=&quot;20300&quot; value=&quot;Slide 23 - &amp;quot;Podnaslov cjeline&amp;quot;&quot;/&gt;&lt;property id=&quot;20307&quot; value=&quot;292&quot;/&gt;&lt;/object&gt;&lt;object type=&quot;3&quot; unique_id=&quot;10656&quot;&gt;&lt;property id=&quot;20148&quot; value=&quot;5&quot;/&gt;&lt;property id=&quot;20300&quot; value=&quot;Slide 24 - &amp;quot;NASLOV CJELINE&amp;quot;&quot;/&gt;&lt;property id=&quot;20307&quot; value=&quot;293&quot;/&gt;&lt;/object&gt;&lt;object type=&quot;3&quot; unique_id=&quot;10657&quot;&gt;&lt;property id=&quot;20148&quot; value=&quot;5&quot;/&gt;&lt;property id=&quot;20300&quot; value=&quot;Slide 25 - &amp;quot;Podnaslov cjeline&amp;quot;&quot;/&gt;&lt;property id=&quot;20307&quot; value=&quot;294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910</TotalTime>
  <Words>499</Words>
  <Application>Microsoft Office PowerPoint</Application>
  <PresentationFormat>Prikaz na zaslonu (4:3)</PresentationFormat>
  <Paragraphs>206</Paragraphs>
  <Slides>12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6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12</vt:i4>
      </vt:variant>
    </vt:vector>
  </HeadingPairs>
  <TitlesOfParts>
    <vt:vector size="19" baseType="lpstr">
      <vt:lpstr>Arial</vt:lpstr>
      <vt:lpstr>Calibri</vt:lpstr>
      <vt:lpstr>Courier New</vt:lpstr>
      <vt:lpstr>PI Architecture</vt:lpstr>
      <vt:lpstr>Times New Roman</vt:lpstr>
      <vt:lpstr>Verdana</vt:lpstr>
      <vt:lpstr>Office Theme</vt:lpstr>
      <vt:lpstr>Pseudojezik</vt:lpstr>
      <vt:lpstr>PowerPoint prezentacija</vt:lpstr>
      <vt:lpstr>Ulaz i izlaz podataka</vt:lpstr>
      <vt:lpstr>PowerPoint prezentacija</vt:lpstr>
      <vt:lpstr>PowerPoint prezentacija</vt:lpstr>
      <vt:lpstr>Operacije u pseudojeziku</vt:lpstr>
      <vt:lpstr>PowerPoint prezentacija</vt:lpstr>
      <vt:lpstr>Redoslijed  operatora </vt:lpstr>
      <vt:lpstr>Naredba za pridruživanje</vt:lpstr>
      <vt:lpstr>Promjena vrijednosti varijable</vt:lpstr>
      <vt:lpstr>PowerPoint prezentacija</vt:lpstr>
      <vt:lpstr>PowerPoint prezentacija</vt:lpstr>
    </vt:vector>
  </TitlesOfParts>
  <Company>Profil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Darka Sudarević</dc:creator>
  <cp:lastModifiedBy>Snježana Milinović</cp:lastModifiedBy>
  <cp:revision>115</cp:revision>
  <dcterms:created xsi:type="dcterms:W3CDTF">2009-12-15T08:41:38Z</dcterms:created>
  <dcterms:modified xsi:type="dcterms:W3CDTF">2021-01-17T19:23:07Z</dcterms:modified>
</cp:coreProperties>
</file>