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474554A-2449-46C1-B5E1-3B9A1B068D69}" type="datetimeFigureOut">
              <a:rPr lang="hr-HR" smtClean="0"/>
              <a:t>18.11.2020.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38FBAFA9-0026-4D5D-8869-1EE49A0760FF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Radiologija u dentalnoj medicini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2836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Glavna svojstva X-ZRAKA:</a:t>
            </a:r>
          </a:p>
          <a:p>
            <a:r>
              <a:rPr lang="hr-HR" dirty="0" smtClean="0"/>
              <a:t>A) PRODORNOST- ovisi o njihovoj valnoj dužini</a:t>
            </a:r>
          </a:p>
          <a:p>
            <a:r>
              <a:rPr lang="hr-HR" dirty="0" smtClean="0"/>
              <a:t>Što su zrake KRAĆE valne dulžine, njihova je prodornost VEĆA</a:t>
            </a:r>
          </a:p>
          <a:p>
            <a:endParaRPr lang="hr-HR" dirty="0" smtClean="0"/>
          </a:p>
          <a:p>
            <a:r>
              <a:rPr lang="hr-HR" dirty="0" smtClean="0"/>
              <a:t>B) APSORPCIJA U MATERIJI- ovisi o njihovoj valnoj dužini, debljini objekta koji snimamo, atomskoj težini elemenata od kojih se objekt sastoji i o specifičnoj težini objekta</a:t>
            </a:r>
          </a:p>
          <a:p>
            <a:r>
              <a:rPr lang="hr-HR" dirty="0" smtClean="0"/>
              <a:t>VEĆA je kod veće valne dužine RTG zraka, debljeg objekta i veće specifične težine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604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C) PRAVOCRTNO ŠIRENJE- šire se iz cijevi pravocrtno</a:t>
            </a:r>
          </a:p>
          <a:p>
            <a:endParaRPr lang="hr-HR" dirty="0" smtClean="0"/>
          </a:p>
          <a:p>
            <a:r>
              <a:rPr lang="hr-HR" dirty="0" smtClean="0"/>
              <a:t>D) NEVIDLJIVOST- nevidljive su i šire se približno brzinom svjetlosti</a:t>
            </a:r>
          </a:p>
          <a:p>
            <a:endParaRPr lang="hr-HR" dirty="0" smtClean="0"/>
          </a:p>
          <a:p>
            <a:r>
              <a:rPr lang="hr-HR" dirty="0" smtClean="0"/>
              <a:t>E) KUMULATIVNOST- pri svakom izlaganju njihovom djelovanju one se kumuliraju u ljudskom tijelu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289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14.01.1896.g. Otto Walkoff prvi je primijenio X-zrake u dentalnoj dijagnostici</a:t>
            </a:r>
          </a:p>
          <a:p>
            <a:r>
              <a:rPr lang="hr-HR" dirty="0" smtClean="0"/>
              <a:t>14 dana nakon prve publikacije X-zraka</a:t>
            </a:r>
          </a:p>
          <a:p>
            <a:r>
              <a:rPr lang="hr-HR" dirty="0" smtClean="0"/>
              <a:t>Ekspozicija je trajala 25 minuta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32" y="3429000"/>
            <a:ext cx="59055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8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Građa rentgenske cijevi i nastanak X-zraka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Vakuumska staklena cijev s elektrode,  ANODA (pozitivno nabijena) i KATODA (negativno nabijena)</a:t>
            </a:r>
          </a:p>
          <a:p>
            <a:r>
              <a:rPr lang="hr-HR" dirty="0" smtClean="0"/>
              <a:t>Cijev je uronjena u sredstvo za hlađenje- ullje ili voda</a:t>
            </a:r>
          </a:p>
          <a:p>
            <a:r>
              <a:rPr lang="hr-HR" dirty="0" smtClean="0"/>
              <a:t>Elektroni se stvaraju na KATODI toplinskom emisijom</a:t>
            </a:r>
          </a:p>
          <a:p>
            <a:r>
              <a:rPr lang="hr-HR" dirty="0" smtClean="0"/>
              <a:t>Brzina elektrona određena je razlikom potencijala između anode i katode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782555"/>
            <a:ext cx="6004694" cy="3055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92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DENTALNA RADIOLOGIJA- služi za otkrivanje endodontalne bolesti, periodontalne bolesti, dentalne anomalije, bolesti čeljusti, TMZ, paranazalni sinusi, trauma, tumori, implantologija</a:t>
            </a:r>
          </a:p>
          <a:p>
            <a:endParaRPr lang="hr-HR" dirty="0"/>
          </a:p>
          <a:p>
            <a:r>
              <a:rPr lang="hr-HR" dirty="0" smtClean="0"/>
              <a:t>Služi za postavljanje dijagnoze, planiranje terapijskog postupka i kontrolu terapije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3421"/>
            <a:ext cx="714375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09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KATODU grijemo niskonaponskom izmjeničnom električnom strujom</a:t>
            </a:r>
            <a:r>
              <a:rPr lang="hr-HR" dirty="0" smtClean="0">
                <a:sym typeface="Wingdings" panose="05000000000000000000" pitchFamily="2" charset="2"/>
              </a:rPr>
              <a:t> omogućuje se stvaranje roja elektrona</a:t>
            </a:r>
          </a:p>
          <a:p>
            <a:r>
              <a:rPr lang="hr-HR" dirty="0" smtClean="0">
                <a:sym typeface="Wingdings" panose="05000000000000000000" pitchFamily="2" charset="2"/>
              </a:rPr>
              <a:t>Stvoreni se roj elektrona na katodi velikom brzinom usmjeri na ANODU (zbog razlike potencijala i suprotnog naboja)</a:t>
            </a:r>
          </a:p>
          <a:p>
            <a:r>
              <a:rPr lang="hr-HR" dirty="0" smtClean="0">
                <a:sym typeface="Wingdings" panose="05000000000000000000" pitchFamily="2" charset="2"/>
              </a:rPr>
              <a:t>Nastaju X-zrake i velika količina topline</a:t>
            </a:r>
          </a:p>
          <a:p>
            <a:r>
              <a:rPr lang="hr-HR" dirty="0" smtClean="0">
                <a:sym typeface="Wingdings" panose="05000000000000000000" pitchFamily="2" charset="2"/>
              </a:rPr>
              <a:t>99,9%  energije pretvori se u toplinu, a ostatak u elektro-magnetsko zračenje</a:t>
            </a:r>
          </a:p>
          <a:p>
            <a:pPr marL="68580" indent="0">
              <a:buNone/>
            </a:pP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88840"/>
            <a:ext cx="607695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1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RENTGENSKI UREĐAJ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Dijelovi :  1.) TRANSFORMATOR- uređaj za regulaciju napona električne struje</a:t>
            </a:r>
          </a:p>
          <a:p>
            <a:r>
              <a:rPr lang="hr-HR" dirty="0" smtClean="0"/>
              <a:t>Sastoji se od primarne i sekundarne zavojnice</a:t>
            </a:r>
          </a:p>
          <a:p>
            <a:endParaRPr lang="hr-HR" dirty="0" smtClean="0"/>
          </a:p>
          <a:p>
            <a:r>
              <a:rPr lang="hr-HR" dirty="0" smtClean="0"/>
              <a:t>2.) ISPRAVLJAČI- uređaji koji mijenjaju izmjeničnu struju visokog napona u istosmjernu </a:t>
            </a:r>
          </a:p>
          <a:p>
            <a:endParaRPr lang="hr-HR" dirty="0" smtClean="0"/>
          </a:p>
          <a:p>
            <a:r>
              <a:rPr lang="hr-HR" dirty="0" smtClean="0"/>
              <a:t>3.) KOMANDNI STOL- nalazi se prekidač gradske mreže i uređaji za kontrolu količine, vremena ekspozicije i napona el. Struje</a:t>
            </a:r>
          </a:p>
        </p:txBody>
      </p:sp>
    </p:spTree>
    <p:extLst>
      <p:ext uri="{BB962C8B-B14F-4D97-AF65-F5344CB8AC3E}">
        <p14:creationId xmlns:p14="http://schemas.microsoft.com/office/powerpoint/2010/main" val="373227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4.) ZRAČNIK- građen od rentgenske cijevi, olovnog oklopa i uređaja za suženje rentgenskog </a:t>
            </a:r>
            <a:r>
              <a:rPr lang="hr-HR" dirty="0" smtClean="0"/>
              <a:t>snopa</a:t>
            </a:r>
          </a:p>
          <a:p>
            <a:endParaRPr lang="hr-HR" dirty="0"/>
          </a:p>
          <a:p>
            <a:r>
              <a:rPr lang="hr-HR" dirty="0"/>
              <a:t>5.) STATIV- nosač fluorescentnog zaslona s pojačalom</a:t>
            </a:r>
          </a:p>
          <a:p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16310"/>
            <a:ext cx="6341690" cy="6341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148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6.) STOL ZA SNIMANJE- na njemu leži bolesnik za vrijeme snimanja</a:t>
            </a:r>
          </a:p>
          <a:p>
            <a:r>
              <a:rPr lang="hr-HR" dirty="0" smtClean="0"/>
              <a:t>Iznad stola nalazi se rentgenska cijev</a:t>
            </a:r>
          </a:p>
          <a:p>
            <a:endParaRPr lang="hr-HR" dirty="0" smtClean="0"/>
          </a:p>
          <a:p>
            <a:r>
              <a:rPr lang="hr-HR" dirty="0" smtClean="0"/>
              <a:t>7.) REŠETKE- uređaji građeni od olovnih lamela</a:t>
            </a:r>
          </a:p>
          <a:p>
            <a:r>
              <a:rPr lang="hr-HR" dirty="0" smtClean="0"/>
              <a:t>Smanjuju sekundarno zračenje</a:t>
            </a:r>
          </a:p>
          <a:p>
            <a:endParaRPr lang="hr-HR" dirty="0" smtClean="0"/>
          </a:p>
          <a:p>
            <a:r>
              <a:rPr lang="hr-HR" dirty="0" smtClean="0"/>
              <a:t>8.) TUBUSI- uređaji građeni od olova koji se nalaze na samom izlasku ir rentgenske cijevi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441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Rentgenske zrake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Oblik elektromagnetskog zračenja vrlo kratkih valnih duljina</a:t>
            </a:r>
          </a:p>
          <a:p>
            <a:r>
              <a:rPr lang="hr-HR" dirty="0" smtClean="0"/>
              <a:t>Nastaju u rentgenskoj cijevi kada elektroni nastali na katodi velikom brzinom udare u metalnu zapreku na anodi</a:t>
            </a:r>
          </a:p>
          <a:p>
            <a:r>
              <a:rPr lang="hr-HR" dirty="0" smtClean="0"/>
              <a:t>Dolazi do izbacivanja elektrona iz elektronskih ljusaka atoma</a:t>
            </a:r>
          </a:p>
          <a:p>
            <a:r>
              <a:rPr lang="hr-HR" dirty="0" smtClean="0"/>
              <a:t>Na mjesto izbačenog elektrona uskače elektron iz više energetske razine pri čemu se stvaraju rentgenske zrake i toplina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770" y="3800475"/>
            <a:ext cx="638175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51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TM01859862[[fn=Urban Pop]]</Template>
  <TotalTime>212</TotalTime>
  <Words>445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 Pop</vt:lpstr>
      <vt:lpstr>Radiologija u dentalnoj medicini</vt:lpstr>
      <vt:lpstr>PowerPoint Presentation</vt:lpstr>
      <vt:lpstr>Građa rentgenske cijevi i nastanak X-zraka</vt:lpstr>
      <vt:lpstr>PowerPoint Presentation</vt:lpstr>
      <vt:lpstr>PowerPoint Presentation</vt:lpstr>
      <vt:lpstr>RENTGENSKI UREĐAJ</vt:lpstr>
      <vt:lpstr>PowerPoint Presentation</vt:lpstr>
      <vt:lpstr>PowerPoint Presentation</vt:lpstr>
      <vt:lpstr>Rentgenske zrake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Radiologija u dentalnoj medicini</dc:title>
  <dc:creator>Korisnik</dc:creator>
  <cp:lastModifiedBy>Korisnik</cp:lastModifiedBy>
  <cp:revision>19</cp:revision>
  <dcterms:created xsi:type="dcterms:W3CDTF">2019-11-20T19:05:01Z</dcterms:created>
  <dcterms:modified xsi:type="dcterms:W3CDTF">2020-11-18T19:16:07Z</dcterms:modified>
</cp:coreProperties>
</file>