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2" r:id="rId2"/>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3" autoAdjust="0"/>
  </p:normalViewPr>
  <p:slideViewPr>
    <p:cSldViewPr snapToGrid="0" snapToObjects="1">
      <p:cViewPr varScale="1">
        <p:scale>
          <a:sx n="80" d="100"/>
          <a:sy n="80" d="100"/>
        </p:scale>
        <p:origin x="-10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DE76A-7673-454E-B0CC-C17120DB7CDF}" type="datetimeFigureOut">
              <a:rPr lang="en-US" smtClean="0"/>
              <a:t>17/12/20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4697A-30A2-3741-93AB-91DF54114955}" type="slidenum">
              <a:rPr lang="en-US" smtClean="0"/>
              <a:t>‹#›</a:t>
            </a:fld>
            <a:endParaRPr lang="en-US"/>
          </a:p>
        </p:txBody>
      </p:sp>
    </p:spTree>
    <p:extLst>
      <p:ext uri="{BB962C8B-B14F-4D97-AF65-F5344CB8AC3E}">
        <p14:creationId xmlns:p14="http://schemas.microsoft.com/office/powerpoint/2010/main" val="3179521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ta-IN" sz="1200" kern="1200" dirty="0" smtClean="0">
                <a:solidFill>
                  <a:schemeClr val="tx1"/>
                </a:solidFill>
                <a:effectLst/>
                <a:latin typeface="+mn-lt"/>
                <a:ea typeface="+mn-ea"/>
                <a:cs typeface="+mn-cs"/>
              </a:rPr>
              <a:t>Francuski slikar Yves Tanguy </a:t>
            </a:r>
            <a:r>
              <a:rPr lang="hr-HR" sz="1200" kern="1200" dirty="0" smtClean="0">
                <a:solidFill>
                  <a:schemeClr val="tx1"/>
                </a:solidFill>
                <a:effectLst/>
                <a:latin typeface="+mn-lt"/>
                <a:ea typeface="+mn-ea"/>
                <a:cs typeface="+mn-cs"/>
              </a:rPr>
              <a:t>je </a:t>
            </a:r>
            <a:r>
              <a:rPr lang="ta-IN" sz="1200" kern="1200" dirty="0" smtClean="0">
                <a:solidFill>
                  <a:schemeClr val="tx1"/>
                </a:solidFill>
                <a:effectLst/>
                <a:latin typeface="+mn-lt"/>
                <a:ea typeface="+mn-ea"/>
                <a:cs typeface="+mn-cs"/>
              </a:rPr>
              <a:t>bio </a:t>
            </a:r>
            <a:r>
              <a:rPr lang="hr-HR" sz="1200" kern="1200" dirty="0" smtClean="0">
                <a:solidFill>
                  <a:schemeClr val="tx1"/>
                </a:solidFill>
                <a:effectLst/>
                <a:latin typeface="+mn-lt"/>
                <a:ea typeface="+mn-ea"/>
                <a:cs typeface="+mn-cs"/>
              </a:rPr>
              <a:t>samouk i pokazao je genijalan napredak u tehnici i imaginaciji nakon susreta s nadrealistima. </a:t>
            </a:r>
            <a:r>
              <a:rPr lang="hr-HR" sz="1200" i="1" kern="1200" dirty="0" smtClean="0">
                <a:solidFill>
                  <a:schemeClr val="tx1"/>
                </a:solidFill>
                <a:effectLst/>
                <a:latin typeface="+mn-lt"/>
                <a:ea typeface="+mn-ea"/>
                <a:cs typeface="+mn-cs"/>
              </a:rPr>
              <a:t>Mama, tata je ranjen!</a:t>
            </a:r>
            <a:r>
              <a:rPr lang="hr-HR" sz="1200" kern="1200" dirty="0" smtClean="0">
                <a:solidFill>
                  <a:schemeClr val="tx1"/>
                </a:solidFill>
                <a:effectLst/>
                <a:latin typeface="+mn-lt"/>
                <a:ea typeface="+mn-ea"/>
                <a:cs typeface="+mn-cs"/>
              </a:rPr>
              <a:t> 1927. je remek-djelo te njegove rane faze.</a:t>
            </a:r>
            <a:endParaRPr lang="en-US" sz="1200" kern="1200" dirty="0" smtClean="0">
              <a:solidFill>
                <a:schemeClr val="tx1"/>
              </a:solidFill>
              <a:effectLst/>
              <a:latin typeface="+mn-lt"/>
              <a:ea typeface="+mn-ea"/>
              <a:cs typeface="+mn-cs"/>
            </a:endParaRPr>
          </a:p>
          <a:p>
            <a:pPr fontAlgn="t"/>
            <a:r>
              <a:rPr lang="hr-HR" sz="1200" kern="1200" dirty="0" smtClean="0">
                <a:solidFill>
                  <a:schemeClr val="tx1"/>
                </a:solidFill>
                <a:effectLst/>
                <a:latin typeface="+mn-lt"/>
                <a:ea typeface="+mn-ea"/>
                <a:cs typeface="+mn-cs"/>
              </a:rPr>
              <a:t>Što vidimo ovdje</a:t>
            </a:r>
            <a:r>
              <a:rPr lang="ta-IN" sz="1200" kern="1200" dirty="0" smtClean="0">
                <a:solidFill>
                  <a:schemeClr val="tx1"/>
                </a:solidFill>
                <a:effectLst/>
                <a:latin typeface="+mn-lt"/>
                <a:ea typeface="+mn-ea"/>
                <a:cs typeface="+mn-cs"/>
              </a:rPr>
              <a:t>?</a:t>
            </a:r>
            <a:r>
              <a:rPr lang="hr-HR" sz="1200" kern="1200" dirty="0" smtClean="0">
                <a:solidFill>
                  <a:schemeClr val="tx1"/>
                </a:solidFill>
                <a:effectLst/>
                <a:latin typeface="+mn-lt"/>
                <a:ea typeface="+mn-ea"/>
                <a:cs typeface="+mn-cs"/>
              </a:rPr>
              <a:t> </a:t>
            </a:r>
            <a:r>
              <a:rPr lang="ta-IN" sz="1200" kern="1200" dirty="0" smtClean="0">
                <a:solidFill>
                  <a:schemeClr val="tx1"/>
                </a:solidFill>
                <a:effectLst/>
                <a:latin typeface="+mn-lt"/>
                <a:ea typeface="+mn-ea"/>
                <a:cs typeface="+mn-cs"/>
              </a:rPr>
              <a:t>N</a:t>
            </a:r>
            <a:r>
              <a:rPr lang="hr-HR" sz="1200" kern="1200" dirty="0" smtClean="0">
                <a:solidFill>
                  <a:schemeClr val="tx1"/>
                </a:solidFill>
                <a:effectLst/>
                <a:latin typeface="+mn-lt"/>
                <a:ea typeface="+mn-ea"/>
                <a:cs typeface="+mn-cs"/>
              </a:rPr>
              <a:t>jegove opsesije: </a:t>
            </a:r>
            <a:r>
              <a:rPr lang="hr-HR" sz="1200" b="1" kern="1200" dirty="0" smtClean="0">
                <a:solidFill>
                  <a:schemeClr val="tx1"/>
                </a:solidFill>
                <a:effectLst/>
                <a:latin typeface="+mn-lt"/>
                <a:ea typeface="+mn-ea"/>
                <a:cs typeface="+mn-cs"/>
              </a:rPr>
              <a:t>beskonačnu dubinu prostora </a:t>
            </a:r>
            <a:r>
              <a:rPr lang="hr-HR" sz="1200" kern="1200" dirty="0" smtClean="0">
                <a:solidFill>
                  <a:schemeClr val="tx1"/>
                </a:solidFill>
                <a:effectLst/>
                <a:latin typeface="+mn-lt"/>
                <a:ea typeface="+mn-ea"/>
                <a:cs typeface="+mn-cs"/>
              </a:rPr>
              <a:t>postignutu </a:t>
            </a:r>
            <a:r>
              <a:rPr lang="hr-HR" sz="1200" b="1" kern="1200" dirty="0" smtClean="0">
                <a:solidFill>
                  <a:schemeClr val="tx1"/>
                </a:solidFill>
                <a:effectLst/>
                <a:latin typeface="+mn-lt"/>
                <a:ea typeface="+mn-ea"/>
                <a:cs typeface="+mn-cs"/>
              </a:rPr>
              <a:t>gradacijom (stupnjevanjem) nijansi boje </a:t>
            </a:r>
            <a:r>
              <a:rPr lang="hr-HR" sz="1200" kern="1200" dirty="0" smtClean="0">
                <a:solidFill>
                  <a:schemeClr val="tx1"/>
                </a:solidFill>
                <a:effectLst/>
                <a:latin typeface="+mn-lt"/>
                <a:ea typeface="+mn-ea"/>
                <a:cs typeface="+mn-cs"/>
              </a:rPr>
              <a:t>sve do jasno naglašene linije horizonta. To je prostor koji sugerira i prazninu beskonačnosti i dubinu unutrašnjeg prostora našeg uma s </a:t>
            </a:r>
            <a:r>
              <a:rPr lang="hr-HR" sz="1200" b="1" kern="1200" dirty="0" smtClean="0">
                <a:solidFill>
                  <a:schemeClr val="tx1"/>
                </a:solidFill>
                <a:effectLst/>
                <a:latin typeface="+mn-lt"/>
                <a:ea typeface="+mn-ea"/>
                <a:cs typeface="+mn-cs"/>
              </a:rPr>
              <a:t>neobičnim organskim, biomorfnim,</a:t>
            </a:r>
            <a:r>
              <a:rPr lang="hr-HR" sz="1200" kern="1200" dirty="0" smtClean="0">
                <a:solidFill>
                  <a:schemeClr val="tx1"/>
                </a:solidFill>
                <a:effectLst/>
                <a:latin typeface="+mn-lt"/>
                <a:ea typeface="+mn-ea"/>
                <a:cs typeface="+mn-cs"/>
              </a:rPr>
              <a:t> </a:t>
            </a:r>
            <a:r>
              <a:rPr lang="hr-HR" sz="1200" b="1" kern="1200" dirty="0" smtClean="0">
                <a:solidFill>
                  <a:schemeClr val="tx1"/>
                </a:solidFill>
                <a:effectLst/>
                <a:latin typeface="+mn-lt"/>
                <a:ea typeface="+mn-ea"/>
                <a:cs typeface="+mn-cs"/>
              </a:rPr>
              <a:t>genijalno maštovitim oblicima</a:t>
            </a:r>
            <a:r>
              <a:rPr lang="hr-HR" sz="1200" kern="1200" dirty="0" smtClean="0">
                <a:solidFill>
                  <a:schemeClr val="tx1"/>
                </a:solidFill>
                <a:effectLst/>
                <a:latin typeface="+mn-lt"/>
                <a:ea typeface="+mn-ea"/>
                <a:cs typeface="+mn-cs"/>
              </a:rPr>
              <a:t> koji lebde u ogoljelom, pustom snolikom krajoliku. </a:t>
            </a:r>
            <a:endParaRPr lang="ta-IN" sz="1200" kern="1200" dirty="0" smtClean="0">
              <a:solidFill>
                <a:schemeClr val="tx1"/>
              </a:solidFill>
              <a:effectLst/>
              <a:latin typeface="+mn-lt"/>
              <a:ea typeface="+mn-ea"/>
              <a:cs typeface="+mn-cs"/>
            </a:endParaRPr>
          </a:p>
          <a:p>
            <a:pPr fontAlgn="t"/>
            <a:r>
              <a:rPr lang="hr-HR" sz="1200" kern="1200" dirty="0" smtClean="0">
                <a:solidFill>
                  <a:schemeClr val="tx1"/>
                </a:solidFill>
                <a:effectLst/>
                <a:latin typeface="+mn-lt"/>
                <a:ea typeface="+mn-ea"/>
                <a:cs typeface="+mn-cs"/>
              </a:rPr>
              <a:t>Ostale slike podsjećaju na podvodni svijet. </a:t>
            </a:r>
            <a:r>
              <a:rPr lang="hr-HR" sz="1200" b="1" kern="1200" dirty="0" smtClean="0">
                <a:solidFill>
                  <a:schemeClr val="tx1"/>
                </a:solidFill>
                <a:effectLst/>
                <a:latin typeface="+mn-lt"/>
                <a:ea typeface="+mn-ea"/>
                <a:cs typeface="+mn-cs"/>
              </a:rPr>
              <a:t>Biomorfne figure, poput ogoljeih oblih kostiju, iznimno su precizno naslikane, s naglašenim sjenama i umjetnim svjetlom rasvijetljenim prostorom. </a:t>
            </a:r>
            <a:endParaRPr lang="en-US" sz="1200" kern="1200" dirty="0" smtClean="0">
              <a:solidFill>
                <a:schemeClr val="tx1"/>
              </a:solidFill>
              <a:effectLst/>
              <a:latin typeface="+mn-lt"/>
              <a:ea typeface="+mn-ea"/>
              <a:cs typeface="+mn-cs"/>
            </a:endParaRPr>
          </a:p>
          <a:p>
            <a:pPr fontAlgn="t"/>
            <a:r>
              <a:rPr lang="hr-HR" sz="1200" kern="1200" dirty="0" smtClean="0">
                <a:solidFill>
                  <a:schemeClr val="tx1"/>
                </a:solidFill>
                <a:effectLst/>
                <a:latin typeface="+mn-lt"/>
                <a:ea typeface="+mn-ea"/>
                <a:cs typeface="+mn-cs"/>
              </a:rPr>
              <a:t>Jedinstveno je i prije Dalíja ostvario </a:t>
            </a:r>
            <a:r>
              <a:rPr lang="hr-HR" sz="1200" b="1" kern="1200" dirty="0" smtClean="0">
                <a:solidFill>
                  <a:schemeClr val="tx1"/>
                </a:solidFill>
                <a:effectLst/>
                <a:latin typeface="+mn-lt"/>
                <a:ea typeface="+mn-ea"/>
                <a:cs typeface="+mn-cs"/>
              </a:rPr>
              <a:t>spajanje realističkog slikanja/tehnike s apstraktnim sadržajem.</a:t>
            </a:r>
            <a:endParaRPr lang="ta-IN" sz="1200" b="1" kern="1200" dirty="0" smtClean="0">
              <a:solidFill>
                <a:schemeClr val="tx1"/>
              </a:solidFill>
              <a:effectLst/>
              <a:latin typeface="+mn-lt"/>
              <a:ea typeface="+mn-ea"/>
              <a:cs typeface="+mn-cs"/>
            </a:endParaRPr>
          </a:p>
          <a:p>
            <a:pPr marL="171450" indent="-171450" fontAlgn="t">
              <a:buFont typeface="Arial"/>
              <a:buChar char="•"/>
            </a:pPr>
            <a:r>
              <a:rPr lang="en-US" sz="1200" b="1" kern="1200" dirty="0" smtClean="0">
                <a:solidFill>
                  <a:schemeClr val="tx1"/>
                </a:solidFill>
                <a:effectLst/>
                <a:latin typeface="+mn-lt"/>
                <a:ea typeface="+mn-ea"/>
                <a:cs typeface="+mn-cs"/>
              </a:rPr>
              <a:t>O</a:t>
            </a:r>
            <a:r>
              <a:rPr lang="ta-IN" sz="1200" b="1" kern="1200" dirty="0" smtClean="0">
                <a:solidFill>
                  <a:schemeClr val="tx1"/>
                </a:solidFill>
                <a:effectLst/>
                <a:latin typeface="+mn-lt"/>
                <a:ea typeface="+mn-ea"/>
                <a:cs typeface="+mn-cs"/>
              </a:rPr>
              <a:t>va struja nadrealizma</a:t>
            </a:r>
            <a:r>
              <a:rPr lang="ta-IN" sz="1200" b="1" kern="1200" baseline="0" dirty="0" smtClean="0">
                <a:solidFill>
                  <a:schemeClr val="tx1"/>
                </a:solidFill>
                <a:effectLst/>
                <a:latin typeface="+mn-lt"/>
                <a:ea typeface="+mn-ea"/>
                <a:cs typeface="+mn-cs"/>
              </a:rPr>
              <a:t>, u koju spadaju Tanguy, Dali i Magritte spajaju slikanje u realističkom stilu (realističku formu) s apstraktnim i li filozofskim sadržajem (Magritte).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A4697A-30A2-3741-93AB-91DF54114955}" type="slidenum">
              <a:rPr lang="en-US" smtClean="0"/>
              <a:t>3</a:t>
            </a:fld>
            <a:endParaRPr lang="en-US"/>
          </a:p>
        </p:txBody>
      </p:sp>
    </p:spTree>
    <p:extLst>
      <p:ext uri="{BB962C8B-B14F-4D97-AF65-F5344CB8AC3E}">
        <p14:creationId xmlns:p14="http://schemas.microsoft.com/office/powerpoint/2010/main" val="3314324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hr-HR" sz="1200" kern="1200" dirty="0" smtClean="0">
                <a:solidFill>
                  <a:schemeClr val="tx1"/>
                </a:solidFill>
                <a:effectLst/>
                <a:latin typeface="+mn-lt"/>
                <a:ea typeface="+mn-ea"/>
                <a:cs typeface="+mn-cs"/>
              </a:rPr>
              <a:t>Radi se o prikazu obiteljske farme iz djetinjstva. </a:t>
            </a:r>
            <a:endParaRPr lang="en-US" sz="1200" kern="1200" dirty="0" smtClean="0">
              <a:solidFill>
                <a:schemeClr val="tx1"/>
              </a:solidFill>
              <a:effectLst/>
              <a:latin typeface="+mn-lt"/>
              <a:ea typeface="+mn-ea"/>
              <a:cs typeface="+mn-cs"/>
            </a:endParaRPr>
          </a:p>
          <a:p>
            <a:pPr fontAlgn="t"/>
            <a:r>
              <a:rPr lang="ta-IN" sz="1200" kern="1200" dirty="0" smtClean="0">
                <a:solidFill>
                  <a:schemeClr val="tx1"/>
                </a:solidFill>
                <a:effectLst/>
                <a:latin typeface="+mn-lt"/>
                <a:ea typeface="+mn-ea"/>
                <a:cs typeface="+mn-cs"/>
              </a:rPr>
              <a:t>Čisto </a:t>
            </a:r>
            <a:r>
              <a:rPr lang="ta-IN" sz="1200" b="1" kern="1200" dirty="0" smtClean="0">
                <a:solidFill>
                  <a:schemeClr val="tx1"/>
                </a:solidFill>
                <a:effectLst/>
                <a:latin typeface="+mn-lt"/>
                <a:ea typeface="+mn-ea"/>
                <a:cs typeface="+mn-cs"/>
              </a:rPr>
              <a:t>formalna/oblikovna i sadržajna</a:t>
            </a:r>
            <a:r>
              <a:rPr lang="ta-IN" sz="1200" b="1" kern="1200" baseline="0" dirty="0" smtClean="0">
                <a:solidFill>
                  <a:schemeClr val="tx1"/>
                </a:solidFill>
                <a:effectLst/>
                <a:latin typeface="+mn-lt"/>
                <a:ea typeface="+mn-ea"/>
                <a:cs typeface="+mn-cs"/>
              </a:rPr>
              <a:t> analiza </a:t>
            </a:r>
            <a:r>
              <a:rPr lang="ta-IN" sz="1200" kern="1200" baseline="0" dirty="0" smtClean="0">
                <a:solidFill>
                  <a:schemeClr val="tx1"/>
                </a:solidFill>
                <a:effectLst/>
                <a:latin typeface="+mn-lt"/>
                <a:ea typeface="+mn-ea"/>
                <a:cs typeface="+mn-cs"/>
              </a:rPr>
              <a:t>s </a:t>
            </a:r>
            <a:r>
              <a:rPr lang="ta-IN" sz="1200" b="1" kern="1200" baseline="0" dirty="0" smtClean="0">
                <a:solidFill>
                  <a:schemeClr val="tx1"/>
                </a:solidFill>
                <a:effectLst/>
                <a:latin typeface="+mn-lt"/>
                <a:ea typeface="+mn-ea"/>
                <a:cs typeface="+mn-cs"/>
              </a:rPr>
              <a:t>tumačenjem simbolike motiva </a:t>
            </a:r>
            <a:r>
              <a:rPr lang="ta-IN" sz="1200" kern="1200" baseline="0" dirty="0" smtClean="0">
                <a:solidFill>
                  <a:schemeClr val="tx1"/>
                </a:solidFill>
                <a:effectLst/>
                <a:latin typeface="+mn-lt"/>
                <a:ea typeface="+mn-ea"/>
                <a:cs typeface="+mn-cs"/>
              </a:rPr>
              <a:t>glasilo bi otprilike ovako: s</a:t>
            </a:r>
            <a:r>
              <a:rPr lang="hr-HR" sz="1200" kern="1200" dirty="0" smtClean="0">
                <a:solidFill>
                  <a:schemeClr val="tx1"/>
                </a:solidFill>
                <a:effectLst/>
                <a:latin typeface="+mn-lt"/>
                <a:ea typeface="+mn-ea"/>
                <a:cs typeface="+mn-cs"/>
              </a:rPr>
              <a:t>lika se vodoravno može podijeliti na dva dijela. Nebo je prikazano zelenkastožutom bojom, zemlja okeržutom.</a:t>
            </a:r>
            <a:r>
              <a:rPr lang="ta-IN" sz="1200" kern="1200" dirty="0" smtClean="0">
                <a:solidFill>
                  <a:schemeClr val="tx1"/>
                </a:solidFill>
                <a:effectLst/>
                <a:latin typeface="+mn-lt"/>
                <a:ea typeface="+mn-ea"/>
                <a:cs typeface="+mn-cs"/>
              </a:rPr>
              <a:t> Motivi su </a:t>
            </a:r>
            <a:r>
              <a:rPr lang="ta-IN" sz="1200" b="1" u="sng" kern="1200" dirty="0" smtClean="0">
                <a:solidFill>
                  <a:schemeClr val="tx1"/>
                </a:solidFill>
                <a:effectLst/>
                <a:latin typeface="+mn-lt"/>
                <a:ea typeface="+mn-ea"/>
                <a:cs typeface="+mn-cs"/>
              </a:rPr>
              <a:t>g</a:t>
            </a:r>
            <a:r>
              <a:rPr lang="hr-HR" sz="1200" b="1" u="sng" kern="1200" dirty="0" smtClean="0">
                <a:solidFill>
                  <a:schemeClr val="tx1"/>
                </a:solidFill>
                <a:effectLst/>
                <a:latin typeface="+mn-lt"/>
                <a:ea typeface="+mn-ea"/>
                <a:cs typeface="+mn-cs"/>
              </a:rPr>
              <a:t>eometrijski stilizirani (pojednostavnjeni):</a:t>
            </a:r>
            <a:r>
              <a:rPr lang="hr-HR" sz="1200" kern="1200" dirty="0" smtClean="0">
                <a:solidFill>
                  <a:schemeClr val="tx1"/>
                </a:solidFill>
                <a:effectLst/>
                <a:latin typeface="+mn-lt"/>
                <a:ea typeface="+mn-ea"/>
                <a:cs typeface="+mn-cs"/>
              </a:rPr>
              <a:t> </a:t>
            </a:r>
            <a:r>
              <a:rPr lang="hr-HR" sz="1200" b="1" kern="1200" dirty="0" smtClean="0">
                <a:solidFill>
                  <a:schemeClr val="tx1"/>
                </a:solidFill>
                <a:effectLst/>
                <a:latin typeface="+mn-lt"/>
                <a:ea typeface="+mn-ea"/>
                <a:cs typeface="+mn-cs"/>
              </a:rPr>
              <a:t>veliko drvo i uho koje</a:t>
            </a:r>
            <a:r>
              <a:rPr lang="ta-IN" sz="1200" b="1" kern="1200" baseline="0" dirty="0" smtClean="0">
                <a:solidFill>
                  <a:schemeClr val="tx1"/>
                </a:solidFill>
                <a:effectLst/>
                <a:latin typeface="+mn-lt"/>
                <a:ea typeface="+mn-ea"/>
                <a:cs typeface="+mn-cs"/>
              </a:rPr>
              <a:t> “raste“</a:t>
            </a:r>
            <a:r>
              <a:rPr lang="hr-HR" sz="1200" b="1" kern="1200" dirty="0" smtClean="0">
                <a:solidFill>
                  <a:schemeClr val="tx1"/>
                </a:solidFill>
                <a:effectLst/>
                <a:latin typeface="+mn-lt"/>
                <a:ea typeface="+mn-ea"/>
                <a:cs typeface="+mn-cs"/>
              </a:rPr>
              <a:t> iz njega </a:t>
            </a:r>
            <a:r>
              <a:rPr lang="ta-IN" sz="1200" b="1" kern="1200" dirty="0" smtClean="0">
                <a:solidFill>
                  <a:schemeClr val="tx1"/>
                </a:solidFill>
                <a:effectLst/>
                <a:latin typeface="+mn-lt"/>
                <a:ea typeface="+mn-ea"/>
                <a:cs typeface="+mn-cs"/>
              </a:rPr>
              <a:t>te</a:t>
            </a:r>
            <a:r>
              <a:rPr lang="hr-HR" sz="1200" b="1" kern="1200" dirty="0" smtClean="0">
                <a:solidFill>
                  <a:schemeClr val="tx1"/>
                </a:solidFill>
                <a:effectLst/>
                <a:latin typeface="+mn-lt"/>
                <a:ea typeface="+mn-ea"/>
                <a:cs typeface="+mn-cs"/>
              </a:rPr>
              <a:t> oko.</a:t>
            </a:r>
            <a:r>
              <a:rPr lang="hr-HR" sz="1200" kern="1200" dirty="0" smtClean="0">
                <a:solidFill>
                  <a:schemeClr val="tx1"/>
                </a:solidFill>
                <a:effectLst/>
                <a:latin typeface="+mn-lt"/>
                <a:ea typeface="+mn-ea"/>
                <a:cs typeface="+mn-cs"/>
              </a:rPr>
              <a:t> Ovaj motiv drveta s ušima i očima reflektira Miroovu panteističku vjeru da sav svijet ima dušu. Mnoštvo je šarenih životinja prikazano u donjem dijelu slike: kobila sa ždrebetom, riblja glava</a:t>
            </a:r>
            <a:r>
              <a:rPr lang="ta-IN" sz="1200" kern="1200" dirty="0" smtClean="0">
                <a:solidFill>
                  <a:schemeClr val="tx1"/>
                </a:solidFill>
                <a:effectLst/>
                <a:latin typeface="+mn-lt"/>
                <a:ea typeface="+mn-ea"/>
                <a:cs typeface="+mn-cs"/>
              </a:rPr>
              <a:t>,</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zec, puž, smiješni pijetao s malom glavom i golemim oblim tijelom.</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Možda najenigmatičniji </a:t>
            </a:r>
            <a:r>
              <a:rPr lang="ta-IN" sz="1200" kern="1200" dirty="0" smtClean="0">
                <a:solidFill>
                  <a:schemeClr val="tx1"/>
                </a:solidFill>
                <a:effectLst/>
                <a:latin typeface="+mn-lt"/>
                <a:ea typeface="+mn-ea"/>
                <a:cs typeface="+mn-cs"/>
              </a:rPr>
              <a:t>simboli s</a:t>
            </a:r>
            <a:r>
              <a:rPr lang="hr-HR" sz="1200" kern="1200" dirty="0" smtClean="0">
                <a:solidFill>
                  <a:schemeClr val="tx1"/>
                </a:solidFill>
                <a:effectLst/>
                <a:latin typeface="+mn-lt"/>
                <a:ea typeface="+mn-ea"/>
                <a:cs typeface="+mn-cs"/>
              </a:rPr>
              <a:t> tri zastave obješene o stup s trokutastim “božićnim drvom“ iznad njega. </a:t>
            </a:r>
            <a:r>
              <a:rPr lang="ta-IN" sz="1200" kern="1200" dirty="0" smtClean="0">
                <a:solidFill>
                  <a:schemeClr val="tx1"/>
                </a:solidFill>
                <a:effectLst/>
                <a:latin typeface="+mn-lt"/>
                <a:ea typeface="+mn-ea"/>
                <a:cs typeface="+mn-cs"/>
              </a:rPr>
              <a:t>Radi se o </a:t>
            </a:r>
            <a:r>
              <a:rPr lang="hr-HR" sz="1200" kern="1200" dirty="0" smtClean="0">
                <a:solidFill>
                  <a:schemeClr val="tx1"/>
                </a:solidFill>
                <a:effectLst/>
                <a:latin typeface="+mn-lt"/>
                <a:ea typeface="+mn-ea"/>
                <a:cs typeface="+mn-cs"/>
              </a:rPr>
              <a:t>španjolsk</a:t>
            </a:r>
            <a:r>
              <a:rPr lang="ta-IN" sz="1200" kern="1200" dirty="0" smtClean="0">
                <a:solidFill>
                  <a:schemeClr val="tx1"/>
                </a:solidFill>
                <a:effectLst/>
                <a:latin typeface="+mn-lt"/>
                <a:ea typeface="+mn-ea"/>
                <a:cs typeface="+mn-cs"/>
              </a:rPr>
              <a:t>oj</a:t>
            </a:r>
            <a:r>
              <a:rPr lang="hr-HR" sz="1200" kern="1200" dirty="0" smtClean="0">
                <a:solidFill>
                  <a:schemeClr val="tx1"/>
                </a:solidFill>
                <a:effectLst/>
                <a:latin typeface="+mn-lt"/>
                <a:ea typeface="+mn-ea"/>
                <a:cs typeface="+mn-cs"/>
              </a:rPr>
              <a:t>, katalonsk</a:t>
            </a:r>
            <a:r>
              <a:rPr lang="ta-IN" sz="1200" kern="1200" dirty="0" smtClean="0">
                <a:solidFill>
                  <a:schemeClr val="tx1"/>
                </a:solidFill>
                <a:effectLst/>
                <a:latin typeface="+mn-lt"/>
                <a:ea typeface="+mn-ea"/>
                <a:cs typeface="+mn-cs"/>
              </a:rPr>
              <a:t>oj</a:t>
            </a:r>
            <a:r>
              <a:rPr lang="hr-HR" sz="1200" kern="1200" dirty="0" smtClean="0">
                <a:solidFill>
                  <a:schemeClr val="tx1"/>
                </a:solidFill>
                <a:effectLst/>
                <a:latin typeface="+mn-lt"/>
                <a:ea typeface="+mn-ea"/>
                <a:cs typeface="+mn-cs"/>
              </a:rPr>
              <a:t> i francusk</a:t>
            </a:r>
            <a:r>
              <a:rPr lang="ta-IN" sz="1200" kern="1200" dirty="0" smtClean="0">
                <a:solidFill>
                  <a:schemeClr val="tx1"/>
                </a:solidFill>
                <a:effectLst/>
                <a:latin typeface="+mn-lt"/>
                <a:ea typeface="+mn-ea"/>
                <a:cs typeface="+mn-cs"/>
              </a:rPr>
              <a:t>oj</a:t>
            </a:r>
            <a:r>
              <a:rPr lang="ta-IN" sz="1200" kern="1200" baseline="0" dirty="0" smtClean="0">
                <a:solidFill>
                  <a:schemeClr val="tx1"/>
                </a:solidFill>
                <a:effectLst/>
                <a:latin typeface="+mn-lt"/>
                <a:ea typeface="+mn-ea"/>
                <a:cs typeface="+mn-cs"/>
              </a:rPr>
              <a:t> zastavi</a:t>
            </a:r>
            <a:r>
              <a:rPr lang="hr-HR" sz="1200" kern="1200" dirty="0" smtClean="0">
                <a:solidFill>
                  <a:schemeClr val="tx1"/>
                </a:solidFill>
                <a:effectLst/>
                <a:latin typeface="+mn-lt"/>
                <a:ea typeface="+mn-ea"/>
                <a:cs typeface="+mn-cs"/>
              </a:rPr>
              <a:t>. Simbolizira</a:t>
            </a:r>
            <a:r>
              <a:rPr lang="ta-IN" sz="1200" kern="1200" dirty="0" smtClean="0">
                <a:solidFill>
                  <a:schemeClr val="tx1"/>
                </a:solidFill>
                <a:effectLst/>
                <a:latin typeface="+mn-lt"/>
                <a:ea typeface="+mn-ea"/>
                <a:cs typeface="+mn-cs"/>
              </a:rPr>
              <a:t>ju</a:t>
            </a:r>
            <a:r>
              <a:rPr lang="hr-HR" sz="1200" kern="1200" dirty="0" smtClean="0">
                <a:solidFill>
                  <a:schemeClr val="tx1"/>
                </a:solidFill>
                <a:effectLst/>
                <a:latin typeface="+mn-lt"/>
                <a:ea typeface="+mn-ea"/>
                <a:cs typeface="+mn-cs"/>
              </a:rPr>
              <a:t> </a:t>
            </a:r>
            <a:r>
              <a:rPr lang="hr-HR" sz="1200" i="0" kern="1200" dirty="0" smtClean="0">
                <a:solidFill>
                  <a:schemeClr val="tx1"/>
                </a:solidFill>
                <a:effectLst/>
                <a:latin typeface="+mn-lt"/>
                <a:ea typeface="+mn-ea"/>
                <a:cs typeface="+mn-cs"/>
              </a:rPr>
              <a:t>kulture</a:t>
            </a:r>
            <a:r>
              <a:rPr lang="hr-HR" sz="1200" i="1" kern="120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koje su utjecale i bile važne </a:t>
            </a:r>
            <a:r>
              <a:rPr lang="hr-HR" sz="1200" dirty="0" smtClean="0">
                <a:latin typeface="Arial"/>
                <a:ea typeface="ＭＳ 明朝"/>
              </a:rPr>
              <a:t>Miró</a:t>
            </a:r>
            <a:r>
              <a:rPr lang="ta-IN" sz="1200" dirty="0" smtClean="0">
                <a:latin typeface="Arial"/>
                <a:ea typeface="ＭＳ 明朝"/>
              </a:rPr>
              <a:t>u</a:t>
            </a:r>
            <a:r>
              <a:rPr lang="hr-HR" sz="1200" kern="1200" dirty="0" smtClean="0">
                <a:solidFill>
                  <a:schemeClr val="tx1"/>
                </a:solidFill>
                <a:effectLst/>
                <a:latin typeface="+mn-lt"/>
                <a:ea typeface="+mn-ea"/>
                <a:cs typeface="+mn-cs"/>
              </a:rPr>
              <a:t>.</a:t>
            </a:r>
            <a:r>
              <a:rPr lang="en-US" dirty="0" smtClean="0">
                <a:effectLst/>
              </a:rPr>
              <a:t> </a:t>
            </a:r>
            <a:endParaRPr lang="ta-IN"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Vidimo i komad novina (piše JOUR). Jedna neobična dijagonala penje se prema lijevom gornjem kutu. Desni dio slike dijagonalno je presječen možda prikazom noći nad farmom, simbolizira drugo doba dana od ostatka slike. Ljubičasto je noćno nebo, plava traka je more, a na njoj bik ili vol koji vuče plug, a ispod njega trokutasta površina koja sugerira obrađeno polje.  </a:t>
            </a:r>
            <a:endParaRPr lang="ta-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ta-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Rezime: </a:t>
            </a:r>
            <a:r>
              <a:rPr lang="hr-HR" sz="1200" b="1" kern="1200" dirty="0" smtClean="0">
                <a:solidFill>
                  <a:schemeClr val="tx1"/>
                </a:solidFill>
                <a:effectLst/>
                <a:latin typeface="+mn-lt"/>
                <a:ea typeface="+mn-ea"/>
                <a:cs typeface="+mn-cs"/>
              </a:rPr>
              <a:t>sve je pažljivo i živopisno “nabrojano“</a:t>
            </a:r>
            <a:r>
              <a:rPr lang="ta-IN" sz="1200" b="1" kern="1200" dirty="0" smtClean="0">
                <a:solidFill>
                  <a:schemeClr val="tx1"/>
                </a:solidFill>
                <a:effectLst/>
                <a:latin typeface="+mn-lt"/>
                <a:ea typeface="+mn-ea"/>
                <a:cs typeface="+mn-cs"/>
              </a:rPr>
              <a:t>,</a:t>
            </a:r>
            <a:r>
              <a:rPr lang="ta-IN" sz="1200" b="1" kern="1200" baseline="0" dirty="0" smtClean="0">
                <a:solidFill>
                  <a:schemeClr val="tx1"/>
                </a:solidFill>
                <a:effectLst/>
                <a:latin typeface="+mn-lt"/>
                <a:ea typeface="+mn-ea"/>
                <a:cs typeface="+mn-cs"/>
              </a:rPr>
              <a:t> to zovemo deskriptivnošću. </a:t>
            </a:r>
            <a:r>
              <a:rPr lang="ta-IN" sz="1200" b="0" kern="1200" baseline="0" dirty="0" smtClean="0">
                <a:solidFill>
                  <a:schemeClr val="tx1"/>
                </a:solidFill>
                <a:effectLst/>
                <a:latin typeface="+mn-lt"/>
                <a:ea typeface="+mn-ea"/>
                <a:cs typeface="+mn-cs"/>
              </a:rPr>
              <a:t>S</a:t>
            </a:r>
            <a:r>
              <a:rPr lang="hr-HR" sz="1200" b="0" kern="1200" dirty="0" smtClean="0">
                <a:solidFill>
                  <a:schemeClr val="tx1"/>
                </a:solidFill>
                <a:effectLst/>
                <a:latin typeface="+mn-lt"/>
                <a:ea typeface="+mn-ea"/>
                <a:cs typeface="+mn-cs"/>
              </a:rPr>
              <a:t>likarsko isticanje svakoga detalja farme svjedoči o ljubavi prema </a:t>
            </a:r>
            <a:r>
              <a:rPr lang="ta-IN" sz="1200" b="0" kern="1200" dirty="0" smtClean="0">
                <a:solidFill>
                  <a:schemeClr val="tx1"/>
                </a:solidFill>
                <a:effectLst/>
                <a:latin typeface="+mn-lt"/>
                <a:ea typeface="+mn-ea"/>
                <a:cs typeface="+mn-cs"/>
              </a:rPr>
              <a:t>zavičaju</a:t>
            </a:r>
            <a:r>
              <a:rPr lang="hr-HR" sz="1200" b="0" kern="1200" dirty="0" smtClean="0">
                <a:solidFill>
                  <a:schemeClr val="tx1"/>
                </a:solidFill>
                <a:effectLst/>
                <a:latin typeface="+mn-lt"/>
                <a:ea typeface="+mn-ea"/>
                <a:cs typeface="+mn-cs"/>
              </a:rPr>
              <a:t>. Sve je to racionalno organizirano, svjesno, a ne </a:t>
            </a:r>
            <a:r>
              <a:rPr lang="ta-IN" sz="1200" b="0" kern="1200" dirty="0" smtClean="0">
                <a:solidFill>
                  <a:schemeClr val="tx1"/>
                </a:solidFill>
                <a:effectLst/>
                <a:latin typeface="+mn-lt"/>
                <a:ea typeface="+mn-ea"/>
                <a:cs typeface="+mn-cs"/>
              </a:rPr>
              <a:t>radi se o nadrealističkom </a:t>
            </a:r>
            <a:r>
              <a:rPr lang="hr-HR" sz="1200" b="0" kern="1200" dirty="0" smtClean="0">
                <a:solidFill>
                  <a:schemeClr val="tx1"/>
                </a:solidFill>
                <a:effectLst/>
                <a:latin typeface="+mn-lt"/>
                <a:ea typeface="+mn-ea"/>
                <a:cs typeface="+mn-cs"/>
              </a:rPr>
              <a:t>automatizm</a:t>
            </a:r>
            <a:r>
              <a:rPr lang="ta-IN" sz="1200" b="0" kern="1200" dirty="0" smtClean="0">
                <a:solidFill>
                  <a:schemeClr val="tx1"/>
                </a:solidFill>
                <a:effectLst/>
                <a:latin typeface="+mn-lt"/>
                <a:ea typeface="+mn-ea"/>
                <a:cs typeface="+mn-cs"/>
              </a:rPr>
              <a:t>u.</a:t>
            </a:r>
            <a:r>
              <a:rPr lang="ta-IN" sz="1200" b="0" kern="1200" baseline="0" dirty="0" smtClean="0">
                <a:solidFill>
                  <a:schemeClr val="tx1"/>
                </a:solidFill>
                <a:effectLst/>
                <a:latin typeface="+mn-lt"/>
                <a:ea typeface="+mn-ea"/>
                <a:cs typeface="+mn-cs"/>
              </a:rPr>
              <a:t> Puno je bliže</a:t>
            </a:r>
            <a:r>
              <a:rPr lang="hr-HR" sz="1200" b="0" kern="1200" dirty="0" smtClean="0">
                <a:solidFill>
                  <a:schemeClr val="tx1"/>
                </a:solidFill>
                <a:effectLst/>
                <a:latin typeface="+mn-lt"/>
                <a:ea typeface="+mn-ea"/>
                <a:cs typeface="+mn-cs"/>
              </a:rPr>
              <a:t> </a:t>
            </a:r>
            <a:r>
              <a:rPr lang="hr-HR" sz="1200" b="1" kern="1200" dirty="0" smtClean="0">
                <a:solidFill>
                  <a:schemeClr val="tx1"/>
                </a:solidFill>
                <a:effectLst/>
                <a:latin typeface="+mn-lt"/>
                <a:ea typeface="+mn-ea"/>
                <a:cs typeface="+mn-cs"/>
              </a:rPr>
              <a:t>naivnom izrazu </a:t>
            </a:r>
            <a:r>
              <a:rPr lang="hr-HR" sz="1200" b="0" kern="1200" dirty="0" smtClean="0">
                <a:solidFill>
                  <a:schemeClr val="tx1"/>
                </a:solidFill>
                <a:effectLst/>
                <a:latin typeface="+mn-lt"/>
                <a:ea typeface="+mn-ea"/>
                <a:cs typeface="+mn-cs"/>
              </a:rPr>
              <a:t>poput onog Henrija Rousseaua</a:t>
            </a:r>
            <a:r>
              <a:rPr lang="ta-IN" sz="1200" b="0" kern="1200" dirty="0" smtClean="0">
                <a:solidFill>
                  <a:schemeClr val="tx1"/>
                </a:solidFill>
                <a:effectLst/>
                <a:latin typeface="+mn-lt"/>
                <a:ea typeface="+mn-ea"/>
                <a:cs typeface="+mn-cs"/>
              </a:rPr>
              <a:t>,</a:t>
            </a:r>
            <a:r>
              <a:rPr lang="ta-IN" sz="1200" b="0" kern="1200" baseline="0" dirty="0" smtClean="0">
                <a:solidFill>
                  <a:schemeClr val="tx1"/>
                </a:solidFill>
                <a:effectLst/>
                <a:latin typeface="+mn-lt"/>
                <a:ea typeface="+mn-ea"/>
                <a:cs typeface="+mn-cs"/>
              </a:rPr>
              <a:t> francuskog slikara naivnog stila s kraja 19.st. Kroz spomenutu slikarski naglašenu ljubav prema zavičaju, </a:t>
            </a:r>
            <a:r>
              <a:rPr lang="hr-HR" sz="1200" dirty="0" smtClean="0">
                <a:latin typeface="Arial"/>
                <a:ea typeface="ＭＳ 明朝"/>
              </a:rPr>
              <a:t>Miró</a:t>
            </a:r>
            <a:r>
              <a:rPr lang="ta-IN" sz="1200" dirty="0" smtClean="0">
                <a:latin typeface="Arial"/>
                <a:ea typeface="ＭＳ 明朝"/>
              </a:rPr>
              <a:t> istodobno i snažno</a:t>
            </a:r>
            <a:r>
              <a:rPr lang="ta-IN" sz="1200" baseline="0" dirty="0" smtClean="0">
                <a:latin typeface="Arial"/>
                <a:ea typeface="ＭＳ 明朝"/>
              </a:rPr>
              <a:t> i dirljivo izražava svoja katalonski identitet. Povijest odnosa pokrajine Katalonije i matice zemlje Španjolske, kako nam je poznato, burna je do naših dana. Picasso, </a:t>
            </a:r>
            <a:r>
              <a:rPr lang="hr-HR" dirty="0" smtClean="0">
                <a:latin typeface="Arial"/>
                <a:ea typeface="ＭＳ 明朝"/>
              </a:rPr>
              <a:t>Salvador Dalí</a:t>
            </a:r>
            <a:r>
              <a:rPr lang="ta-IN" dirty="0" smtClean="0">
                <a:latin typeface="Arial"/>
                <a:ea typeface="ＭＳ 明朝"/>
              </a:rPr>
              <a:t> i </a:t>
            </a:r>
            <a:r>
              <a:rPr lang="hr-HR" sz="1200" dirty="0" smtClean="0">
                <a:latin typeface="Arial"/>
                <a:ea typeface="ＭＳ 明朝"/>
              </a:rPr>
              <a:t>Joan Miró</a:t>
            </a:r>
            <a:r>
              <a:rPr lang="ta-IN" sz="1200" baseline="0" dirty="0" smtClean="0">
                <a:latin typeface="Arial"/>
                <a:ea typeface="ＭＳ 明朝"/>
              </a:rPr>
              <a:t> su Katalonci. </a:t>
            </a:r>
            <a:r>
              <a:rPr lang="hr-HR" sz="1200" dirty="0" smtClean="0">
                <a:latin typeface="Arial"/>
                <a:ea typeface="ＭＳ 明朝"/>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E8C647-93C3-1F44-9E12-9824CB8651BC}" type="slidenum">
              <a:rPr lang="en-US" smtClean="0"/>
              <a:t>12</a:t>
            </a:fld>
            <a:endParaRPr lang="en-US"/>
          </a:p>
        </p:txBody>
      </p:sp>
    </p:spTree>
    <p:extLst>
      <p:ext uri="{BB962C8B-B14F-4D97-AF65-F5344CB8AC3E}">
        <p14:creationId xmlns:p14="http://schemas.microsoft.com/office/powerpoint/2010/main" val="313086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Smatra</a:t>
            </a:r>
            <a:r>
              <a:rPr lang="ta-IN" baseline="0" dirty="0" smtClean="0"/>
              <a:t> se da je na </a:t>
            </a:r>
            <a:r>
              <a:rPr lang="hr-HR" sz="1200" dirty="0" smtClean="0">
                <a:latin typeface="Arial"/>
                <a:ea typeface="ＭＳ 明朝"/>
              </a:rPr>
              <a:t>Miró</a:t>
            </a:r>
            <a:r>
              <a:rPr lang="ta-IN" sz="1200" dirty="0" smtClean="0">
                <a:latin typeface="Arial"/>
                <a:ea typeface="ＭＳ 明朝"/>
              </a:rPr>
              <a:t>ovo</a:t>
            </a:r>
            <a:r>
              <a:rPr lang="ta-IN" sz="1200" baseline="0" dirty="0" smtClean="0">
                <a:latin typeface="Arial"/>
                <a:ea typeface="ＭＳ 明朝"/>
              </a:rPr>
              <a:t> slikarstvo osobito utjecala lokalna srednjovjekovna tradicija: u </a:t>
            </a:r>
            <a:r>
              <a:rPr lang="hr-HR" sz="1200" kern="1200" dirty="0" smtClean="0">
                <a:solidFill>
                  <a:schemeClr val="tx1"/>
                </a:solidFill>
                <a:effectLst/>
                <a:latin typeface="+mn-lt"/>
                <a:ea typeface="+mn-ea"/>
                <a:cs typeface="+mn-cs"/>
              </a:rPr>
              <a:t>plošnost</a:t>
            </a:r>
            <a:r>
              <a:rPr lang="ta-IN" sz="1200" kern="1200" dirty="0" smtClean="0">
                <a:solidFill>
                  <a:schemeClr val="tx1"/>
                </a:solidFill>
                <a:effectLst/>
                <a:latin typeface="+mn-lt"/>
                <a:ea typeface="+mn-ea"/>
                <a:cs typeface="+mn-cs"/>
              </a:rPr>
              <a:t>i</a:t>
            </a:r>
            <a:r>
              <a:rPr lang="hr-HR" sz="1200" kern="1200" dirty="0" smtClean="0">
                <a:solidFill>
                  <a:schemeClr val="tx1"/>
                </a:solidFill>
                <a:effectLst/>
                <a:latin typeface="+mn-lt"/>
                <a:ea typeface="+mn-ea"/>
                <a:cs typeface="+mn-cs"/>
              </a:rPr>
              <a:t>,</a:t>
            </a:r>
            <a:r>
              <a:rPr lang="ta-IN" sz="1200" kern="1200" baseline="0" dirty="0" smtClean="0">
                <a:solidFill>
                  <a:schemeClr val="tx1"/>
                </a:solidFill>
                <a:effectLst/>
                <a:latin typeface="+mn-lt"/>
                <a:ea typeface="+mn-ea"/>
                <a:cs typeface="+mn-cs"/>
              </a:rPr>
              <a:t> t</a:t>
            </a:r>
            <a:r>
              <a:rPr lang="hr-HR" sz="1200" kern="1200" dirty="0" smtClean="0">
                <a:solidFill>
                  <a:schemeClr val="tx1"/>
                </a:solidFill>
                <a:effectLst/>
                <a:latin typeface="+mn-lt"/>
                <a:ea typeface="+mn-ea"/>
                <a:cs typeface="+mn-cs"/>
              </a:rPr>
              <a:t>opl</a:t>
            </a:r>
            <a:r>
              <a:rPr lang="ta-IN" sz="1200" kern="1200" dirty="0" smtClean="0">
                <a:solidFill>
                  <a:schemeClr val="tx1"/>
                </a:solidFill>
                <a:effectLst/>
                <a:latin typeface="+mn-lt"/>
                <a:ea typeface="+mn-ea"/>
                <a:cs typeface="+mn-cs"/>
              </a:rPr>
              <a:t>im</a:t>
            </a:r>
            <a:r>
              <a:rPr lang="hr-HR" sz="1200" kern="1200" dirty="0" smtClean="0">
                <a:solidFill>
                  <a:schemeClr val="tx1"/>
                </a:solidFill>
                <a:effectLst/>
                <a:latin typeface="+mn-lt"/>
                <a:ea typeface="+mn-ea"/>
                <a:cs typeface="+mn-cs"/>
              </a:rPr>
              <a:t> boj</a:t>
            </a:r>
            <a:r>
              <a:rPr lang="ta-IN" sz="1200" kern="1200" dirty="0" smtClean="0">
                <a:solidFill>
                  <a:schemeClr val="tx1"/>
                </a:solidFill>
                <a:effectLst/>
                <a:latin typeface="+mn-lt"/>
                <a:ea typeface="+mn-ea"/>
                <a:cs typeface="+mn-cs"/>
              </a:rPr>
              <a:t>ama</a:t>
            </a:r>
            <a:r>
              <a:rPr lang="hr-HR" sz="1200" kern="1200" dirty="0" smtClean="0">
                <a:solidFill>
                  <a:schemeClr val="tx1"/>
                </a:solidFill>
                <a:effectLst/>
                <a:latin typeface="+mn-lt"/>
                <a:ea typeface="+mn-ea"/>
                <a:cs typeface="+mn-cs"/>
              </a:rPr>
              <a:t> i geometriziran</a:t>
            </a:r>
            <a:r>
              <a:rPr lang="ta-IN" sz="1200" kern="1200" dirty="0" smtClean="0">
                <a:solidFill>
                  <a:schemeClr val="tx1"/>
                </a:solidFill>
                <a:effectLst/>
                <a:latin typeface="+mn-lt"/>
                <a:ea typeface="+mn-ea"/>
                <a:cs typeface="+mn-cs"/>
              </a:rPr>
              <a:t>oj,</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stiliziran</a:t>
            </a:r>
            <a:r>
              <a:rPr lang="ta-IN" sz="1200" kern="1200" dirty="0" smtClean="0">
                <a:solidFill>
                  <a:schemeClr val="tx1"/>
                </a:solidFill>
                <a:effectLst/>
                <a:latin typeface="+mn-lt"/>
                <a:ea typeface="+mn-ea"/>
                <a:cs typeface="+mn-cs"/>
              </a:rPr>
              <a:t>oj</a:t>
            </a:r>
            <a:r>
              <a:rPr lang="hr-HR" sz="1200" kern="1200" dirty="0" smtClean="0">
                <a:solidFill>
                  <a:schemeClr val="tx1"/>
                </a:solidFill>
                <a:effectLst/>
                <a:latin typeface="+mn-lt"/>
                <a:ea typeface="+mn-ea"/>
                <a:cs typeface="+mn-cs"/>
              </a:rPr>
              <a:t> kompozicij</a:t>
            </a:r>
            <a:r>
              <a:rPr lang="ta-IN" sz="1200" kern="1200" dirty="0" smtClean="0">
                <a:solidFill>
                  <a:schemeClr val="tx1"/>
                </a:solidFill>
                <a:effectLst/>
                <a:latin typeface="+mn-lt"/>
                <a:ea typeface="+mn-ea"/>
                <a:cs typeface="+mn-cs"/>
              </a:rPr>
              <a:t>i</a:t>
            </a:r>
            <a:r>
              <a:rPr lang="hr-HR" sz="1200" kern="1200" dirty="0" smtClean="0">
                <a:solidFill>
                  <a:schemeClr val="tx1"/>
                </a:solidFill>
                <a:effectLst/>
                <a:latin typeface="+mn-lt"/>
                <a:ea typeface="+mn-ea"/>
                <a:cs typeface="+mn-cs"/>
              </a:rPr>
              <a:t> Miróovo</a:t>
            </a:r>
            <a:r>
              <a:rPr lang="ta-IN" sz="1200" kern="1200" dirty="0" smtClean="0">
                <a:solidFill>
                  <a:schemeClr val="tx1"/>
                </a:solidFill>
                <a:effectLst/>
                <a:latin typeface="+mn-lt"/>
                <a:ea typeface="+mn-ea"/>
                <a:cs typeface="+mn-cs"/>
              </a:rPr>
              <a:t>ih</a:t>
            </a:r>
            <a:r>
              <a:rPr lang="ta-IN" sz="1200" kern="1200" baseline="0" dirty="0" smtClean="0">
                <a:solidFill>
                  <a:schemeClr val="tx1"/>
                </a:solidFill>
                <a:effectLst/>
                <a:latin typeface="+mn-lt"/>
                <a:ea typeface="+mn-ea"/>
                <a:cs typeface="+mn-cs"/>
              </a:rPr>
              <a:t> slika prepoznaje se utjecaj </a:t>
            </a:r>
            <a:r>
              <a:rPr lang="ta-IN" sz="1200" b="1" kern="1200" baseline="0" dirty="0" smtClean="0">
                <a:solidFill>
                  <a:schemeClr val="tx1"/>
                </a:solidFill>
                <a:effectLst/>
                <a:latin typeface="+mn-lt"/>
                <a:ea typeface="+mn-ea"/>
                <a:cs typeface="+mn-cs"/>
              </a:rPr>
              <a:t>katalonske romanike. </a:t>
            </a:r>
            <a:endParaRPr lang="en-US" b="1" dirty="0"/>
          </a:p>
        </p:txBody>
      </p:sp>
      <p:sp>
        <p:nvSpPr>
          <p:cNvPr id="4" name="Slide Number Placeholder 3"/>
          <p:cNvSpPr>
            <a:spLocks noGrp="1"/>
          </p:cNvSpPr>
          <p:nvPr>
            <p:ph type="sldNum" sz="quarter" idx="10"/>
          </p:nvPr>
        </p:nvSpPr>
        <p:spPr/>
        <p:txBody>
          <a:bodyPr/>
          <a:lstStyle/>
          <a:p>
            <a:fld id="{B5A4697A-30A2-3741-93AB-91DF54114955}" type="slidenum">
              <a:rPr lang="en-US" smtClean="0"/>
              <a:t>13</a:t>
            </a:fld>
            <a:endParaRPr lang="en-US"/>
          </a:p>
        </p:txBody>
      </p:sp>
    </p:spTree>
    <p:extLst>
      <p:ext uri="{BB962C8B-B14F-4D97-AF65-F5344CB8AC3E}">
        <p14:creationId xmlns:p14="http://schemas.microsoft.com/office/powerpoint/2010/main" val="421648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Motiv katalonskoga seljaka možemo</a:t>
            </a:r>
            <a:r>
              <a:rPr lang="ta-IN" baseline="0" dirty="0" smtClean="0"/>
              <a:t> prepoznati i u slici </a:t>
            </a:r>
            <a:r>
              <a:rPr lang="ta-IN" i="1" baseline="0" dirty="0" smtClean="0"/>
              <a:t>Obrađeno polje</a:t>
            </a:r>
            <a:r>
              <a:rPr lang="ta-IN" baseline="0" dirty="0" smtClean="0"/>
              <a:t>: pogledajte pažljivije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B5A4697A-30A2-3741-93AB-91DF54114955}" type="slidenum">
              <a:rPr lang="en-US" smtClean="0"/>
              <a:t>14</a:t>
            </a:fld>
            <a:endParaRPr lang="en-US"/>
          </a:p>
        </p:txBody>
      </p:sp>
    </p:spTree>
    <p:extLst>
      <p:ext uri="{BB962C8B-B14F-4D97-AF65-F5344CB8AC3E}">
        <p14:creationId xmlns:p14="http://schemas.microsoft.com/office/powerpoint/2010/main" val="310624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101010"/>
                </a:solidFill>
                <a:latin typeface="Arial"/>
                <a:ea typeface="Times New Roman"/>
                <a:cs typeface="Times New Roman"/>
              </a:rPr>
              <a:t>René Magritte</a:t>
            </a:r>
            <a:r>
              <a:rPr lang="ta-IN" dirty="0" smtClean="0">
                <a:solidFill>
                  <a:srgbClr val="101010"/>
                </a:solidFill>
                <a:latin typeface="Arial"/>
                <a:ea typeface="Times New Roman"/>
                <a:cs typeface="Times New Roman"/>
              </a:rPr>
              <a:t> svojim smirenim, realističkim slikama stalno provocira um i slika </a:t>
            </a:r>
            <a:r>
              <a:rPr lang="ta-IN" b="1" dirty="0" smtClean="0">
                <a:solidFill>
                  <a:srgbClr val="101010"/>
                </a:solidFill>
                <a:latin typeface="Arial"/>
                <a:ea typeface="Times New Roman"/>
                <a:cs typeface="Times New Roman"/>
              </a:rPr>
              <a:t>“filozofske“ slike</a:t>
            </a:r>
            <a:r>
              <a:rPr lang="ta-IN" dirty="0" smtClean="0">
                <a:solidFill>
                  <a:srgbClr val="101010"/>
                </a:solidFill>
                <a:latin typeface="Arial"/>
                <a:ea typeface="Times New Roman"/>
                <a:cs typeface="Times New Roman"/>
              </a:rPr>
              <a:t>. </a:t>
            </a:r>
            <a:r>
              <a:rPr lang="en-US" dirty="0" smtClean="0">
                <a:solidFill>
                  <a:srgbClr val="101010"/>
                </a:solidFill>
                <a:latin typeface="Arial"/>
                <a:ea typeface="Times New Roman"/>
                <a:cs typeface="Times New Roman"/>
              </a:rPr>
              <a:t>T</a:t>
            </a:r>
            <a:r>
              <a:rPr lang="ta-IN" dirty="0" smtClean="0">
                <a:solidFill>
                  <a:srgbClr val="101010"/>
                </a:solidFill>
                <a:latin typeface="Arial"/>
                <a:ea typeface="Times New Roman"/>
                <a:cs typeface="Times New Roman"/>
              </a:rPr>
              <a:t>akođer je bio blizak</a:t>
            </a:r>
            <a:r>
              <a:rPr lang="ta-IN" baseline="0" dirty="0" smtClean="0">
                <a:solidFill>
                  <a:srgbClr val="101010"/>
                </a:solidFill>
                <a:latin typeface="Arial"/>
                <a:ea typeface="Times New Roman"/>
                <a:cs typeface="Times New Roman"/>
              </a:rPr>
              <a:t> nadrealizmu.</a:t>
            </a:r>
          </a:p>
          <a:p>
            <a:r>
              <a:rPr lang="ta-IN" sz="1200" kern="1200" dirty="0" smtClean="0">
                <a:solidFill>
                  <a:schemeClr val="tx1"/>
                </a:solidFill>
                <a:effectLst/>
                <a:latin typeface="+mn-lt"/>
                <a:ea typeface="+mn-ea"/>
                <a:cs typeface="+mn-cs"/>
              </a:rPr>
              <a:t>Na</a:t>
            </a:r>
            <a:r>
              <a:rPr lang="ta-IN" sz="1200" kern="1200" baseline="0" dirty="0" smtClean="0">
                <a:solidFill>
                  <a:schemeClr val="tx1"/>
                </a:solidFill>
                <a:effectLst/>
                <a:latin typeface="+mn-lt"/>
                <a:ea typeface="+mn-ea"/>
                <a:cs typeface="+mn-cs"/>
              </a:rPr>
              <a:t> ovoj poznatoj slici-zagonetki s</a:t>
            </a:r>
            <a:r>
              <a:rPr lang="hr-HR" sz="1200" kern="1200" dirty="0" smtClean="0">
                <a:solidFill>
                  <a:schemeClr val="tx1"/>
                </a:solidFill>
                <a:effectLst/>
                <a:latin typeface="+mn-lt"/>
                <a:ea typeface="+mn-ea"/>
                <a:cs typeface="+mn-cs"/>
              </a:rPr>
              <a:t>tilom aludira na ilustrativni karakter slika u onodobnim reklamama i dječjim početnicama; školski savšeni rukopis rečenice “Ovo nije lula“ </a:t>
            </a:r>
            <a:r>
              <a:rPr lang="ta-IN" sz="1200" kern="1200" baseline="0" dirty="0" smtClean="0">
                <a:solidFill>
                  <a:schemeClr val="tx1"/>
                </a:solidFill>
                <a:effectLst/>
                <a:latin typeface="+mn-lt"/>
                <a:ea typeface="+mn-ea"/>
                <a:cs typeface="+mn-cs"/>
              </a:rPr>
              <a:t> odgovara </a:t>
            </a:r>
            <a:r>
              <a:rPr lang="hr-HR" sz="1200" kern="1200" dirty="0" smtClean="0">
                <a:solidFill>
                  <a:schemeClr val="tx1"/>
                </a:solidFill>
                <a:effectLst/>
                <a:latin typeface="+mn-lt"/>
                <a:ea typeface="+mn-ea"/>
                <a:cs typeface="+mn-cs"/>
              </a:rPr>
              <a:t>fotografski realno naslikan</a:t>
            </a:r>
            <a:r>
              <a:rPr lang="ta-IN" sz="1200" kern="1200" dirty="0" smtClean="0">
                <a:solidFill>
                  <a:schemeClr val="tx1"/>
                </a:solidFill>
                <a:effectLst/>
                <a:latin typeface="+mn-lt"/>
                <a:ea typeface="+mn-ea"/>
                <a:cs typeface="+mn-cs"/>
              </a:rPr>
              <a:t>oj</a:t>
            </a:r>
            <a:r>
              <a:rPr lang="hr-HR" sz="1200" kern="1200" dirty="0" smtClean="0">
                <a:solidFill>
                  <a:schemeClr val="tx1"/>
                </a:solidFill>
                <a:effectLst/>
                <a:latin typeface="+mn-lt"/>
                <a:ea typeface="+mn-ea"/>
                <a:cs typeface="+mn-cs"/>
              </a:rPr>
              <a:t> lul</a:t>
            </a:r>
            <a:r>
              <a:rPr lang="ta-IN" sz="1200" kern="1200" dirty="0" smtClean="0">
                <a:solidFill>
                  <a:schemeClr val="tx1"/>
                </a:solidFill>
                <a:effectLst/>
                <a:latin typeface="+mn-lt"/>
                <a:ea typeface="+mn-ea"/>
                <a:cs typeface="+mn-cs"/>
              </a:rPr>
              <a:t>i.</a:t>
            </a:r>
          </a:p>
          <a:p>
            <a:r>
              <a:rPr lang="hr-HR" sz="1200" b="1" kern="1200" dirty="0" smtClean="0">
                <a:solidFill>
                  <a:schemeClr val="tx1"/>
                </a:solidFill>
                <a:effectLst/>
                <a:latin typeface="+mn-lt"/>
                <a:ea typeface="+mn-ea"/>
                <a:cs typeface="+mn-cs"/>
              </a:rPr>
              <a:t>Što je jače: ono što vidimo ili ono što je napisano?</a:t>
            </a:r>
            <a:endParaRPr lang="en-US" sz="1200" b="1"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Potom shvaćamo da je i riječ “lula“ samo lingvistički simbol, kao što je i slika lule njezin slikovni simbol tj. reprezentacija. Ni jedno ni drugo nisu prave lule.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Magritte 1) propituje jesu li veći autoritet riječi ili slike. </a:t>
            </a:r>
            <a:r>
              <a:rPr lang="ta-IN" sz="1200" kern="1200" dirty="0" smtClean="0">
                <a:solidFill>
                  <a:schemeClr val="tx1"/>
                </a:solidFill>
                <a:effectLst/>
                <a:latin typeface="+mn-lt"/>
                <a:ea typeface="+mn-ea"/>
                <a:cs typeface="+mn-cs"/>
              </a:rPr>
              <a:t>Potom,</a:t>
            </a:r>
            <a:r>
              <a:rPr lang="hr-HR" sz="1200" kern="1200" dirty="0" smtClean="0">
                <a:solidFill>
                  <a:schemeClr val="tx1"/>
                </a:solidFill>
                <a:effectLst/>
                <a:latin typeface="+mn-lt"/>
                <a:ea typeface="+mn-ea"/>
                <a:cs typeface="+mn-cs"/>
              </a:rPr>
              <a:t> 2) propituje iluzionističku povijest zapadnoga slikarstva, njezinu težnju doslovnom prikazivanju stvarnosti od 15. stoljeća do 20. stoljeća</a:t>
            </a:r>
            <a:r>
              <a:rPr lang="ta-IN" sz="1200" kern="1200" dirty="0" smtClean="0">
                <a:solidFill>
                  <a:schemeClr val="tx1"/>
                </a:solidFill>
                <a:effectLst/>
                <a:latin typeface="+mn-lt"/>
                <a:ea typeface="+mn-ea"/>
                <a:cs typeface="+mn-cs"/>
              </a:rPr>
              <a:t>.</a:t>
            </a:r>
          </a:p>
          <a:p>
            <a:endParaRPr lang="ta-IN"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U</a:t>
            </a:r>
            <a:r>
              <a:rPr lang="hr-HR" sz="1200" kern="1200" dirty="0" smtClean="0">
                <a:solidFill>
                  <a:schemeClr val="tx1"/>
                </a:solidFill>
                <a:effectLst/>
                <a:latin typeface="+mn-lt"/>
                <a:ea typeface="+mn-ea"/>
                <a:cs typeface="+mn-cs"/>
              </a:rPr>
              <a:t>kazuje</a:t>
            </a:r>
            <a:r>
              <a:rPr lang="ta-IN" sz="1200" kern="1200" dirty="0" smtClean="0">
                <a:solidFill>
                  <a:schemeClr val="tx1"/>
                </a:solidFill>
                <a:effectLst/>
                <a:latin typeface="+mn-lt"/>
                <a:ea typeface="+mn-ea"/>
                <a:cs typeface="+mn-cs"/>
              </a:rPr>
              <a:t> time</a:t>
            </a:r>
            <a:r>
              <a:rPr lang="hr-HR" sz="1200" kern="1200" dirty="0" smtClean="0">
                <a:solidFill>
                  <a:schemeClr val="tx1"/>
                </a:solidFill>
                <a:effectLst/>
                <a:latin typeface="+mn-lt"/>
                <a:ea typeface="+mn-ea"/>
                <a:cs typeface="+mn-cs"/>
              </a:rPr>
              <a:t> na “lažnost“, fiktivnost svih reprezentacija/simbola. Oni nisu prava, realna stvarnost nego samo prikazi. </a:t>
            </a:r>
            <a:r>
              <a:rPr lang="ta-IN" sz="1200" kern="1200" dirty="0" smtClean="0">
                <a:solidFill>
                  <a:schemeClr val="tx1"/>
                </a:solidFill>
                <a:effectLst/>
                <a:latin typeface="+mn-lt"/>
                <a:ea typeface="+mn-ea"/>
                <a:cs typeface="+mn-cs"/>
              </a:rPr>
              <a:t>Osvještava</a:t>
            </a:r>
            <a:r>
              <a:rPr lang="ta-IN" sz="1200" kern="1200" baseline="0" dirty="0" smtClean="0">
                <a:solidFill>
                  <a:schemeClr val="tx1"/>
                </a:solidFill>
                <a:effectLst/>
                <a:latin typeface="+mn-lt"/>
                <a:ea typeface="+mn-ea"/>
                <a:cs typeface="+mn-cs"/>
              </a:rPr>
              <a:t> p</a:t>
            </a:r>
            <a:r>
              <a:rPr lang="hr-HR" sz="1200" kern="1200" dirty="0" smtClean="0">
                <a:solidFill>
                  <a:schemeClr val="tx1"/>
                </a:solidFill>
                <a:effectLst/>
                <a:latin typeface="+mn-lt"/>
                <a:ea typeface="+mn-ea"/>
                <a:cs typeface="+mn-cs"/>
              </a:rPr>
              <a:t>osredova</a:t>
            </a:r>
            <a:r>
              <a:rPr lang="ta-IN" sz="1200" kern="1200" dirty="0" smtClean="0">
                <a:solidFill>
                  <a:schemeClr val="tx1"/>
                </a:solidFill>
                <a:effectLst/>
                <a:latin typeface="+mn-lt"/>
                <a:ea typeface="+mn-ea"/>
                <a:cs typeface="+mn-cs"/>
              </a:rPr>
              <a:t>nost</a:t>
            </a:r>
            <a:r>
              <a:rPr lang="hr-HR" sz="1200" kern="1200" dirty="0" smtClean="0">
                <a:solidFill>
                  <a:schemeClr val="tx1"/>
                </a:solidFill>
                <a:effectLst/>
                <a:latin typeface="+mn-lt"/>
                <a:ea typeface="+mn-ea"/>
                <a:cs typeface="+mn-cs"/>
              </a:rPr>
              <a:t> sveukupne realnosti kroz različite medije, pa tako i kroz ideologije. </a:t>
            </a:r>
            <a:r>
              <a:rPr lang="hr-HR" sz="1200" b="1" kern="1200" dirty="0" smtClean="0">
                <a:solidFill>
                  <a:schemeClr val="tx1"/>
                </a:solidFill>
                <a:effectLst/>
                <a:latin typeface="+mn-lt"/>
                <a:ea typeface="+mn-ea"/>
                <a:cs typeface="+mn-cs"/>
              </a:rPr>
              <a:t>Postavlja se pitanje možemo li zaista razumjeti stvarnost putem riječi i slika – jer je to sve (nečija) reprezentacija stvarnog, ali ne i prava realnost. </a:t>
            </a:r>
            <a:endParaRPr lang="ta-IN" sz="1200" b="1"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Dakle, Magritte je prepoznatljiv i drukčiji po</a:t>
            </a:r>
            <a:r>
              <a:rPr lang="ta-IN" sz="1200" kern="1200" baseline="0" dirty="0" smtClean="0">
                <a:solidFill>
                  <a:schemeClr val="tx1"/>
                </a:solidFill>
                <a:effectLst/>
                <a:latin typeface="+mn-lt"/>
                <a:ea typeface="+mn-ea"/>
                <a:cs typeface="+mn-cs"/>
              </a:rPr>
              <a:t> </a:t>
            </a:r>
            <a:r>
              <a:rPr lang="ta-IN" sz="1200" b="1" kern="1200" baseline="0" dirty="0" smtClean="0">
                <a:solidFill>
                  <a:schemeClr val="tx1"/>
                </a:solidFill>
                <a:effectLst/>
                <a:latin typeface="+mn-lt"/>
                <a:ea typeface="+mn-ea"/>
                <a:cs typeface="+mn-cs"/>
              </a:rPr>
              <a:t>postavljanju </a:t>
            </a:r>
            <a:r>
              <a:rPr lang="ta-IN" sz="1200" b="1" kern="1200" dirty="0" smtClean="0">
                <a:solidFill>
                  <a:schemeClr val="tx1"/>
                </a:solidFill>
                <a:effectLst/>
                <a:latin typeface="+mn-lt"/>
                <a:ea typeface="+mn-ea"/>
                <a:cs typeface="+mn-cs"/>
              </a:rPr>
              <a:t>filozofskih</a:t>
            </a:r>
            <a:r>
              <a:rPr lang="ta-IN" sz="1200" b="1" kern="1200" baseline="0" dirty="0" smtClean="0">
                <a:solidFill>
                  <a:schemeClr val="tx1"/>
                </a:solidFill>
                <a:effectLst/>
                <a:latin typeface="+mn-lt"/>
                <a:ea typeface="+mn-ea"/>
                <a:cs typeface="+mn-cs"/>
              </a:rPr>
              <a:t> </a:t>
            </a:r>
            <a:r>
              <a:rPr lang="ta-IN" sz="1200" b="1" kern="1200" dirty="0" smtClean="0">
                <a:solidFill>
                  <a:schemeClr val="tx1"/>
                </a:solidFill>
                <a:effectLst/>
                <a:latin typeface="+mn-lt"/>
                <a:ea typeface="+mn-ea"/>
                <a:cs typeface="+mn-cs"/>
              </a:rPr>
              <a:t>pitanja u slikarstvu.</a:t>
            </a:r>
            <a:endParaRPr lang="en-US" b="1" dirty="0"/>
          </a:p>
        </p:txBody>
      </p:sp>
      <p:sp>
        <p:nvSpPr>
          <p:cNvPr id="4" name="Slide Number Placeholder 3"/>
          <p:cNvSpPr>
            <a:spLocks noGrp="1"/>
          </p:cNvSpPr>
          <p:nvPr>
            <p:ph type="sldNum" sz="quarter" idx="10"/>
          </p:nvPr>
        </p:nvSpPr>
        <p:spPr/>
        <p:txBody>
          <a:bodyPr/>
          <a:lstStyle/>
          <a:p>
            <a:fld id="{B5A4697A-30A2-3741-93AB-91DF54114955}" type="slidenum">
              <a:rPr lang="en-US" smtClean="0"/>
              <a:t>15</a:t>
            </a:fld>
            <a:endParaRPr lang="en-US"/>
          </a:p>
        </p:txBody>
      </p:sp>
    </p:spTree>
    <p:extLst>
      <p:ext uri="{BB962C8B-B14F-4D97-AF65-F5344CB8AC3E}">
        <p14:creationId xmlns:p14="http://schemas.microsoft.com/office/powerpoint/2010/main" val="113966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Druga njegova poznata slika.</a:t>
            </a:r>
          </a:p>
          <a:p>
            <a:endParaRPr lang="ta-IN" dirty="0" smtClean="0"/>
          </a:p>
          <a:p>
            <a:r>
              <a:rPr lang="hr-HR" sz="1200" u="sng" kern="1200" dirty="0" smtClean="0">
                <a:solidFill>
                  <a:schemeClr val="tx1"/>
                </a:solidFill>
                <a:effectLst/>
                <a:latin typeface="+mn-lt"/>
                <a:ea typeface="+mn-ea"/>
                <a:cs typeface="+mn-cs"/>
              </a:rPr>
              <a:t>1. tumačenje.</a:t>
            </a:r>
            <a:r>
              <a:rPr lang="hr-HR" sz="1200" kern="1200" dirty="0" smtClean="0">
                <a:solidFill>
                  <a:schemeClr val="tx1"/>
                </a:solidFill>
                <a:effectLst/>
                <a:latin typeface="+mn-lt"/>
                <a:ea typeface="+mn-ea"/>
                <a:cs typeface="+mn-cs"/>
              </a:rPr>
              <a:t> Što vidimo? Je li to pogled kroz prozor? Ili je platno ispred prozora?</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Prikazuje li platno baš ono što je iza njega? Jesu li oba motiva slike? Jesu.</a:t>
            </a:r>
            <a:endParaRPr lang="en-US"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Ovo</a:t>
            </a:r>
            <a:r>
              <a:rPr lang="ta-IN" sz="1200" kern="1200" baseline="0" dirty="0" smtClean="0">
                <a:solidFill>
                  <a:schemeClr val="tx1"/>
                </a:solidFill>
                <a:effectLst/>
                <a:latin typeface="+mn-lt"/>
                <a:ea typeface="+mn-ea"/>
                <a:cs typeface="+mn-cs"/>
              </a:rPr>
              <a:t> je tip slikarstva koji zovemo </a:t>
            </a:r>
            <a:r>
              <a:rPr lang="hr-HR" sz="1200" b="1" u="sng" kern="1200" dirty="0" smtClean="0">
                <a:solidFill>
                  <a:schemeClr val="tx1"/>
                </a:solidFill>
                <a:effectLst/>
                <a:latin typeface="+mn-lt"/>
                <a:ea typeface="+mn-ea"/>
                <a:cs typeface="+mn-cs"/>
              </a:rPr>
              <a:t>slika u slici</a:t>
            </a:r>
            <a:r>
              <a:rPr lang="hr-HR" sz="1200" u="sng" kern="120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Izaziva zbunjenost.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Možda je iza platna neka uznemirujuća stvarnost, pa nam platno zakriva pogled na nju? Zašto uopće tako lako prihvaćamo da platno prikazuje “stvarni krajolik“ iza sebe? Zašto </a:t>
            </a:r>
            <a:r>
              <a:rPr lang="ta-IN" sz="1200" kern="1200" dirty="0" smtClean="0">
                <a:solidFill>
                  <a:schemeClr val="tx1"/>
                </a:solidFill>
                <a:effectLst/>
                <a:latin typeface="+mn-lt"/>
                <a:ea typeface="+mn-ea"/>
                <a:cs typeface="+mn-cs"/>
              </a:rPr>
              <a:t>toliko </a:t>
            </a:r>
            <a:r>
              <a:rPr lang="hr-HR" sz="1200" kern="1200" dirty="0" smtClean="0">
                <a:solidFill>
                  <a:schemeClr val="tx1"/>
                </a:solidFill>
                <a:effectLst/>
                <a:latin typeface="+mn-lt"/>
                <a:ea typeface="+mn-ea"/>
                <a:cs typeface="+mn-cs"/>
              </a:rPr>
              <a:t>volimo </a:t>
            </a:r>
            <a:r>
              <a:rPr lang="ta-IN" sz="1200" kern="1200" dirty="0" smtClean="0">
                <a:solidFill>
                  <a:schemeClr val="tx1"/>
                </a:solidFill>
                <a:effectLst/>
                <a:latin typeface="+mn-lt"/>
                <a:ea typeface="+mn-ea"/>
                <a:cs typeface="+mn-cs"/>
              </a:rPr>
              <a:t>kopiju stvarnosti</a:t>
            </a:r>
            <a:r>
              <a:rPr lang="hr-HR" sz="1200" kern="1200" dirty="0" smtClean="0">
                <a:solidFill>
                  <a:schemeClr val="tx1"/>
                </a:solidFill>
                <a:effectLst/>
                <a:latin typeface="+mn-lt"/>
                <a:ea typeface="+mn-ea"/>
                <a:cs typeface="+mn-cs"/>
              </a:rPr>
              <a:t>? Zovemo to umjetnošću i uživamo u njoj, iznimno je cijenimo.</a:t>
            </a:r>
            <a:r>
              <a:rPr lang="ta-IN" sz="1200" kern="1200" baseline="0" dirty="0" smtClean="0">
                <a:solidFill>
                  <a:schemeClr val="tx1"/>
                </a:solidFill>
                <a:effectLst/>
                <a:latin typeface="+mn-lt"/>
                <a:ea typeface="+mn-ea"/>
                <a:cs typeface="+mn-cs"/>
              </a:rPr>
              <a:t> Ali </a:t>
            </a:r>
            <a:r>
              <a:rPr lang="hr-HR" sz="1200" kern="1200" dirty="0" smtClean="0">
                <a:solidFill>
                  <a:schemeClr val="tx1"/>
                </a:solidFill>
                <a:effectLst/>
                <a:latin typeface="+mn-lt"/>
                <a:ea typeface="+mn-ea"/>
                <a:cs typeface="+mn-cs"/>
              </a:rPr>
              <a:t>ništa reprezentirano nije stvarno. To je samo slika, ne i stvarnost.  </a:t>
            </a:r>
            <a:endParaRPr lang="en-US" sz="1200" kern="1200" dirty="0" smtClean="0">
              <a:solidFill>
                <a:schemeClr val="tx1"/>
              </a:solidFill>
              <a:effectLst/>
              <a:latin typeface="+mn-lt"/>
              <a:ea typeface="+mn-ea"/>
              <a:cs typeface="+mn-cs"/>
            </a:endParaRPr>
          </a:p>
          <a:p>
            <a:endParaRPr lang="ta-IN" sz="1200" u="sng" kern="1200" dirty="0" smtClean="0">
              <a:solidFill>
                <a:schemeClr val="tx1"/>
              </a:solidFill>
              <a:effectLst/>
              <a:latin typeface="+mn-lt"/>
              <a:ea typeface="+mn-ea"/>
              <a:cs typeface="+mn-cs"/>
            </a:endParaRPr>
          </a:p>
          <a:p>
            <a:r>
              <a:rPr lang="hr-HR" sz="1200" u="sng" kern="1200" dirty="0" smtClean="0">
                <a:solidFill>
                  <a:schemeClr val="tx1"/>
                </a:solidFill>
                <a:effectLst/>
                <a:latin typeface="+mn-lt"/>
                <a:ea typeface="+mn-ea"/>
                <a:cs typeface="+mn-cs"/>
              </a:rPr>
              <a:t>2. tumačenje.</a:t>
            </a:r>
            <a:r>
              <a:rPr lang="hr-HR" sz="1200" kern="1200" dirty="0" smtClean="0">
                <a:solidFill>
                  <a:schemeClr val="tx1"/>
                </a:solidFill>
                <a:effectLst/>
                <a:latin typeface="+mn-lt"/>
                <a:ea typeface="+mn-ea"/>
                <a:cs typeface="+mn-cs"/>
              </a:rPr>
              <a:t> To su vizualne šale i zagonetke. Slika na štafelaju nam se čini manje stvarna, iako su zapravo obje slike fikcija. Čini nam se da je slika na štafelaju fikcija, a krajolik vani stvaran. Tako mi doživljavamo svijet: kao da je stvaran i izvan nas, a zapravo se uvijek radi o našoj subjektivnoj mentalnoj percepciji (mentaln</a:t>
            </a:r>
            <a:r>
              <a:rPr lang="ta-IN" sz="1200" kern="1200" dirty="0" smtClean="0">
                <a:solidFill>
                  <a:schemeClr val="tx1"/>
                </a:solidFill>
                <a:effectLst/>
                <a:latin typeface="+mn-lt"/>
                <a:ea typeface="+mn-ea"/>
                <a:cs typeface="+mn-cs"/>
              </a:rPr>
              <a:t>oj</a:t>
            </a:r>
            <a:r>
              <a:rPr lang="hr-HR" sz="1200" kern="1200" dirty="0" smtClean="0">
                <a:solidFill>
                  <a:schemeClr val="tx1"/>
                </a:solidFill>
                <a:effectLst/>
                <a:latin typeface="+mn-lt"/>
                <a:ea typeface="+mn-ea"/>
                <a:cs typeface="+mn-cs"/>
              </a:rPr>
              <a:t> predodžb</a:t>
            </a:r>
            <a:r>
              <a:rPr lang="ta-IN" sz="1200" kern="1200" dirty="0" smtClean="0">
                <a:solidFill>
                  <a:schemeClr val="tx1"/>
                </a:solidFill>
                <a:effectLst/>
                <a:latin typeface="+mn-lt"/>
                <a:ea typeface="+mn-ea"/>
                <a:cs typeface="+mn-cs"/>
              </a:rPr>
              <a:t>i</a:t>
            </a:r>
            <a:r>
              <a:rPr lang="hr-HR" sz="1200" kern="1200" dirty="0" smtClean="0">
                <a:solidFill>
                  <a:schemeClr val="tx1"/>
                </a:solidFill>
                <a:effectLst/>
                <a:latin typeface="+mn-lt"/>
                <a:ea typeface="+mn-ea"/>
                <a:cs typeface="+mn-cs"/>
              </a:rPr>
              <a:t>) naizgled izvanjske, objektivne stvarnosti.</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A4697A-30A2-3741-93AB-91DF54114955}" type="slidenum">
              <a:rPr lang="en-US" smtClean="0"/>
              <a:t>16</a:t>
            </a:fld>
            <a:endParaRPr lang="en-US"/>
          </a:p>
        </p:txBody>
      </p:sp>
    </p:spTree>
    <p:extLst>
      <p:ext uri="{BB962C8B-B14F-4D97-AF65-F5344CB8AC3E}">
        <p14:creationId xmlns:p14="http://schemas.microsoft.com/office/powerpoint/2010/main" val="1547581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Niz nekih od najpoznatijih</a:t>
            </a:r>
            <a:r>
              <a:rPr lang="ta-IN" baseline="0" dirty="0" smtClean="0"/>
              <a:t> nadrealističkih djela završavam s isto tako poznatim i duhovitim objektom švicarske umjetnice Meret Oppenheim. </a:t>
            </a:r>
          </a:p>
          <a:p>
            <a:endParaRPr lang="ta-IN" baseline="0" dirty="0" smtClean="0"/>
          </a:p>
          <a:p>
            <a:r>
              <a:rPr lang="ta-IN" u="sng" baseline="0" dirty="0" smtClean="0"/>
              <a:t>Pitanje za vas: kako biste protumačili ovo djelo? K</a:t>
            </a:r>
            <a:r>
              <a:rPr lang="en-US" u="sng" baseline="0" dirty="0" smtClean="0"/>
              <a:t>o</a:t>
            </a:r>
            <a:r>
              <a:rPr lang="ta-IN" u="sng" baseline="0" dirty="0" smtClean="0"/>
              <a:t>je slojeve značenja vidite?</a:t>
            </a:r>
            <a:endParaRPr lang="en-US" u="sng" dirty="0"/>
          </a:p>
        </p:txBody>
      </p:sp>
      <p:sp>
        <p:nvSpPr>
          <p:cNvPr id="4" name="Slide Number Placeholder 3"/>
          <p:cNvSpPr>
            <a:spLocks noGrp="1"/>
          </p:cNvSpPr>
          <p:nvPr>
            <p:ph type="sldNum" sz="quarter" idx="10"/>
          </p:nvPr>
        </p:nvSpPr>
        <p:spPr/>
        <p:txBody>
          <a:bodyPr/>
          <a:lstStyle/>
          <a:p>
            <a:fld id="{B5A4697A-30A2-3741-93AB-91DF54114955}" type="slidenum">
              <a:rPr lang="en-US" smtClean="0"/>
              <a:t>17</a:t>
            </a:fld>
            <a:endParaRPr lang="en-US"/>
          </a:p>
        </p:txBody>
      </p:sp>
    </p:spTree>
    <p:extLst>
      <p:ext uri="{BB962C8B-B14F-4D97-AF65-F5344CB8AC3E}">
        <p14:creationId xmlns:p14="http://schemas.microsoft.com/office/powerpoint/2010/main" val="15370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sz="1200" b="1" kern="1200" dirty="0" smtClean="0">
                <a:solidFill>
                  <a:schemeClr val="tx1"/>
                </a:solidFill>
                <a:effectLst/>
                <a:latin typeface="+mn-lt"/>
                <a:ea typeface="+mn-ea"/>
                <a:cs typeface="+mn-cs"/>
              </a:rPr>
              <a:t>Karakteristično je za Dalija da iznimno naturalistički (kao naglašeni realizam) prikazuje potpuno nerealistične prizore</a:t>
            </a:r>
            <a:r>
              <a:rPr lang="hr-HR" sz="1200" kern="1200" dirty="0" smtClean="0">
                <a:solidFill>
                  <a:schemeClr val="tx1"/>
                </a:solidFill>
                <a:effectLst/>
                <a:latin typeface="+mn-lt"/>
                <a:ea typeface="+mn-ea"/>
                <a:cs typeface="+mn-cs"/>
              </a:rPr>
              <a:t>. </a:t>
            </a:r>
            <a:r>
              <a:rPr lang="ta-IN" sz="1200" kern="1200" dirty="0" smtClean="0">
                <a:solidFill>
                  <a:schemeClr val="tx1"/>
                </a:solidFill>
                <a:effectLst/>
                <a:latin typeface="+mn-lt"/>
                <a:ea typeface="+mn-ea"/>
                <a:cs typeface="+mn-cs"/>
              </a:rPr>
              <a:t>Sam naziva svoje slike </a:t>
            </a:r>
            <a:r>
              <a:rPr lang="hr-HR" sz="1200" kern="1200" dirty="0" smtClean="0">
                <a:solidFill>
                  <a:schemeClr val="tx1"/>
                </a:solidFill>
                <a:effectLst/>
                <a:latin typeface="+mn-lt"/>
                <a:ea typeface="+mn-ea"/>
                <a:cs typeface="+mn-cs"/>
              </a:rPr>
              <a:t>“</a:t>
            </a:r>
            <a:r>
              <a:rPr lang="hr-HR" sz="1200" b="1" u="sng" kern="1200" dirty="0" smtClean="0">
                <a:solidFill>
                  <a:schemeClr val="tx1"/>
                </a:solidFill>
                <a:effectLst/>
                <a:latin typeface="+mn-lt"/>
                <a:ea typeface="+mn-ea"/>
                <a:cs typeface="+mn-cs"/>
              </a:rPr>
              <a:t>rukom slikane fotografije snova“.</a:t>
            </a:r>
            <a:r>
              <a:rPr lang="hr-HR" sz="1200" kern="1200" dirty="0" smtClean="0">
                <a:solidFill>
                  <a:schemeClr val="tx1"/>
                </a:solidFill>
                <a:effectLst/>
                <a:latin typeface="+mn-lt"/>
                <a:ea typeface="+mn-ea"/>
                <a:cs typeface="+mn-cs"/>
              </a:rPr>
              <a:t> </a:t>
            </a:r>
            <a:r>
              <a:rPr lang="ta-IN" sz="1200" kern="1200" dirty="0" smtClean="0">
                <a:solidFill>
                  <a:schemeClr val="tx1"/>
                </a:solidFill>
                <a:effectLst/>
                <a:latin typeface="+mn-lt"/>
                <a:ea typeface="+mn-ea"/>
                <a:cs typeface="+mn-cs"/>
              </a:rPr>
              <a:t>Snovi su se smatrali putem prema nesvjesnom.</a:t>
            </a:r>
          </a:p>
          <a:p>
            <a:endParaRPr lang="ta-IN"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Njegov</a:t>
            </a:r>
            <a:r>
              <a:rPr lang="ta-IN" sz="1200" kern="1200" baseline="0" dirty="0" smtClean="0">
                <a:solidFill>
                  <a:schemeClr val="tx1"/>
                </a:solidFill>
                <a:effectLst/>
                <a:latin typeface="+mn-lt"/>
                <a:ea typeface="+mn-ea"/>
                <a:cs typeface="+mn-cs"/>
              </a:rPr>
              <a:t> </a:t>
            </a:r>
            <a:r>
              <a:rPr lang="ta-IN" sz="1200" kern="1200" dirty="0" smtClean="0">
                <a:solidFill>
                  <a:schemeClr val="tx1"/>
                </a:solidFill>
                <a:effectLst/>
                <a:latin typeface="+mn-lt"/>
                <a:ea typeface="+mn-ea"/>
                <a:cs typeface="+mn-cs"/>
              </a:rPr>
              <a:t>o</a:t>
            </a:r>
            <a:r>
              <a:rPr lang="hr-HR" sz="1200" kern="1200" dirty="0" smtClean="0">
                <a:solidFill>
                  <a:schemeClr val="tx1"/>
                </a:solidFill>
                <a:effectLst/>
                <a:latin typeface="+mn-lt"/>
                <a:ea typeface="+mn-ea"/>
                <a:cs typeface="+mn-cs"/>
              </a:rPr>
              <a:t>groman talent i genijalna, snažna mašta kao da imaju veze s katalonskim podrijetlom. Kao i Picasso i Miró, i Dalijeva ikonografija (motivi, sadržaj) je očito preuzeta iz djetinjstva i adolescencije u Kataloniji. Uvijek je tu, naime, KRAJOLIK obilježen žestinom njegova temperamenta – ekstatičnim, fantazijskim, </a:t>
            </a:r>
            <a:r>
              <a:rPr lang="ta-IN" sz="1200" kern="1200" dirty="0" smtClean="0">
                <a:solidFill>
                  <a:schemeClr val="tx1"/>
                </a:solidFill>
                <a:effectLst/>
                <a:latin typeface="+mn-lt"/>
                <a:ea typeface="+mn-ea"/>
                <a:cs typeface="+mn-cs"/>
              </a:rPr>
              <a:t>mjestimično </a:t>
            </a:r>
            <a:r>
              <a:rPr lang="hr-HR" sz="1200" kern="1200" dirty="0" smtClean="0">
                <a:solidFill>
                  <a:schemeClr val="tx1"/>
                </a:solidFill>
                <a:effectLst/>
                <a:latin typeface="+mn-lt"/>
                <a:ea typeface="+mn-ea"/>
                <a:cs typeface="+mn-cs"/>
              </a:rPr>
              <a:t>punim agresije</a:t>
            </a:r>
            <a:r>
              <a:rPr lang="ta-IN" sz="1200" kern="1200" dirty="0" smtClean="0">
                <a:solidFill>
                  <a:schemeClr val="tx1"/>
                </a:solidFill>
                <a:effectLst/>
                <a:latin typeface="+mn-lt"/>
                <a:ea typeface="+mn-ea"/>
                <a:cs typeface="+mn-cs"/>
              </a:rPr>
              <a:t>,</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i MEGALOMANIJOM. </a:t>
            </a:r>
            <a:endParaRPr lang="en-US" sz="1200" kern="1200" dirty="0" smtClean="0">
              <a:solidFill>
                <a:schemeClr val="tx1"/>
              </a:solidFill>
              <a:effectLst/>
              <a:latin typeface="+mn-lt"/>
              <a:ea typeface="+mn-ea"/>
              <a:cs typeface="+mn-cs"/>
            </a:endParaRPr>
          </a:p>
          <a:p>
            <a:r>
              <a:rPr lang="hr-HR" sz="1200" b="1" kern="1200" dirty="0" smtClean="0">
                <a:solidFill>
                  <a:schemeClr val="tx1"/>
                </a:solidFill>
                <a:effectLst/>
                <a:latin typeface="+mn-lt"/>
                <a:ea typeface="+mn-ea"/>
                <a:cs typeface="+mn-cs"/>
              </a:rPr>
              <a:t>Završio je klasičnu akademsku naobrazbu i bio zadivljen preciznim, detaljističnim realizmom slikara 19. stoljeća</a:t>
            </a:r>
            <a:r>
              <a:rPr lang="hr-HR" sz="1200" kern="1200" dirty="0" smtClean="0">
                <a:solidFill>
                  <a:schemeClr val="tx1"/>
                </a:solidFill>
                <a:effectLst/>
                <a:latin typeface="+mn-lt"/>
                <a:ea typeface="+mn-ea"/>
                <a:cs typeface="+mn-cs"/>
              </a:rPr>
              <a:t> (Meissonier). Posebno mu je revolucionarno bilo </a:t>
            </a:r>
            <a:r>
              <a:rPr lang="hr-HR" sz="1200" b="1" kern="1200" dirty="0" smtClean="0">
                <a:solidFill>
                  <a:schemeClr val="tx1"/>
                </a:solidFill>
                <a:effectLst/>
                <a:latin typeface="+mn-lt"/>
                <a:ea typeface="+mn-ea"/>
                <a:cs typeface="+mn-cs"/>
              </a:rPr>
              <a:t>otkriće Freuda</a:t>
            </a:r>
            <a:r>
              <a:rPr lang="hr-HR" sz="1200" kern="1200" dirty="0" smtClean="0">
                <a:solidFill>
                  <a:schemeClr val="tx1"/>
                </a:solidFill>
                <a:effectLst/>
                <a:latin typeface="+mn-lt"/>
                <a:ea typeface="+mn-ea"/>
                <a:cs typeface="+mn-cs"/>
              </a:rPr>
              <a:t> koji je odgovorio na njegova unutrašnja previranja i erotske fantazije koje su ga mučile od djetinjstva. Ekstravagantno ponašanje, brkovi i Gala donijeli su mu svjetsku slavu; postao je medijska zvijezda.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ta-IN" dirty="0" smtClean="0"/>
          </a:p>
          <a:p>
            <a:r>
              <a:rPr lang="hr-HR" sz="1200" kern="1200" dirty="0" smtClean="0">
                <a:solidFill>
                  <a:schemeClr val="tx1"/>
                </a:solidFill>
                <a:effectLst/>
                <a:latin typeface="+mn-lt"/>
                <a:ea typeface="+mn-ea"/>
                <a:cs typeface="+mn-cs"/>
              </a:rPr>
              <a:t>Svoju </a:t>
            </a:r>
            <a:r>
              <a:rPr lang="ta-IN" sz="1200" kern="1200" dirty="0" smtClean="0">
                <a:solidFill>
                  <a:schemeClr val="tx1"/>
                </a:solidFill>
                <a:effectLst/>
                <a:latin typeface="+mn-lt"/>
                <a:ea typeface="+mn-ea"/>
                <a:cs typeface="+mn-cs"/>
              </a:rPr>
              <a:t>“</a:t>
            </a:r>
            <a:r>
              <a:rPr lang="hr-HR" sz="1200" kern="1200" dirty="0" smtClean="0">
                <a:solidFill>
                  <a:schemeClr val="tx1"/>
                </a:solidFill>
                <a:effectLst/>
                <a:latin typeface="+mn-lt"/>
                <a:ea typeface="+mn-ea"/>
                <a:cs typeface="+mn-cs"/>
              </a:rPr>
              <a:t>paranoidno-kritičku metodu</a:t>
            </a:r>
            <a:r>
              <a:rPr lang="ta-IN" sz="1200" kern="1200" dirty="0" smtClean="0">
                <a:solidFill>
                  <a:schemeClr val="tx1"/>
                </a:solidFill>
                <a:effectLst/>
                <a:latin typeface="+mn-lt"/>
                <a:ea typeface="+mn-ea"/>
                <a:cs typeface="+mn-cs"/>
              </a:rPr>
              <a:t>” (kako je sam zvao svoje stanje uma)</a:t>
            </a:r>
            <a:r>
              <a:rPr lang="hr-HR" sz="1200" kern="1200" dirty="0" smtClean="0">
                <a:solidFill>
                  <a:schemeClr val="tx1"/>
                </a:solidFill>
                <a:effectLst/>
                <a:latin typeface="+mn-lt"/>
                <a:ea typeface="+mn-ea"/>
                <a:cs typeface="+mn-cs"/>
              </a:rPr>
              <a:t> je zarana formulirao kao vizionarske prikaze sastavljene od vizija, snova, sjećanja i posebnih psiholoških stanja.</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Vlastita mu je misija bila SISTEMATIZIRATI ZBRKU (vizija, snova, podsvjesnog) I TAKO U POTPUNOSTI DISKREDITIRATI SVIJET REALNOSTI. Razvio je posebno </a:t>
            </a:r>
            <a:r>
              <a:rPr lang="hr-HR" sz="1200" b="1" kern="1200" dirty="0" smtClean="0">
                <a:solidFill>
                  <a:schemeClr val="tx1"/>
                </a:solidFill>
                <a:effectLst/>
                <a:latin typeface="+mn-lt"/>
                <a:ea typeface="+mn-ea"/>
                <a:cs typeface="+mn-cs"/>
              </a:rPr>
              <a:t>preciznu slikarsku tehniku </a:t>
            </a:r>
            <a:r>
              <a:rPr lang="hr-HR" sz="1200" kern="1200" dirty="0" smtClean="0">
                <a:solidFill>
                  <a:schemeClr val="tx1"/>
                </a:solidFill>
                <a:effectLst/>
                <a:latin typeface="+mn-lt"/>
                <a:ea typeface="+mn-ea"/>
                <a:cs typeface="+mn-cs"/>
              </a:rPr>
              <a:t>u kombinaciji s intenzivnom, često kičastom, ali s uvijek blistavim bojama, točnije, uz jaku svjetlost. Sve djeluje kao na pozornici, pomalo umjetno. </a:t>
            </a:r>
            <a:endParaRPr lang="ta-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ta-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Postojanost sjećanja je vrlo popularna slika hipnotičnoga učinka. Ogledajmo pažljivije:</a:t>
            </a:r>
            <a:r>
              <a:rPr lang="ta-IN" sz="1200" kern="1200" baseline="0" dirty="0" smtClean="0">
                <a:solidFill>
                  <a:schemeClr val="tx1"/>
                </a:solidFill>
                <a:effectLst/>
                <a:latin typeface="+mn-lt"/>
                <a:ea typeface="+mn-ea"/>
                <a:cs typeface="+mn-cs"/>
              </a:rPr>
              <a:t> u</a:t>
            </a:r>
            <a:r>
              <a:rPr lang="hr-HR" sz="1200" kern="1200" dirty="0" smtClean="0">
                <a:solidFill>
                  <a:schemeClr val="tx1"/>
                </a:solidFill>
                <a:effectLst/>
                <a:latin typeface="+mn-lt"/>
                <a:ea typeface="+mn-ea"/>
                <a:cs typeface="+mn-cs"/>
              </a:rPr>
              <a:t>šli smo u duboki, nepregledni i vrlo usamljeni prostor, kao Tanguyev, ali objektivan. Prostor je napušten i pustinjski; vrlo samotan. More u pozadini je potpuno, kristalno mirno. Odaje se dojam duboke </a:t>
            </a:r>
            <a:r>
              <a:rPr lang="ta-IN" sz="1200" kern="1200" dirty="0" smtClean="0">
                <a:solidFill>
                  <a:schemeClr val="tx1"/>
                </a:solidFill>
                <a:effectLst/>
                <a:latin typeface="+mn-lt"/>
                <a:ea typeface="+mn-ea"/>
                <a:cs typeface="+mn-cs"/>
              </a:rPr>
              <a:t>tišine</a:t>
            </a:r>
            <a:r>
              <a:rPr lang="hr-HR" sz="1200" kern="1200" dirty="0" smtClean="0">
                <a:solidFill>
                  <a:schemeClr val="tx1"/>
                </a:solidFill>
                <a:effectLst/>
                <a:latin typeface="+mn-lt"/>
                <a:ea typeface="+mn-ea"/>
                <a:cs typeface="+mn-cs"/>
              </a:rPr>
              <a:t>, </a:t>
            </a:r>
            <a:r>
              <a:rPr lang="ta-IN" sz="1200" kern="1200" dirty="0" smtClean="0">
                <a:solidFill>
                  <a:schemeClr val="tx1"/>
                </a:solidFill>
                <a:effectLst/>
                <a:latin typeface="+mn-lt"/>
                <a:ea typeface="+mn-ea"/>
                <a:cs typeface="+mn-cs"/>
              </a:rPr>
              <a:t>nema pokreta </a:t>
            </a:r>
            <a:r>
              <a:rPr lang="hr-HR" sz="1200" kern="1200" dirty="0" smtClean="0">
                <a:solidFill>
                  <a:schemeClr val="tx1"/>
                </a:solidFill>
                <a:effectLst/>
                <a:latin typeface="+mn-lt"/>
                <a:ea typeface="+mn-ea"/>
                <a:cs typeface="+mn-cs"/>
              </a:rPr>
              <a:t>– sve je zaustavljeno u vremenu, a </a:t>
            </a:r>
            <a:r>
              <a:rPr lang="ta-IN" sz="1200" kern="1200" dirty="0" smtClean="0">
                <a:solidFill>
                  <a:schemeClr val="tx1"/>
                </a:solidFill>
                <a:effectLst/>
                <a:latin typeface="+mn-lt"/>
                <a:ea typeface="+mn-ea"/>
                <a:cs typeface="+mn-cs"/>
              </a:rPr>
              <a:t>pustinjski krajolik i rastopljeni satovi naglašavaju vrućinu. </a:t>
            </a:r>
            <a:r>
              <a:rPr lang="en-US" dirty="0" smtClean="0">
                <a:effectLst/>
              </a:rPr>
              <a:t> </a:t>
            </a:r>
            <a:endParaRPr lang="ta-IN"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Važna metoda</a:t>
            </a:r>
            <a:r>
              <a:rPr lang="ta-IN" sz="1200" kern="1200" baseline="0" dirty="0" smtClean="0">
                <a:solidFill>
                  <a:schemeClr val="tx1"/>
                </a:solidFill>
                <a:effectLst/>
                <a:latin typeface="+mn-lt"/>
                <a:ea typeface="+mn-ea"/>
                <a:cs typeface="+mn-cs"/>
              </a:rPr>
              <a:t> koju koristi jest </a:t>
            </a:r>
            <a:r>
              <a:rPr lang="hr-HR" sz="1200" b="1" kern="1200" dirty="0" smtClean="0">
                <a:solidFill>
                  <a:schemeClr val="tx1"/>
                </a:solidFill>
                <a:effectLst/>
                <a:latin typeface="+mn-lt"/>
                <a:ea typeface="+mn-ea"/>
                <a:cs typeface="+mn-cs"/>
              </a:rPr>
              <a:t>METAMORFOZA materije iz jednog stanja u drugo (sat – sir).</a:t>
            </a:r>
            <a:r>
              <a:rPr lang="en-US" dirty="0" smtClean="0">
                <a:effectLst/>
              </a:rPr>
              <a:t> </a:t>
            </a:r>
            <a:r>
              <a:rPr lang="ta-IN" dirty="0" smtClean="0">
                <a:effectLst/>
              </a:rPr>
              <a:t>Taj se motiv često povezivao s Einsteinovom teorijom relativnosti, ali </a:t>
            </a:r>
            <a:r>
              <a:rPr lang="hr-HR" sz="1200" kern="1200" dirty="0" smtClean="0">
                <a:solidFill>
                  <a:schemeClr val="tx1"/>
                </a:solidFill>
                <a:effectLst/>
                <a:latin typeface="+mn-lt"/>
                <a:ea typeface="+mn-ea"/>
                <a:cs typeface="+mn-cs"/>
              </a:rPr>
              <a:t>Dali je imao više veze s </a:t>
            </a:r>
            <a:r>
              <a:rPr lang="hr-HR" sz="1200" b="1" kern="1200" dirty="0" smtClean="0">
                <a:solidFill>
                  <a:schemeClr val="tx1"/>
                </a:solidFill>
                <a:effectLst/>
                <a:latin typeface="+mn-lt"/>
                <a:ea typeface="+mn-ea"/>
                <a:cs typeface="+mn-cs"/>
              </a:rPr>
              <a:t>Bergsonovom filozofijom vremena,</a:t>
            </a:r>
            <a:r>
              <a:rPr lang="hr-HR" sz="1200" kern="1200" dirty="0" smtClean="0">
                <a:solidFill>
                  <a:schemeClr val="tx1"/>
                </a:solidFill>
                <a:effectLst/>
                <a:latin typeface="+mn-lt"/>
                <a:ea typeface="+mn-ea"/>
                <a:cs typeface="+mn-cs"/>
              </a:rPr>
              <a:t> po kome vrijeme ne teče uvijek linearno, nego je subjektivno i steže se ili rasteže sukladno našem subjektivnom iskustvu – </a:t>
            </a:r>
            <a:r>
              <a:rPr lang="hr-HR" sz="1200" u="sng" kern="1200" dirty="0" smtClean="0">
                <a:solidFill>
                  <a:schemeClr val="tx1"/>
                </a:solidFill>
                <a:effectLst/>
                <a:latin typeface="+mn-lt"/>
                <a:ea typeface="+mn-ea"/>
                <a:cs typeface="+mn-cs"/>
              </a:rPr>
              <a:t>nije li to istina</a:t>
            </a:r>
            <a:r>
              <a:rPr lang="hr-HR" sz="1200" kern="1200" dirty="0" smtClean="0">
                <a:solidFill>
                  <a:schemeClr val="tx1"/>
                </a:solidFill>
                <a:effectLst/>
                <a:latin typeface="+mn-lt"/>
                <a:ea typeface="+mn-ea"/>
                <a:cs typeface="+mn-cs"/>
              </a:rPr>
              <a:t>...?</a:t>
            </a:r>
            <a:r>
              <a:rPr lang="en-US" dirty="0" smtClean="0">
                <a:effectLst/>
              </a:rPr>
              <a:t>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9E8C647-93C3-1F44-9E12-9824CB8651BC}" type="slidenum">
              <a:rPr lang="en-US" smtClean="0"/>
              <a:t>4</a:t>
            </a:fld>
            <a:endParaRPr lang="en-US"/>
          </a:p>
        </p:txBody>
      </p:sp>
    </p:spTree>
    <p:extLst>
      <p:ext uri="{BB962C8B-B14F-4D97-AF65-F5344CB8AC3E}">
        <p14:creationId xmlns:p14="http://schemas.microsoft.com/office/powerpoint/2010/main" val="304381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Forme kao da su istovremeno dvije stvari: na prvi pogled jedno, a onda ipak drugo. Kamena ruka koja drži jaje je ujedno tijelo </a:t>
            </a:r>
            <a:r>
              <a:rPr lang="ta-IN" sz="1200" kern="1200" dirty="0" smtClean="0">
                <a:solidFill>
                  <a:schemeClr val="tx1"/>
                </a:solidFill>
                <a:effectLst/>
                <a:latin typeface="+mn-lt"/>
                <a:ea typeface="+mn-ea"/>
                <a:cs typeface="+mn-cs"/>
              </a:rPr>
              <a:t>N</a:t>
            </a:r>
            <a:r>
              <a:rPr lang="hr-HR" sz="1200" kern="1200" dirty="0" smtClean="0">
                <a:solidFill>
                  <a:schemeClr val="tx1"/>
                </a:solidFill>
                <a:effectLst/>
                <a:latin typeface="+mn-lt"/>
                <a:ea typeface="+mn-ea"/>
                <a:cs typeface="+mn-cs"/>
              </a:rPr>
              <a:t>arcisa, a potom je tu i njegova</a:t>
            </a:r>
            <a:r>
              <a:rPr lang="ta-IN" sz="1200" kern="1200" baseline="0" dirty="0" smtClean="0">
                <a:solidFill>
                  <a:schemeClr val="tx1"/>
                </a:solidFill>
                <a:effectLst/>
                <a:latin typeface="+mn-lt"/>
                <a:ea typeface="+mn-ea"/>
                <a:cs typeface="+mn-cs"/>
              </a:rPr>
              <a:t> kopija</a:t>
            </a:r>
            <a:r>
              <a:rPr lang="hr-HR" sz="1200" kern="1200" dirty="0" smtClean="0">
                <a:solidFill>
                  <a:schemeClr val="tx1"/>
                </a:solidFill>
                <a:effectLst/>
                <a:latin typeface="+mn-lt"/>
                <a:ea typeface="+mn-ea"/>
                <a:cs typeface="+mn-cs"/>
              </a:rPr>
              <a:t>, odslik, zrcalna slika – </a:t>
            </a:r>
            <a:r>
              <a:rPr lang="ta-IN" sz="1200" kern="1200" dirty="0" smtClean="0">
                <a:solidFill>
                  <a:schemeClr val="tx1"/>
                </a:solidFill>
                <a:effectLst/>
                <a:latin typeface="+mn-lt"/>
                <a:ea typeface="+mn-ea"/>
                <a:cs typeface="+mn-cs"/>
              </a:rPr>
              <a:t>N</a:t>
            </a:r>
            <a:r>
              <a:rPr lang="hr-HR" sz="1200" kern="1200" dirty="0" smtClean="0">
                <a:solidFill>
                  <a:schemeClr val="tx1"/>
                </a:solidFill>
                <a:effectLst/>
                <a:latin typeface="+mn-lt"/>
                <a:ea typeface="+mn-ea"/>
                <a:cs typeface="+mn-cs"/>
              </a:rPr>
              <a:t>arcis od “mesa“.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Ta Dalijeva sposobnost da tako vidi drugu stvar u prvoj, da se jedna forma zapravo pretvara u drugu, posljedica je psihološkog uranjanja i posebnog stanja uma. To je genijalno, bizarno i iznimno maštovito. Sam je govorio da istovremeno upotrebljava i svjesni i nesvjesni dio uma, svjesni potom radi sliku jer sliku treba organizirati. Sam je to posebno stanje u kojem on komunicira s nesvjesnim nazivao paranoidno-kritičkom aktivnošću. </a:t>
            </a:r>
            <a:endParaRPr lang="ta-IN"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Ova slika tematizira mit o Narcisu </a:t>
            </a:r>
            <a:r>
              <a:rPr lang="en-US" sz="1200" kern="1200" dirty="0" smtClean="0">
                <a:solidFill>
                  <a:schemeClr val="tx1"/>
                </a:solidFill>
                <a:effectLst/>
                <a:latin typeface="+mn-lt"/>
                <a:ea typeface="+mn-ea"/>
                <a:cs typeface="+mn-cs"/>
              </a:rPr>
              <a:t>–</a:t>
            </a:r>
            <a:r>
              <a:rPr lang="ta-IN" sz="1200" kern="1200" dirty="0" smtClean="0">
                <a:solidFill>
                  <a:schemeClr val="tx1"/>
                </a:solidFill>
                <a:effectLst/>
                <a:latin typeface="+mn-lt"/>
                <a:ea typeface="+mn-ea"/>
                <a:cs typeface="+mn-cs"/>
              </a:rPr>
              <a:t> pročitajte i podsjetite se ponovno kako glasi</a:t>
            </a:r>
            <a:r>
              <a:rPr lang="ta-IN" sz="1200" kern="1200" baseline="0" dirty="0" smtClean="0">
                <a:solidFill>
                  <a:schemeClr val="tx1"/>
                </a:solidFill>
                <a:effectLst/>
                <a:latin typeface="+mn-lt"/>
                <a:ea typeface="+mn-ea"/>
                <a:cs typeface="+mn-cs"/>
              </a:rPr>
              <a:t> i povežite ga sa slikom.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A4697A-30A2-3741-93AB-91DF54114955}" type="slidenum">
              <a:rPr lang="en-US" smtClean="0"/>
              <a:t>5</a:t>
            </a:fld>
            <a:endParaRPr lang="en-US"/>
          </a:p>
        </p:txBody>
      </p:sp>
    </p:spTree>
    <p:extLst>
      <p:ext uri="{BB962C8B-B14F-4D97-AF65-F5344CB8AC3E}">
        <p14:creationId xmlns:p14="http://schemas.microsoft.com/office/powerpoint/2010/main" val="105931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a-IN" dirty="0" smtClean="0"/>
              <a:t>Kako i naslov govori, ova je slika reakcija na nadolazeći rat.</a:t>
            </a:r>
            <a:r>
              <a:rPr lang="ta-IN" baseline="0" dirty="0" smtClean="0"/>
              <a:t> </a:t>
            </a:r>
            <a:r>
              <a:rPr lang="ta-IN" sz="1200" kern="1200" dirty="0" smtClean="0">
                <a:solidFill>
                  <a:schemeClr val="tx1"/>
                </a:solidFill>
                <a:effectLst/>
                <a:latin typeface="+mn-lt"/>
                <a:ea typeface="+mn-ea"/>
                <a:cs typeface="+mn-cs"/>
              </a:rPr>
              <a:t>Prikazuje s</a:t>
            </a:r>
            <a:r>
              <a:rPr lang="hr-HR" sz="1200" kern="1200" dirty="0" smtClean="0">
                <a:solidFill>
                  <a:schemeClr val="tx1"/>
                </a:solidFill>
                <a:effectLst/>
                <a:latin typeface="+mn-lt"/>
                <a:ea typeface="+mn-ea"/>
                <a:cs typeface="+mn-cs"/>
              </a:rPr>
              <a:t>cen</a:t>
            </a:r>
            <a:r>
              <a:rPr lang="ta-IN" sz="1200" kern="1200" dirty="0" smtClean="0">
                <a:solidFill>
                  <a:schemeClr val="tx1"/>
                </a:solidFill>
                <a:effectLst/>
                <a:latin typeface="+mn-lt"/>
                <a:ea typeface="+mn-ea"/>
                <a:cs typeface="+mn-cs"/>
              </a:rPr>
              <a:t>u</a:t>
            </a:r>
            <a:r>
              <a:rPr lang="hr-HR" sz="1200" kern="1200" dirty="0" smtClean="0">
                <a:solidFill>
                  <a:schemeClr val="tx1"/>
                </a:solidFill>
                <a:effectLst/>
                <a:latin typeface="+mn-lt"/>
                <a:ea typeface="+mn-ea"/>
                <a:cs typeface="+mn-cs"/>
              </a:rPr>
              <a:t> užasnog psihičkog mučenja i fizičke patnje. Radi se o jednoj figuri, s rastavljenim dijelovima tijela. Predstavlja mučno rastezanje i patnju. Figura s bolnom grimasom na licu kao da sama sebe rasteže i muči. Ispod je “izlučen“</a:t>
            </a:r>
            <a:r>
              <a:rPr lang="ta-IN" sz="1200" kern="1200" baseline="0" dirty="0" smtClean="0">
                <a:solidFill>
                  <a:schemeClr val="tx1"/>
                </a:solidFill>
                <a:effectLst/>
                <a:latin typeface="+mn-lt"/>
                <a:ea typeface="+mn-ea"/>
                <a:cs typeface="+mn-cs"/>
              </a:rPr>
              <a:t> grah, kao izmet. Obratite pažnju na duboki, beskonačni krajolik (iznimno niskog horizonta) koji često koristi na svojim slikama.</a:t>
            </a:r>
            <a:endParaRPr lang="en-US" dirty="0"/>
          </a:p>
        </p:txBody>
      </p:sp>
      <p:sp>
        <p:nvSpPr>
          <p:cNvPr id="4" name="Slide Number Placeholder 3"/>
          <p:cNvSpPr>
            <a:spLocks noGrp="1"/>
          </p:cNvSpPr>
          <p:nvPr>
            <p:ph type="sldNum" sz="quarter" idx="10"/>
          </p:nvPr>
        </p:nvSpPr>
        <p:spPr/>
        <p:txBody>
          <a:bodyPr/>
          <a:lstStyle/>
          <a:p>
            <a:fld id="{B5A4697A-30A2-3741-93AB-91DF54114955}" type="slidenum">
              <a:rPr lang="en-US" smtClean="0"/>
              <a:t>6</a:t>
            </a:fld>
            <a:endParaRPr lang="en-US"/>
          </a:p>
        </p:txBody>
      </p:sp>
    </p:spTree>
    <p:extLst>
      <p:ext uri="{BB962C8B-B14F-4D97-AF65-F5344CB8AC3E}">
        <p14:creationId xmlns:p14="http://schemas.microsoft.com/office/powerpoint/2010/main" val="393322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Bilježenje</a:t>
            </a:r>
            <a:r>
              <a:rPr lang="ta-IN" baseline="0" dirty="0" smtClean="0"/>
              <a:t> hipnotičkog stanja u nadrealističkim krugovima. Hipnotičko stanje, automatizam pisanja i slikanja (bez kontrole uma), snove, slobodnu igru asocijacija - te su oblike ponašanja i stanja smatrali vezom s svijetom podsvjesnog/nesvjesnog i upotrebljavali su te tehnike u svojim djelima.</a:t>
            </a:r>
            <a:endParaRPr lang="en-US" dirty="0"/>
          </a:p>
        </p:txBody>
      </p:sp>
      <p:sp>
        <p:nvSpPr>
          <p:cNvPr id="4" name="Slide Number Placeholder 3"/>
          <p:cNvSpPr>
            <a:spLocks noGrp="1"/>
          </p:cNvSpPr>
          <p:nvPr>
            <p:ph type="sldNum" sz="quarter" idx="10"/>
          </p:nvPr>
        </p:nvSpPr>
        <p:spPr/>
        <p:txBody>
          <a:bodyPr/>
          <a:lstStyle/>
          <a:p>
            <a:fld id="{E9E8C647-93C3-1F44-9E12-9824CB8651BC}" type="slidenum">
              <a:rPr lang="en-US" smtClean="0"/>
              <a:t>7</a:t>
            </a:fld>
            <a:endParaRPr lang="en-US"/>
          </a:p>
        </p:txBody>
      </p:sp>
    </p:spTree>
    <p:extLst>
      <p:ext uri="{BB962C8B-B14F-4D97-AF65-F5344CB8AC3E}">
        <p14:creationId xmlns:p14="http://schemas.microsoft.com/office/powerpoint/2010/main" val="162120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Ovo je poznata</a:t>
            </a:r>
            <a:r>
              <a:rPr lang="ta-IN" baseline="0" dirty="0" smtClean="0"/>
              <a:t> slika iz doba </a:t>
            </a:r>
            <a:r>
              <a:rPr lang="ta-IN" b="1" baseline="0" dirty="0" smtClean="0"/>
              <a:t>romantizma </a:t>
            </a:r>
            <a:r>
              <a:rPr lang="ta-IN" baseline="0" dirty="0" smtClean="0"/>
              <a:t>u slikarstvu, krajem 18. stoljeća. Romantizam je, više od stotinu godina ranije, s nadrealizmom dijelio istu fascinaciju snovima, noćnim morama, onim iracionalnim  izvan kontrole uma. </a:t>
            </a:r>
            <a:endParaRPr lang="en-US" dirty="0"/>
          </a:p>
        </p:txBody>
      </p:sp>
      <p:sp>
        <p:nvSpPr>
          <p:cNvPr id="4" name="Slide Number Placeholder 3"/>
          <p:cNvSpPr>
            <a:spLocks noGrp="1"/>
          </p:cNvSpPr>
          <p:nvPr>
            <p:ph type="sldNum" sz="quarter" idx="10"/>
          </p:nvPr>
        </p:nvSpPr>
        <p:spPr/>
        <p:txBody>
          <a:bodyPr/>
          <a:lstStyle/>
          <a:p>
            <a:fld id="{B5A4697A-30A2-3741-93AB-91DF54114955}" type="slidenum">
              <a:rPr lang="en-US" smtClean="0"/>
              <a:t>8</a:t>
            </a:fld>
            <a:endParaRPr lang="en-US"/>
          </a:p>
        </p:txBody>
      </p:sp>
    </p:spTree>
    <p:extLst>
      <p:ext uri="{BB962C8B-B14F-4D97-AF65-F5344CB8AC3E}">
        <p14:creationId xmlns:p14="http://schemas.microsoft.com/office/powerpoint/2010/main" val="161433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aseline="0" dirty="0" smtClean="0"/>
              <a:t>Karakteristična nadrealistička metode i u književnosti i u likovnim umjetnostima je </a:t>
            </a:r>
            <a:r>
              <a:rPr lang="ta-IN" b="1" baseline="0" dirty="0" smtClean="0"/>
              <a:t>AUTOMATIZAM</a:t>
            </a:r>
            <a:r>
              <a:rPr lang="ta-IN" baseline="0" dirty="0" smtClean="0"/>
              <a:t> tj. automatsko pisanje i slikanje. Smatralo se da je ono oslobođeno kontrole uma/intelekta. </a:t>
            </a:r>
          </a:p>
          <a:p>
            <a:r>
              <a:rPr lang="en-US" baseline="0" dirty="0" smtClean="0"/>
              <a:t>J</a:t>
            </a:r>
            <a:r>
              <a:rPr lang="ta-IN" baseline="0" dirty="0" smtClean="0"/>
              <a:t>edan primjer te metode i elementa slučajnosti kao stvaratelja slike jest Massonova </a:t>
            </a:r>
            <a:r>
              <a:rPr lang="ta-IN" i="1" baseline="0" dirty="0" smtClean="0"/>
              <a:t>Borba riba</a:t>
            </a:r>
            <a:r>
              <a:rPr lang="ta-IN" baseline="0" dirty="0" smtClean="0"/>
              <a:t>.</a:t>
            </a:r>
          </a:p>
          <a:p>
            <a:endParaRPr lang="ta-IN" baseline="0" dirty="0" smtClean="0"/>
          </a:p>
          <a:p>
            <a:pPr fontAlgn="t"/>
            <a:r>
              <a:rPr lang="hr-HR" sz="1200" kern="1200" dirty="0" smtClean="0">
                <a:solidFill>
                  <a:schemeClr val="tx1"/>
                </a:solidFill>
                <a:effectLst/>
                <a:latin typeface="+mn-lt"/>
                <a:ea typeface="+mn-ea"/>
                <a:cs typeface="+mn-cs"/>
              </a:rPr>
              <a:t>Duboko strastven revolucionar, dubokih uvjerenja, </a:t>
            </a:r>
            <a:r>
              <a:rPr lang="ta-IN" sz="1200" kern="1200" dirty="0" smtClean="0">
                <a:solidFill>
                  <a:schemeClr val="tx1"/>
                </a:solidFill>
                <a:effectLst/>
                <a:latin typeface="+mn-lt"/>
                <a:ea typeface="+mn-ea"/>
                <a:cs typeface="+mn-cs"/>
              </a:rPr>
              <a:t>Masson je </a:t>
            </a:r>
            <a:r>
              <a:rPr lang="hr-HR" sz="1200" kern="1200" dirty="0" smtClean="0">
                <a:solidFill>
                  <a:schemeClr val="tx1"/>
                </a:solidFill>
                <a:effectLst/>
                <a:latin typeface="+mn-lt"/>
                <a:ea typeface="+mn-ea"/>
                <a:cs typeface="+mn-cs"/>
              </a:rPr>
              <a:t>sudjelovao u </a:t>
            </a:r>
            <a:r>
              <a:rPr lang="ta-IN" sz="1200" kern="1200" dirty="0" smtClean="0">
                <a:solidFill>
                  <a:schemeClr val="tx1"/>
                </a:solidFill>
                <a:effectLst/>
                <a:latin typeface="+mn-lt"/>
                <a:ea typeface="+mn-ea"/>
                <a:cs typeface="+mn-cs"/>
              </a:rPr>
              <a:t>Prvom svjetskom r</a:t>
            </a:r>
            <a:r>
              <a:rPr lang="hr-HR" sz="1200" kern="1200" dirty="0" smtClean="0">
                <a:solidFill>
                  <a:schemeClr val="tx1"/>
                </a:solidFill>
                <a:effectLst/>
                <a:latin typeface="+mn-lt"/>
                <a:ea typeface="+mn-ea"/>
                <a:cs typeface="+mn-cs"/>
              </a:rPr>
              <a:t>atu i bio teško ranjen, dugo hospitaliziran. </a:t>
            </a:r>
            <a:r>
              <a:rPr lang="hr-HR" sz="1200" b="1" kern="1200" dirty="0" smtClean="0">
                <a:solidFill>
                  <a:schemeClr val="tx1"/>
                </a:solidFill>
                <a:effectLst/>
                <a:latin typeface="+mn-lt"/>
                <a:ea typeface="+mn-ea"/>
                <a:cs typeface="+mn-cs"/>
              </a:rPr>
              <a:t>Opsjednut je nerazumnošću ljudskih bića, do te mjere da je završio u psihijatrijskoj ustanovi.</a:t>
            </a:r>
            <a:r>
              <a:rPr lang="hr-HR" sz="1200" kern="1200" dirty="0" smtClean="0">
                <a:solidFill>
                  <a:schemeClr val="tx1"/>
                </a:solidFill>
                <a:effectLst/>
                <a:latin typeface="+mn-lt"/>
                <a:ea typeface="+mn-ea"/>
                <a:cs typeface="+mn-cs"/>
              </a:rPr>
              <a:t> Po prirodi je anarhist, a nadrealističkoj je grupi prilazio i napuštao je, jer nije podnosio stegu. </a:t>
            </a:r>
            <a:endParaRPr lang="en-US" sz="1200" kern="1200" dirty="0" smtClean="0">
              <a:solidFill>
                <a:schemeClr val="tx1"/>
              </a:solidFill>
              <a:effectLst/>
              <a:latin typeface="+mn-lt"/>
              <a:ea typeface="+mn-ea"/>
              <a:cs typeface="+mn-cs"/>
            </a:endParaRPr>
          </a:p>
          <a:p>
            <a:pPr fontAlgn="t"/>
            <a:r>
              <a:rPr lang="hr-HR" sz="1200" kern="1200" dirty="0" smtClean="0">
                <a:solidFill>
                  <a:schemeClr val="tx1"/>
                </a:solidFill>
                <a:effectLst/>
                <a:latin typeface="+mn-lt"/>
                <a:ea typeface="+mn-ea"/>
                <a:cs typeface="+mn-cs"/>
              </a:rPr>
              <a:t>Duboko je zgađen nad </a:t>
            </a:r>
            <a:r>
              <a:rPr lang="hr-HR" sz="1200" b="1" kern="1200" dirty="0" smtClean="0">
                <a:solidFill>
                  <a:schemeClr val="tx1"/>
                </a:solidFill>
                <a:effectLst/>
                <a:latin typeface="+mn-lt"/>
                <a:ea typeface="+mn-ea"/>
                <a:cs typeface="+mn-cs"/>
              </a:rPr>
              <a:t>sadizmom i brutalnošću ljudskih bića</a:t>
            </a:r>
            <a:r>
              <a:rPr lang="hr-HR" sz="1200" kern="1200" dirty="0" smtClean="0">
                <a:solidFill>
                  <a:schemeClr val="tx1"/>
                </a:solidFill>
                <a:effectLst/>
                <a:latin typeface="+mn-lt"/>
                <a:ea typeface="+mn-ea"/>
                <a:cs typeface="+mn-cs"/>
              </a:rPr>
              <a:t> i dio toga se odražava na </a:t>
            </a:r>
            <a:r>
              <a:rPr lang="hr-HR" sz="1200" i="1" kern="1200" dirty="0" smtClean="0">
                <a:solidFill>
                  <a:schemeClr val="tx1"/>
                </a:solidFill>
                <a:effectLst/>
                <a:latin typeface="+mn-lt"/>
                <a:ea typeface="+mn-ea"/>
                <a:cs typeface="+mn-cs"/>
              </a:rPr>
              <a:t>Borbi riba </a:t>
            </a:r>
            <a:r>
              <a:rPr lang="hr-HR" sz="1200" kern="1200" dirty="0" smtClean="0">
                <a:solidFill>
                  <a:schemeClr val="tx1"/>
                </a:solidFill>
                <a:effectLst/>
                <a:latin typeface="+mn-lt"/>
                <a:ea typeface="+mn-ea"/>
                <a:cs typeface="+mn-cs"/>
              </a:rPr>
              <a:t>iz 1926. Iako se naizgled radi o primjeru </a:t>
            </a:r>
            <a:r>
              <a:rPr lang="hr-HR" sz="1200" i="1" kern="1200" dirty="0" smtClean="0">
                <a:solidFill>
                  <a:schemeClr val="tx1"/>
                </a:solidFill>
                <a:effectLst/>
                <a:latin typeface="+mn-lt"/>
                <a:ea typeface="+mn-ea"/>
                <a:cs typeface="+mn-cs"/>
              </a:rPr>
              <a:t>slučajnosti</a:t>
            </a:r>
            <a:r>
              <a:rPr lang="hr-HR" sz="1200" kern="1200" dirty="0" smtClean="0">
                <a:solidFill>
                  <a:schemeClr val="tx1"/>
                </a:solidFill>
                <a:effectLst/>
                <a:latin typeface="+mn-lt"/>
                <a:ea typeface="+mn-ea"/>
                <a:cs typeface="+mn-cs"/>
              </a:rPr>
              <a:t> u građenju kompozicije, zapravo se radi o dubljem sadržaju koji se iščitava iz biografije. Sasvim slučajni oblici koje stvara pijeskom na podlozi ljepila nadopunjava crtežima i s malo boje. </a:t>
            </a:r>
            <a:r>
              <a:rPr lang="ta-IN" sz="1200" kern="1200" dirty="0" smtClean="0">
                <a:solidFill>
                  <a:schemeClr val="tx1"/>
                </a:solidFill>
                <a:effectLst/>
                <a:latin typeface="+mn-lt"/>
                <a:ea typeface="+mn-ea"/>
                <a:cs typeface="+mn-cs"/>
              </a:rPr>
              <a:t>Dakle,</a:t>
            </a:r>
            <a:r>
              <a:rPr lang="ta-IN" sz="1200" kern="1200" baseline="0" dirty="0" smtClean="0">
                <a:solidFill>
                  <a:schemeClr val="tx1"/>
                </a:solidFill>
                <a:effectLst/>
                <a:latin typeface="+mn-lt"/>
                <a:ea typeface="+mn-ea"/>
                <a:cs typeface="+mn-cs"/>
              </a:rPr>
              <a:t> početni motiv nastaje </a:t>
            </a:r>
            <a:r>
              <a:rPr lang="ta-IN" sz="1200" kern="1200" dirty="0" smtClean="0">
                <a:solidFill>
                  <a:schemeClr val="tx1"/>
                </a:solidFill>
                <a:effectLst/>
                <a:latin typeface="+mn-lt"/>
                <a:ea typeface="+mn-ea"/>
                <a:cs typeface="+mn-cs"/>
              </a:rPr>
              <a:t>slučajno i on</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određuje kompoziciju slike.</a:t>
            </a:r>
            <a:r>
              <a:rPr lang="ta-IN"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5A4697A-30A2-3741-93AB-91DF54114955}" type="slidenum">
              <a:rPr lang="en-US" smtClean="0"/>
              <a:t>9</a:t>
            </a:fld>
            <a:endParaRPr lang="en-US"/>
          </a:p>
        </p:txBody>
      </p:sp>
    </p:spTree>
    <p:extLst>
      <p:ext uri="{BB962C8B-B14F-4D97-AF65-F5344CB8AC3E}">
        <p14:creationId xmlns:p14="http://schemas.microsoft.com/office/powerpoint/2010/main" val="183591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Još jedan primjer</a:t>
            </a:r>
            <a:r>
              <a:rPr lang="ta-IN" baseline="0" dirty="0" smtClean="0"/>
              <a:t> ovog napuštanja kontrole, prepuštanja umjetničkog djela slučajnosti i igri je metoda kojom je nastao ovaj crtež: svaki je umjetnik crtao svoj dio na presavijenom papiru, tako da nije mogao vidjeti crteže ostalih. Tako je nastalo ovo kompozitno, hibridno stvorenje.</a:t>
            </a:r>
            <a:endParaRPr lang="en-US" dirty="0"/>
          </a:p>
        </p:txBody>
      </p:sp>
      <p:sp>
        <p:nvSpPr>
          <p:cNvPr id="4" name="Slide Number Placeholder 3"/>
          <p:cNvSpPr>
            <a:spLocks noGrp="1"/>
          </p:cNvSpPr>
          <p:nvPr>
            <p:ph type="sldNum" sz="quarter" idx="10"/>
          </p:nvPr>
        </p:nvSpPr>
        <p:spPr/>
        <p:txBody>
          <a:bodyPr/>
          <a:lstStyle/>
          <a:p>
            <a:fld id="{B5A4697A-30A2-3741-93AB-91DF54114955}" type="slidenum">
              <a:rPr lang="en-US" smtClean="0"/>
              <a:t>10</a:t>
            </a:fld>
            <a:endParaRPr lang="en-US"/>
          </a:p>
        </p:txBody>
      </p:sp>
    </p:spTree>
    <p:extLst>
      <p:ext uri="{BB962C8B-B14F-4D97-AF65-F5344CB8AC3E}">
        <p14:creationId xmlns:p14="http://schemas.microsoft.com/office/powerpoint/2010/main" val="369600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0" u="none" kern="1200" dirty="0" smtClean="0">
                <a:solidFill>
                  <a:schemeClr val="tx1"/>
                </a:solidFill>
                <a:effectLst/>
                <a:latin typeface="+mn-lt"/>
                <a:ea typeface="+mn-ea"/>
                <a:cs typeface="+mn-cs"/>
              </a:rPr>
              <a:t>Još jedan veliki umjetnik</a:t>
            </a:r>
            <a:r>
              <a:rPr lang="ta-IN" sz="1200" b="0" u="none" kern="1200" baseline="0" dirty="0" smtClean="0">
                <a:solidFill>
                  <a:schemeClr val="tx1"/>
                </a:solidFill>
                <a:effectLst/>
                <a:latin typeface="+mn-lt"/>
                <a:ea typeface="+mn-ea"/>
                <a:cs typeface="+mn-cs"/>
              </a:rPr>
              <a:t> koji je bio vezan uz nadrealizam je </a:t>
            </a:r>
            <a:r>
              <a:rPr lang="hr-HR" sz="1200" b="1" u="sng" kern="1200" dirty="0" smtClean="0">
                <a:solidFill>
                  <a:schemeClr val="tx1"/>
                </a:solidFill>
                <a:effectLst/>
                <a:latin typeface="+mn-lt"/>
                <a:ea typeface="+mn-ea"/>
                <a:cs typeface="+mn-cs"/>
              </a:rPr>
              <a:t>Joan Miró</a:t>
            </a:r>
            <a:r>
              <a:rPr lang="ta-IN" sz="1200" b="1" u="sng" kern="1200" dirty="0" smtClean="0">
                <a:solidFill>
                  <a:schemeClr val="tx1"/>
                </a:solidFill>
                <a:effectLst/>
                <a:latin typeface="+mn-lt"/>
                <a:ea typeface="+mn-ea"/>
                <a:cs typeface="+mn-cs"/>
              </a:rPr>
              <a:t> (čita se katalonski: žoan miro)</a:t>
            </a:r>
            <a:r>
              <a:rPr lang="ta-IN" sz="1200" b="0" u="none" kern="1200" dirty="0" smtClean="0">
                <a:solidFill>
                  <a:schemeClr val="tx1"/>
                </a:solidFill>
                <a:effectLst/>
                <a:latin typeface="+mn-lt"/>
                <a:ea typeface="+mn-ea"/>
                <a:cs typeface="+mn-cs"/>
              </a:rPr>
              <a:t>.</a:t>
            </a:r>
            <a:r>
              <a:rPr lang="ta-IN" sz="1200" b="0" u="none" kern="1200" baseline="0" dirty="0" smtClean="0">
                <a:solidFill>
                  <a:schemeClr val="tx1"/>
                </a:solidFill>
                <a:effectLst/>
                <a:latin typeface="+mn-lt"/>
                <a:ea typeface="+mn-ea"/>
                <a:cs typeface="+mn-cs"/>
              </a:rPr>
              <a:t> </a:t>
            </a:r>
            <a:endParaRPr lang="ta-IN" sz="1200" kern="1200" dirty="0" smtClean="0">
              <a:solidFill>
                <a:schemeClr val="tx1"/>
              </a:solidFill>
              <a:effectLst/>
              <a:latin typeface="+mn-lt"/>
              <a:ea typeface="+mn-ea"/>
              <a:cs typeface="+mn-cs"/>
            </a:endParaRPr>
          </a:p>
          <a:p>
            <a:endParaRPr lang="ta-IN" sz="1200" kern="1200" baseline="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Na prvi pogled </a:t>
            </a:r>
            <a:r>
              <a:rPr lang="ta-IN" sz="1200" kern="1200" dirty="0" smtClean="0">
                <a:solidFill>
                  <a:schemeClr val="tx1"/>
                </a:solidFill>
                <a:effectLst/>
                <a:latin typeface="+mn-lt"/>
                <a:ea typeface="+mn-ea"/>
                <a:cs typeface="+mn-cs"/>
              </a:rPr>
              <a:t>ova je slika </a:t>
            </a:r>
            <a:r>
              <a:rPr lang="hr-HR" sz="1200" b="1" kern="1200" dirty="0" smtClean="0">
                <a:solidFill>
                  <a:schemeClr val="tx1"/>
                </a:solidFill>
                <a:effectLst/>
                <a:latin typeface="+mn-lt"/>
                <a:ea typeface="+mn-ea"/>
                <a:cs typeface="+mn-cs"/>
              </a:rPr>
              <a:t>geometrijska apstrakcija</a:t>
            </a:r>
            <a:r>
              <a:rPr lang="hr-HR" sz="1200" kern="1200" dirty="0" smtClean="0">
                <a:solidFill>
                  <a:schemeClr val="tx1"/>
                </a:solidFill>
                <a:effectLst/>
                <a:latin typeface="+mn-lt"/>
                <a:ea typeface="+mn-ea"/>
                <a:cs typeface="+mn-cs"/>
              </a:rPr>
              <a:t>, a zapravo </a:t>
            </a:r>
            <a:r>
              <a:rPr lang="ta-IN" sz="1200" kern="1200" dirty="0" smtClean="0">
                <a:solidFill>
                  <a:schemeClr val="tx1"/>
                </a:solidFill>
                <a:effectLst/>
                <a:latin typeface="+mn-lt"/>
                <a:ea typeface="+mn-ea"/>
                <a:cs typeface="+mn-cs"/>
              </a:rPr>
              <a:t>se radi o </a:t>
            </a:r>
            <a:r>
              <a:rPr lang="hr-HR" sz="1200" b="1" u="sng" kern="1200" dirty="0" smtClean="0">
                <a:solidFill>
                  <a:schemeClr val="tx1"/>
                </a:solidFill>
                <a:effectLst/>
                <a:latin typeface="+mn-lt"/>
                <a:ea typeface="+mn-ea"/>
                <a:cs typeface="+mn-cs"/>
              </a:rPr>
              <a:t>duhovit</a:t>
            </a:r>
            <a:r>
              <a:rPr lang="ta-IN" sz="1200" b="1" u="sng" kern="1200" dirty="0" smtClean="0">
                <a:solidFill>
                  <a:schemeClr val="tx1"/>
                </a:solidFill>
                <a:effectLst/>
                <a:latin typeface="+mn-lt"/>
                <a:ea typeface="+mn-ea"/>
                <a:cs typeface="+mn-cs"/>
              </a:rPr>
              <a:t>om,</a:t>
            </a:r>
            <a:r>
              <a:rPr lang="ta-IN" sz="1200" b="1" u="sng" kern="1200" baseline="0" dirty="0" smtClean="0">
                <a:solidFill>
                  <a:schemeClr val="tx1"/>
                </a:solidFill>
                <a:effectLst/>
                <a:latin typeface="+mn-lt"/>
                <a:ea typeface="+mn-ea"/>
                <a:cs typeface="+mn-cs"/>
              </a:rPr>
              <a:t> </a:t>
            </a:r>
            <a:r>
              <a:rPr lang="hr-HR" sz="1200" b="1" u="sng" kern="1200" dirty="0" smtClean="0">
                <a:solidFill>
                  <a:schemeClr val="tx1"/>
                </a:solidFill>
                <a:effectLst/>
                <a:latin typeface="+mn-lt"/>
                <a:ea typeface="+mn-ea"/>
                <a:cs typeface="+mn-cs"/>
              </a:rPr>
              <a:t> shematsk</a:t>
            </a:r>
            <a:r>
              <a:rPr lang="ta-IN" sz="1200" b="1" u="sng" kern="1200" dirty="0" smtClean="0">
                <a:solidFill>
                  <a:schemeClr val="tx1"/>
                </a:solidFill>
                <a:effectLst/>
                <a:latin typeface="+mn-lt"/>
                <a:ea typeface="+mn-ea"/>
                <a:cs typeface="+mn-cs"/>
              </a:rPr>
              <a:t>om</a:t>
            </a:r>
            <a:r>
              <a:rPr lang="ta-IN" sz="1200" b="1" u="sng" kern="1200" baseline="0" dirty="0" smtClean="0">
                <a:solidFill>
                  <a:schemeClr val="tx1"/>
                </a:solidFill>
                <a:effectLst/>
                <a:latin typeface="+mn-lt"/>
                <a:ea typeface="+mn-ea"/>
                <a:cs typeface="+mn-cs"/>
              </a:rPr>
              <a:t> i </a:t>
            </a:r>
            <a:r>
              <a:rPr lang="ta-IN" sz="1200" b="1" u="sng" kern="1200" dirty="0" smtClean="0">
                <a:solidFill>
                  <a:schemeClr val="tx1"/>
                </a:solidFill>
                <a:effectLst/>
                <a:latin typeface="+mn-lt"/>
                <a:ea typeface="+mn-ea"/>
                <a:cs typeface="+mn-cs"/>
              </a:rPr>
              <a:t>maštovitom</a:t>
            </a:r>
            <a:r>
              <a:rPr lang="hr-HR" sz="1200" b="1" u="sng" kern="1200" dirty="0" smtClean="0">
                <a:solidFill>
                  <a:schemeClr val="tx1"/>
                </a:solidFill>
                <a:effectLst/>
                <a:latin typeface="+mn-lt"/>
                <a:ea typeface="+mn-ea"/>
                <a:cs typeface="+mn-cs"/>
              </a:rPr>
              <a:t> prikaz</a:t>
            </a:r>
            <a:r>
              <a:rPr lang="ta-IN" sz="1200" b="1" u="sng" kern="1200" dirty="0" smtClean="0">
                <a:solidFill>
                  <a:schemeClr val="tx1"/>
                </a:solidFill>
                <a:effectLst/>
                <a:latin typeface="+mn-lt"/>
                <a:ea typeface="+mn-ea"/>
                <a:cs typeface="+mn-cs"/>
              </a:rPr>
              <a:t>u</a:t>
            </a:r>
            <a:r>
              <a:rPr lang="hr-HR" sz="1200" b="1" u="sng" kern="1200" dirty="0" smtClean="0">
                <a:solidFill>
                  <a:schemeClr val="tx1"/>
                </a:solidFill>
                <a:effectLst/>
                <a:latin typeface="+mn-lt"/>
                <a:ea typeface="+mn-ea"/>
                <a:cs typeface="+mn-cs"/>
              </a:rPr>
              <a:t> majke s dva mala djeteta.</a:t>
            </a:r>
            <a:endParaRPr lang="en-US" sz="1200" b="1" u="sng"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“At first glance, Miró’s Maternity may appear to be a work of geometric abstraction or a diagram of a whirligig. Closer inspection reveals that the abstract shapes create a comical, crudely simplified image of a woman with two small children floating in space. The figures are </a:t>
            </a:r>
            <a:r>
              <a:rPr lang="hr-HR" sz="1200" b="1" kern="1200" dirty="0" smtClean="0">
                <a:solidFill>
                  <a:schemeClr val="tx1"/>
                </a:solidFill>
                <a:effectLst/>
                <a:latin typeface="+mn-lt"/>
                <a:ea typeface="+mn-ea"/>
                <a:cs typeface="+mn-cs"/>
              </a:rPr>
              <a:t>reduced to basic signs</a:t>
            </a:r>
            <a:r>
              <a:rPr lang="hr-HR" sz="1200" kern="1200" dirty="0" smtClean="0">
                <a:solidFill>
                  <a:schemeClr val="tx1"/>
                </a:solidFill>
                <a:effectLst/>
                <a:latin typeface="+mn-lt"/>
                <a:ea typeface="+mn-ea"/>
                <a:cs typeface="+mn-cs"/>
              </a:rPr>
              <a:t>; the mother is signified by a dark segment of a circle with a smaller circle pierced through it — </a:t>
            </a:r>
            <a:r>
              <a:rPr lang="hr-HR" sz="1200" b="1" kern="1200" dirty="0" smtClean="0">
                <a:solidFill>
                  <a:schemeClr val="tx1"/>
                </a:solidFill>
                <a:effectLst/>
                <a:latin typeface="+mn-lt"/>
                <a:ea typeface="+mn-ea"/>
                <a:cs typeface="+mn-cs"/>
              </a:rPr>
              <a:t>a skirt with a hole</a:t>
            </a:r>
            <a:r>
              <a:rPr lang="hr-HR" sz="1200" kern="1200" dirty="0" smtClean="0">
                <a:solidFill>
                  <a:schemeClr val="tx1"/>
                </a:solidFill>
                <a:effectLst/>
                <a:latin typeface="+mn-lt"/>
                <a:ea typeface="+mn-ea"/>
                <a:cs typeface="+mn-cs"/>
              </a:rPr>
              <a:t>. Crossing her body is a diagonal line terminating in </a:t>
            </a:r>
            <a:r>
              <a:rPr lang="hr-HR" sz="1200" b="1" kern="1200" dirty="0" smtClean="0">
                <a:solidFill>
                  <a:schemeClr val="tx1"/>
                </a:solidFill>
                <a:effectLst/>
                <a:latin typeface="+mn-lt"/>
                <a:ea typeface="+mn-ea"/>
                <a:cs typeface="+mn-cs"/>
              </a:rPr>
              <a:t>her breasts</a:t>
            </a:r>
            <a:r>
              <a:rPr lang="hr-HR" sz="1200" kern="1200" dirty="0" smtClean="0">
                <a:solidFill>
                  <a:schemeClr val="tx1"/>
                </a:solidFill>
                <a:effectLst/>
                <a:latin typeface="+mn-lt"/>
                <a:ea typeface="+mn-ea"/>
                <a:cs typeface="+mn-cs"/>
              </a:rPr>
              <a:t>, one frontal and the other in profile, </a:t>
            </a:r>
            <a:r>
              <a:rPr lang="hr-HR" sz="1200" b="1" kern="1200" dirty="0" smtClean="0">
                <a:solidFill>
                  <a:schemeClr val="tx1"/>
                </a:solidFill>
                <a:effectLst/>
                <a:latin typeface="+mn-lt"/>
                <a:ea typeface="+mn-ea"/>
                <a:cs typeface="+mn-cs"/>
              </a:rPr>
              <a:t>from which her children hang</a:t>
            </a:r>
            <a:r>
              <a:rPr lang="hr-HR" sz="1200" kern="1200" dirty="0" smtClean="0">
                <a:solidFill>
                  <a:schemeClr val="tx1"/>
                </a:solidFill>
                <a:effectLst/>
                <a:latin typeface="+mn-lt"/>
                <a:ea typeface="+mn-ea"/>
                <a:cs typeface="+mn-cs"/>
              </a:rPr>
              <a:t> like decorative anchors. Her head with its radiating rays of hair is comparatively tiny.“ (Smarthistory)</a:t>
            </a:r>
            <a:endParaRPr lang="en-US" sz="1200" kern="1200" dirty="0" smtClean="0">
              <a:solidFill>
                <a:schemeClr val="tx1"/>
              </a:solidFill>
              <a:effectLst/>
              <a:latin typeface="+mn-lt"/>
              <a:ea typeface="+mn-ea"/>
              <a:cs typeface="+mn-cs"/>
            </a:endParaRPr>
          </a:p>
          <a:p>
            <a:pPr fontAlgn="t"/>
            <a:r>
              <a:rPr lang="ta-IN" sz="1200" kern="1200" dirty="0" smtClean="0">
                <a:solidFill>
                  <a:schemeClr val="tx1"/>
                </a:solidFill>
                <a:effectLst/>
                <a:latin typeface="+mn-lt"/>
                <a:ea typeface="+mn-ea"/>
                <a:cs typeface="+mn-cs"/>
              </a:rPr>
              <a:t>Ovo je dakle geometrijska apstrakcija</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u kojima </a:t>
            </a:r>
            <a:r>
              <a:rPr lang="hr-HR" sz="1200" b="1" kern="1200" dirty="0" smtClean="0">
                <a:solidFill>
                  <a:schemeClr val="tx1"/>
                </a:solidFill>
                <a:effectLst/>
                <a:latin typeface="+mn-lt"/>
                <a:ea typeface="+mn-ea"/>
                <a:cs typeface="+mn-cs"/>
              </a:rPr>
              <a:t>znakovi i simboli </a:t>
            </a:r>
            <a:r>
              <a:rPr lang="hr-HR" sz="1200" kern="1200" dirty="0" smtClean="0">
                <a:solidFill>
                  <a:schemeClr val="tx1"/>
                </a:solidFill>
                <a:effectLst/>
                <a:latin typeface="+mn-lt"/>
                <a:ea typeface="+mn-ea"/>
                <a:cs typeface="+mn-cs"/>
              </a:rPr>
              <a:t>lebde u plitkom pros</a:t>
            </a:r>
            <a:r>
              <a:rPr lang="ta-IN" sz="1200" kern="1200" dirty="0" smtClean="0">
                <a:solidFill>
                  <a:schemeClr val="tx1"/>
                </a:solidFill>
                <a:effectLst/>
                <a:latin typeface="+mn-lt"/>
                <a:ea typeface="+mn-ea"/>
                <a:cs typeface="+mn-cs"/>
              </a:rPr>
              <a:t>t</a:t>
            </a:r>
            <a:r>
              <a:rPr lang="hr-HR" sz="1200" kern="1200" dirty="0" smtClean="0">
                <a:solidFill>
                  <a:schemeClr val="tx1"/>
                </a:solidFill>
                <a:effectLst/>
                <a:latin typeface="+mn-lt"/>
                <a:ea typeface="+mn-ea"/>
                <a:cs typeface="+mn-cs"/>
              </a:rPr>
              <a:t>oru, naznačenom mrljama</a:t>
            </a:r>
            <a:r>
              <a:rPr lang="ta-IN" sz="1200" kern="1200" dirty="0" smtClean="0">
                <a:solidFill>
                  <a:schemeClr val="tx1"/>
                </a:solidFill>
                <a:effectLst/>
                <a:latin typeface="+mn-lt"/>
                <a:ea typeface="+mn-ea"/>
                <a:cs typeface="+mn-cs"/>
              </a:rPr>
              <a:t>.</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Nježni, geometrijski znakovi krhki </a:t>
            </a:r>
            <a:r>
              <a:rPr lang="ta-IN" sz="1200" kern="1200" dirty="0" smtClean="0">
                <a:solidFill>
                  <a:schemeClr val="tx1"/>
                </a:solidFill>
                <a:effectLst/>
                <a:latin typeface="+mn-lt"/>
                <a:ea typeface="+mn-ea"/>
                <a:cs typeface="+mn-cs"/>
              </a:rPr>
              <a:t>su </a:t>
            </a:r>
            <a:r>
              <a:rPr lang="hr-HR" sz="1200" kern="1200" dirty="0" smtClean="0">
                <a:solidFill>
                  <a:schemeClr val="tx1"/>
                </a:solidFill>
                <a:effectLst/>
                <a:latin typeface="+mn-lt"/>
                <a:ea typeface="+mn-ea"/>
                <a:cs typeface="+mn-cs"/>
              </a:rPr>
              <a:t>i pokretni.  Te slike </a:t>
            </a:r>
            <a:r>
              <a:rPr lang="ta-IN" sz="1200" kern="1200" dirty="0" smtClean="0">
                <a:solidFill>
                  <a:schemeClr val="tx1"/>
                </a:solidFill>
                <a:effectLst/>
                <a:latin typeface="+mn-lt"/>
                <a:ea typeface="+mn-ea"/>
                <a:cs typeface="+mn-cs"/>
              </a:rPr>
              <a:t>odražavaju </a:t>
            </a:r>
            <a:r>
              <a:rPr lang="hr-HR" sz="1200" kern="1200" dirty="0" smtClean="0">
                <a:solidFill>
                  <a:schemeClr val="tx1"/>
                </a:solidFill>
                <a:effectLst/>
                <a:latin typeface="+mn-lt"/>
                <a:ea typeface="+mn-ea"/>
                <a:cs typeface="+mn-cs"/>
              </a:rPr>
              <a:t>unutrašnji fokus, usredotočenje na unutarnji svijet.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A4697A-30A2-3741-93AB-91DF54114955}" type="slidenum">
              <a:rPr lang="en-US" smtClean="0"/>
              <a:t>11</a:t>
            </a:fld>
            <a:endParaRPr lang="en-US"/>
          </a:p>
        </p:txBody>
      </p:sp>
    </p:spTree>
    <p:extLst>
      <p:ext uri="{BB962C8B-B14F-4D97-AF65-F5344CB8AC3E}">
        <p14:creationId xmlns:p14="http://schemas.microsoft.com/office/powerpoint/2010/main" val="389514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17/12/20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2484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17/12/20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39435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17/12/20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8668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17/12/20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21456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B8F6F560-C775-9241-8BB4-5DD67C6BDAA2}" type="datetimeFigureOut">
              <a:rPr lang="en-US" smtClean="0"/>
              <a:t>17/12/20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45586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B8F6F560-C775-9241-8BB4-5DD67C6BDAA2}" type="datetimeFigureOut">
              <a:rPr lang="en-US" smtClean="0"/>
              <a:t>17/12/20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0575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B8F6F560-C775-9241-8BB4-5DD67C6BDAA2}" type="datetimeFigureOut">
              <a:rPr lang="en-US" smtClean="0"/>
              <a:t>17/12/20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86061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B8F6F560-C775-9241-8BB4-5DD67C6BDAA2}" type="datetimeFigureOut">
              <a:rPr lang="en-US" smtClean="0"/>
              <a:t>17/12/20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1130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6F560-C775-9241-8BB4-5DD67C6BDAA2}" type="datetimeFigureOut">
              <a:rPr lang="en-US" smtClean="0"/>
              <a:t>17/12/20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7179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17/12/20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53462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a-IN"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17/12/20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39631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6F560-C775-9241-8BB4-5DD67C6BDAA2}" type="datetimeFigureOut">
              <a:rPr lang="en-US" smtClean="0"/>
              <a:t>17/12/20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430D4-2A41-8F4B-A0C9-F049E14C3100}" type="slidenum">
              <a:rPr lang="en-US" smtClean="0"/>
              <a:t>‹#›</a:t>
            </a:fld>
            <a:endParaRPr lang="en-US"/>
          </a:p>
        </p:txBody>
      </p:sp>
    </p:spTree>
    <p:extLst>
      <p:ext uri="{BB962C8B-B14F-4D97-AF65-F5344CB8AC3E}">
        <p14:creationId xmlns:p14="http://schemas.microsoft.com/office/powerpoint/2010/main" val="407033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988" y="782717"/>
            <a:ext cx="6467618" cy="2400657"/>
          </a:xfrm>
          <a:prstGeom prst="rect">
            <a:avLst/>
          </a:prstGeom>
          <a:noFill/>
        </p:spPr>
        <p:txBody>
          <a:bodyPr wrap="square" rtlCol="0">
            <a:spAutoFit/>
          </a:bodyPr>
          <a:lstStyle/>
          <a:p>
            <a:r>
              <a:rPr lang="ta-IN" sz="2400" b="1" dirty="0" smtClean="0">
                <a:latin typeface="Arial"/>
                <a:cs typeface="Arial"/>
              </a:rPr>
              <a:t>NADREALIZAM</a:t>
            </a:r>
            <a:r>
              <a:rPr lang="ta-IN" sz="2400" dirty="0" smtClean="0">
                <a:latin typeface="Arial"/>
                <a:cs typeface="Arial"/>
              </a:rPr>
              <a:t> (1924. </a:t>
            </a:r>
            <a:r>
              <a:rPr lang="en-US" sz="2400" dirty="0" smtClean="0">
                <a:latin typeface="Arial"/>
                <a:cs typeface="Arial"/>
              </a:rPr>
              <a:t>–</a:t>
            </a:r>
            <a:r>
              <a:rPr lang="ta-IN" sz="2400" dirty="0" smtClean="0">
                <a:latin typeface="Arial"/>
                <a:cs typeface="Arial"/>
              </a:rPr>
              <a:t> 40-e godine 20.st.)</a:t>
            </a:r>
          </a:p>
          <a:p>
            <a:endParaRPr lang="ta-IN" dirty="0" smtClean="0">
              <a:latin typeface="Arial"/>
              <a:cs typeface="Arial"/>
            </a:endParaRPr>
          </a:p>
          <a:p>
            <a:r>
              <a:rPr lang="ta-IN" dirty="0" smtClean="0">
                <a:latin typeface="Arial"/>
                <a:cs typeface="Arial"/>
              </a:rPr>
              <a:t>SVIJET FANTAZIJA, SNOVA I  POKUŠAJ BILJEŽENJA NESVJESNOG</a:t>
            </a:r>
          </a:p>
          <a:p>
            <a:endParaRPr lang="ta-IN" dirty="0">
              <a:latin typeface="Arial"/>
              <a:cs typeface="Arial"/>
            </a:endParaRPr>
          </a:p>
          <a:p>
            <a:endParaRPr lang="ta-IN" dirty="0" smtClean="0">
              <a:latin typeface="Arial"/>
              <a:cs typeface="Arial"/>
            </a:endParaRPr>
          </a:p>
          <a:p>
            <a:r>
              <a:rPr lang="ta-IN" dirty="0" smtClean="0">
                <a:latin typeface="Arial"/>
                <a:cs typeface="Arial"/>
              </a:rPr>
              <a:t>Prava je realnost područje nesvjesnog i izvan kontrole uma, smatraju nadrealisti. </a:t>
            </a:r>
            <a:endParaRPr lang="en-US" dirty="0">
              <a:latin typeface="Arial"/>
              <a:cs typeface="Arial"/>
            </a:endParaRPr>
          </a:p>
        </p:txBody>
      </p:sp>
    </p:spTree>
    <p:extLst>
      <p:ext uri="{BB962C8B-B14F-4D97-AF65-F5344CB8AC3E}">
        <p14:creationId xmlns:p14="http://schemas.microsoft.com/office/powerpoint/2010/main" val="341200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hnika exquisit corp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98917" cy="6858000"/>
          </a:xfrm>
          <a:prstGeom prst="rect">
            <a:avLst/>
          </a:prstGeom>
        </p:spPr>
      </p:pic>
      <p:sp>
        <p:nvSpPr>
          <p:cNvPr id="5" name="TextBox 4"/>
          <p:cNvSpPr txBox="1"/>
          <p:nvPr/>
        </p:nvSpPr>
        <p:spPr>
          <a:xfrm>
            <a:off x="4640590" y="5174370"/>
            <a:ext cx="4718978" cy="1605568"/>
          </a:xfrm>
          <a:prstGeom prst="rect">
            <a:avLst/>
          </a:prstGeom>
          <a:noFill/>
        </p:spPr>
        <p:txBody>
          <a:bodyPr wrap="square" rtlCol="0">
            <a:spAutoFit/>
          </a:bodyPr>
          <a:lstStyle/>
          <a:p>
            <a:pPr fontAlgn="t">
              <a:spcAft>
                <a:spcPts val="1000"/>
              </a:spcAft>
            </a:pPr>
            <a:r>
              <a:rPr lang="hr-HR" dirty="0">
                <a:latin typeface="Arial"/>
                <a:ea typeface="ＭＳ 明朝"/>
              </a:rPr>
              <a:t>Yves Tanguy, Joan Miró, Max Morise, and Man Ray: </a:t>
            </a:r>
            <a:r>
              <a:rPr lang="hr-HR" i="1" dirty="0">
                <a:latin typeface="Arial"/>
                <a:ea typeface="ＭＳ 明朝"/>
              </a:rPr>
              <a:t>Bez naslova</a:t>
            </a:r>
            <a:r>
              <a:rPr lang="hr-HR" dirty="0">
                <a:latin typeface="Arial"/>
                <a:ea typeface="ＭＳ 明朝"/>
              </a:rPr>
              <a:t> (Exquisite Corpse), </a:t>
            </a:r>
            <a:r>
              <a:rPr lang="hr-HR" b="1" dirty="0">
                <a:latin typeface="Arial"/>
                <a:ea typeface="ＭＳ 明朝"/>
              </a:rPr>
              <a:t>1926-27</a:t>
            </a:r>
            <a:r>
              <a:rPr lang="hr-HR" dirty="0">
                <a:latin typeface="Arial"/>
                <a:ea typeface="ＭＳ 明朝"/>
              </a:rPr>
              <a:t>, colored pencil, pencil, and ink on paper.</a:t>
            </a:r>
            <a:endParaRPr lang="en-US" dirty="0">
              <a:latin typeface="Arial"/>
              <a:ea typeface="ＭＳ 明朝"/>
            </a:endParaRPr>
          </a:p>
          <a:p>
            <a:endParaRPr lang="en-US" dirty="0"/>
          </a:p>
        </p:txBody>
      </p:sp>
    </p:spTree>
    <p:extLst>
      <p:ext uri="{BB962C8B-B14F-4D97-AF65-F5344CB8AC3E}">
        <p14:creationId xmlns:p14="http://schemas.microsoft.com/office/powerpoint/2010/main" val="2579854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o - matern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4" y="0"/>
            <a:ext cx="5288946" cy="6858000"/>
          </a:xfrm>
          <a:prstGeom prst="rect">
            <a:avLst/>
          </a:prstGeom>
        </p:spPr>
      </p:pic>
      <p:sp>
        <p:nvSpPr>
          <p:cNvPr id="5" name="TextBox 4"/>
          <p:cNvSpPr txBox="1"/>
          <p:nvPr/>
        </p:nvSpPr>
        <p:spPr>
          <a:xfrm>
            <a:off x="6110304" y="5697481"/>
            <a:ext cx="2866350" cy="1113125"/>
          </a:xfrm>
          <a:prstGeom prst="rect">
            <a:avLst/>
          </a:prstGeom>
          <a:noFill/>
        </p:spPr>
        <p:txBody>
          <a:bodyPr wrap="square" rtlCol="0">
            <a:spAutoFit/>
          </a:bodyPr>
          <a:lstStyle/>
          <a:p>
            <a:pPr fontAlgn="t">
              <a:spcAft>
                <a:spcPts val="1000"/>
              </a:spcAft>
            </a:pPr>
            <a:r>
              <a:rPr lang="hr-HR" sz="2000" dirty="0">
                <a:latin typeface="Arial"/>
                <a:ea typeface="ＭＳ 明朝"/>
              </a:rPr>
              <a:t>Joan Miró: </a:t>
            </a:r>
            <a:r>
              <a:rPr lang="hr-HR" sz="2000" i="1" dirty="0">
                <a:latin typeface="Arial"/>
                <a:ea typeface="ＭＳ 明朝"/>
              </a:rPr>
              <a:t>Majčinstvo</a:t>
            </a:r>
            <a:r>
              <a:rPr lang="hr-HR" sz="2000" dirty="0">
                <a:latin typeface="Arial"/>
                <a:ea typeface="ＭＳ 明朝"/>
              </a:rPr>
              <a:t>, ulje na platnu, 1924. </a:t>
            </a:r>
            <a:endParaRPr lang="en-US" sz="2000" dirty="0">
              <a:latin typeface="Arial"/>
              <a:ea typeface="ＭＳ 明朝"/>
            </a:endParaRPr>
          </a:p>
          <a:p>
            <a:endParaRPr lang="en-US" dirty="0"/>
          </a:p>
        </p:txBody>
      </p:sp>
    </p:spTree>
    <p:extLst>
      <p:ext uri="{BB962C8B-B14F-4D97-AF65-F5344CB8AC3E}">
        <p14:creationId xmlns:p14="http://schemas.microsoft.com/office/powerpoint/2010/main" val="9424009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o - the-tilled-field-1924.jpg!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8341593" cy="6017069"/>
          </a:xfrm>
          <a:prstGeom prst="rect">
            <a:avLst/>
          </a:prstGeom>
        </p:spPr>
      </p:pic>
      <p:sp>
        <p:nvSpPr>
          <p:cNvPr id="6" name="TextBox 5"/>
          <p:cNvSpPr txBox="1"/>
          <p:nvPr/>
        </p:nvSpPr>
        <p:spPr>
          <a:xfrm>
            <a:off x="343276" y="6280959"/>
            <a:ext cx="4362242" cy="805349"/>
          </a:xfrm>
          <a:prstGeom prst="rect">
            <a:avLst/>
          </a:prstGeom>
          <a:noFill/>
        </p:spPr>
        <p:txBody>
          <a:bodyPr wrap="none" rtlCol="0">
            <a:spAutoFit/>
          </a:bodyPr>
          <a:lstStyle/>
          <a:p>
            <a:pPr fontAlgn="t">
              <a:spcAft>
                <a:spcPts val="1000"/>
              </a:spcAft>
            </a:pPr>
            <a:r>
              <a:rPr lang="hr-HR" sz="2000" dirty="0">
                <a:latin typeface="Arial"/>
                <a:ea typeface="ＭＳ 明朝"/>
              </a:rPr>
              <a:t>Joan Miró: </a:t>
            </a:r>
            <a:r>
              <a:rPr lang="hr-HR" sz="2000" i="1" dirty="0">
                <a:latin typeface="Arial"/>
                <a:ea typeface="ＭＳ 明朝"/>
              </a:rPr>
              <a:t>Obrađeno polje</a:t>
            </a:r>
            <a:r>
              <a:rPr lang="hr-HR" sz="2000" dirty="0">
                <a:latin typeface="Arial"/>
                <a:ea typeface="ＭＳ 明朝"/>
              </a:rPr>
              <a:t>, 1923-24.</a:t>
            </a:r>
            <a:endParaRPr lang="en-US" sz="2000" dirty="0">
              <a:latin typeface="Arial"/>
              <a:ea typeface="ＭＳ 明朝"/>
            </a:endParaRPr>
          </a:p>
          <a:p>
            <a:endParaRPr lang="en-US" dirty="0"/>
          </a:p>
        </p:txBody>
      </p:sp>
    </p:spTree>
    <p:extLst>
      <p:ext uri="{BB962C8B-B14F-4D97-AF65-F5344CB8AC3E}">
        <p14:creationId xmlns:p14="http://schemas.microsoft.com/office/powerpoint/2010/main" val="9537482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ska Miro - romanika - St. Kle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73506" cy="6858000"/>
          </a:xfrm>
          <a:prstGeom prst="rect">
            <a:avLst/>
          </a:prstGeom>
        </p:spPr>
      </p:pic>
      <p:sp>
        <p:nvSpPr>
          <p:cNvPr id="5" name="TextBox 4"/>
          <p:cNvSpPr txBox="1"/>
          <p:nvPr/>
        </p:nvSpPr>
        <p:spPr>
          <a:xfrm>
            <a:off x="6264777" y="5216971"/>
            <a:ext cx="2746204" cy="1882567"/>
          </a:xfrm>
          <a:prstGeom prst="rect">
            <a:avLst/>
          </a:prstGeom>
          <a:noFill/>
        </p:spPr>
        <p:txBody>
          <a:bodyPr wrap="square" rtlCol="0">
            <a:spAutoFit/>
          </a:bodyPr>
          <a:lstStyle/>
          <a:p>
            <a:pPr fontAlgn="t">
              <a:spcAft>
                <a:spcPts val="1000"/>
              </a:spcAft>
            </a:pPr>
            <a:r>
              <a:rPr lang="hr-HR" dirty="0">
                <a:latin typeface="Arial"/>
                <a:ea typeface="ＭＳ 明朝"/>
                <a:cs typeface="Arial"/>
              </a:rPr>
              <a:t>Romanička freska u apsidi crkve </a:t>
            </a:r>
            <a:r>
              <a:rPr lang="ta-IN" dirty="0" smtClean="0">
                <a:latin typeface="Arial"/>
                <a:ea typeface="ＭＳ 明朝"/>
                <a:cs typeface="Arial"/>
              </a:rPr>
              <a:t>Sant Climent </a:t>
            </a:r>
            <a:r>
              <a:rPr lang="hr-HR" dirty="0" smtClean="0">
                <a:latin typeface="Arial"/>
                <a:ea typeface="ＭＳ 明朝"/>
                <a:cs typeface="Arial"/>
              </a:rPr>
              <a:t>de Taull, </a:t>
            </a:r>
            <a:r>
              <a:rPr lang="hr-HR" dirty="0">
                <a:latin typeface="Arial"/>
                <a:ea typeface="ＭＳ 明朝"/>
              </a:rPr>
              <a:t>Katalonija, Španjolska, 12. st.</a:t>
            </a:r>
            <a:endParaRPr lang="en-US" dirty="0">
              <a:latin typeface="Arial"/>
              <a:ea typeface="ＭＳ 明朝"/>
            </a:endParaRPr>
          </a:p>
          <a:p>
            <a:endParaRPr lang="en-US" dirty="0"/>
          </a:p>
        </p:txBody>
      </p:sp>
      <p:sp>
        <p:nvSpPr>
          <p:cNvPr id="6" name="TextBox 5"/>
          <p:cNvSpPr txBox="1"/>
          <p:nvPr/>
        </p:nvSpPr>
        <p:spPr>
          <a:xfrm>
            <a:off x="6419251" y="1098309"/>
            <a:ext cx="2471583" cy="1015663"/>
          </a:xfrm>
          <a:prstGeom prst="rect">
            <a:avLst/>
          </a:prstGeom>
          <a:noFill/>
        </p:spPr>
        <p:txBody>
          <a:bodyPr wrap="square" rtlCol="0">
            <a:spAutoFit/>
          </a:bodyPr>
          <a:lstStyle/>
          <a:p>
            <a:r>
              <a:rPr lang="ta-IN" sz="2000" dirty="0">
                <a:latin typeface="Arial"/>
                <a:cs typeface="Arial"/>
              </a:rPr>
              <a:t>u</a:t>
            </a:r>
            <a:r>
              <a:rPr lang="ta-IN" sz="2000" dirty="0" smtClean="0">
                <a:latin typeface="Arial"/>
                <a:cs typeface="Arial"/>
              </a:rPr>
              <a:t>tjecaj tradicije katalonskog područja </a:t>
            </a:r>
            <a:endParaRPr lang="en-US" sz="2000" dirty="0">
              <a:latin typeface="Arial"/>
              <a:cs typeface="Arial"/>
            </a:endParaRPr>
          </a:p>
        </p:txBody>
      </p:sp>
    </p:spTree>
    <p:extLst>
      <p:ext uri="{BB962C8B-B14F-4D97-AF65-F5344CB8AC3E}">
        <p14:creationId xmlns:p14="http://schemas.microsoft.com/office/powerpoint/2010/main" val="320578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o - katalonski seljak - 19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0" y="1270616"/>
            <a:ext cx="3201296" cy="4132093"/>
          </a:xfrm>
          <a:prstGeom prst="rect">
            <a:avLst/>
          </a:prstGeom>
        </p:spPr>
      </p:pic>
      <p:pic>
        <p:nvPicPr>
          <p:cNvPr id="5" name="Picture 4" descr="Miro - the-tilled-field-1924.jpg!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099" y="1270616"/>
            <a:ext cx="5728410" cy="4132093"/>
          </a:xfrm>
          <a:prstGeom prst="rect">
            <a:avLst/>
          </a:prstGeom>
        </p:spPr>
      </p:pic>
      <p:sp>
        <p:nvSpPr>
          <p:cNvPr id="7" name="Rectangle 6"/>
          <p:cNvSpPr/>
          <p:nvPr/>
        </p:nvSpPr>
        <p:spPr>
          <a:xfrm>
            <a:off x="0" y="5581460"/>
            <a:ext cx="3295444" cy="646331"/>
          </a:xfrm>
          <a:prstGeom prst="rect">
            <a:avLst/>
          </a:prstGeom>
        </p:spPr>
        <p:txBody>
          <a:bodyPr wrap="square">
            <a:spAutoFit/>
          </a:bodyPr>
          <a:lstStyle/>
          <a:p>
            <a:pPr fontAlgn="t">
              <a:spcAft>
                <a:spcPts val="1000"/>
              </a:spcAft>
            </a:pPr>
            <a:r>
              <a:rPr lang="hr-HR" dirty="0">
                <a:latin typeface="Arial"/>
                <a:ea typeface="ＭＳ 明朝"/>
              </a:rPr>
              <a:t>Joan Miró: </a:t>
            </a:r>
            <a:r>
              <a:rPr lang="hr-HR" i="1" dirty="0">
                <a:latin typeface="Arial"/>
                <a:ea typeface="ＭＳ 明朝"/>
              </a:rPr>
              <a:t>Glava katalonskoga seljaka</a:t>
            </a:r>
            <a:r>
              <a:rPr lang="hr-HR" dirty="0">
                <a:latin typeface="Arial"/>
                <a:ea typeface="ＭＳ 明朝"/>
              </a:rPr>
              <a:t>, 1925.</a:t>
            </a:r>
            <a:endParaRPr lang="en-US" dirty="0">
              <a:effectLst/>
              <a:latin typeface="Arial"/>
              <a:ea typeface="ＭＳ 明朝"/>
            </a:endParaRPr>
          </a:p>
        </p:txBody>
      </p:sp>
      <p:sp>
        <p:nvSpPr>
          <p:cNvPr id="8" name="TextBox 7"/>
          <p:cNvSpPr txBox="1"/>
          <p:nvPr/>
        </p:nvSpPr>
        <p:spPr>
          <a:xfrm>
            <a:off x="3673047" y="5680320"/>
            <a:ext cx="3944484" cy="646331"/>
          </a:xfrm>
          <a:prstGeom prst="rect">
            <a:avLst/>
          </a:prstGeom>
          <a:noFill/>
        </p:spPr>
        <p:txBody>
          <a:bodyPr wrap="none" rtlCol="0">
            <a:spAutoFit/>
          </a:bodyPr>
          <a:lstStyle/>
          <a:p>
            <a:r>
              <a:rPr lang="hr-HR" dirty="0">
                <a:latin typeface="Arial"/>
                <a:ea typeface="ＭＳ 明朝"/>
              </a:rPr>
              <a:t>Joan Miró: </a:t>
            </a:r>
            <a:r>
              <a:rPr lang="hr-HR" i="1" dirty="0">
                <a:latin typeface="Arial"/>
                <a:ea typeface="ＭＳ 明朝"/>
              </a:rPr>
              <a:t>Obrađeno polje</a:t>
            </a:r>
            <a:r>
              <a:rPr lang="hr-HR" dirty="0">
                <a:latin typeface="Arial"/>
                <a:ea typeface="ＭＳ 明朝"/>
              </a:rPr>
              <a:t>, 1923-24.</a:t>
            </a:r>
            <a:endParaRPr lang="en-US" dirty="0">
              <a:latin typeface="Arial"/>
              <a:ea typeface="ＭＳ 明朝"/>
            </a:endParaRPr>
          </a:p>
          <a:p>
            <a:endParaRPr lang="en-US" dirty="0"/>
          </a:p>
        </p:txBody>
      </p:sp>
    </p:spTree>
    <p:extLst>
      <p:ext uri="{BB962C8B-B14F-4D97-AF65-F5344CB8AC3E}">
        <p14:creationId xmlns:p14="http://schemas.microsoft.com/office/powerpoint/2010/main" val="3497191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rittePi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185"/>
            <a:ext cx="9144001" cy="6386286"/>
          </a:xfrm>
          <a:prstGeom prst="rect">
            <a:avLst/>
          </a:prstGeom>
        </p:spPr>
      </p:pic>
      <p:sp>
        <p:nvSpPr>
          <p:cNvPr id="5" name="TextBox 4"/>
          <p:cNvSpPr txBox="1"/>
          <p:nvPr/>
        </p:nvSpPr>
        <p:spPr>
          <a:xfrm>
            <a:off x="669839" y="6448019"/>
            <a:ext cx="5474989" cy="774571"/>
          </a:xfrm>
          <a:prstGeom prst="rect">
            <a:avLst/>
          </a:prstGeom>
          <a:noFill/>
        </p:spPr>
        <p:txBody>
          <a:bodyPr wrap="none" rtlCol="0">
            <a:spAutoFit/>
          </a:bodyPr>
          <a:lstStyle/>
          <a:p>
            <a:pPr>
              <a:spcAft>
                <a:spcPts val="1000"/>
              </a:spcAft>
            </a:pPr>
            <a:r>
              <a:rPr lang="en-US" dirty="0">
                <a:solidFill>
                  <a:srgbClr val="101010"/>
                </a:solidFill>
                <a:latin typeface="Arial"/>
                <a:ea typeface="Times New Roman"/>
                <a:cs typeface="Times New Roman"/>
              </a:rPr>
              <a:t>René Magritte: </a:t>
            </a:r>
            <a:r>
              <a:rPr lang="en-US" i="1" dirty="0" err="1">
                <a:solidFill>
                  <a:srgbClr val="101010"/>
                </a:solidFill>
                <a:latin typeface="Arial"/>
                <a:ea typeface="Times New Roman"/>
                <a:cs typeface="Times New Roman"/>
              </a:rPr>
              <a:t>Varka</a:t>
            </a:r>
            <a:r>
              <a:rPr lang="en-US" i="1" dirty="0">
                <a:solidFill>
                  <a:srgbClr val="101010"/>
                </a:solidFill>
                <a:latin typeface="Arial"/>
                <a:ea typeface="Times New Roman"/>
                <a:cs typeface="Times New Roman"/>
              </a:rPr>
              <a:t> </a:t>
            </a:r>
            <a:r>
              <a:rPr lang="en-US" i="1" dirty="0" err="1">
                <a:solidFill>
                  <a:srgbClr val="101010"/>
                </a:solidFill>
                <a:latin typeface="Arial"/>
                <a:ea typeface="Times New Roman"/>
                <a:cs typeface="Times New Roman"/>
              </a:rPr>
              <a:t>slika</a:t>
            </a:r>
            <a:r>
              <a:rPr lang="en-US" dirty="0">
                <a:solidFill>
                  <a:srgbClr val="101010"/>
                </a:solidFill>
                <a:latin typeface="Arial"/>
                <a:ea typeface="Times New Roman"/>
                <a:cs typeface="Times New Roman"/>
              </a:rPr>
              <a:t> </a:t>
            </a:r>
            <a:r>
              <a:rPr lang="en-US" dirty="0" err="1">
                <a:solidFill>
                  <a:srgbClr val="101010"/>
                </a:solidFill>
                <a:latin typeface="Arial"/>
                <a:ea typeface="Times New Roman"/>
                <a:cs typeface="Times New Roman"/>
              </a:rPr>
              <a:t>ili</a:t>
            </a:r>
            <a:r>
              <a:rPr lang="en-US" dirty="0">
                <a:solidFill>
                  <a:srgbClr val="101010"/>
                </a:solidFill>
                <a:latin typeface="Arial"/>
                <a:ea typeface="Times New Roman"/>
                <a:cs typeface="Times New Roman"/>
              </a:rPr>
              <a:t> </a:t>
            </a:r>
            <a:r>
              <a:rPr lang="en-US" i="1" dirty="0" err="1">
                <a:solidFill>
                  <a:srgbClr val="101010"/>
                </a:solidFill>
                <a:latin typeface="Arial"/>
                <a:ea typeface="Times New Roman"/>
                <a:cs typeface="Times New Roman"/>
              </a:rPr>
              <a:t>Ovo</a:t>
            </a:r>
            <a:r>
              <a:rPr lang="en-US" i="1" dirty="0">
                <a:solidFill>
                  <a:srgbClr val="101010"/>
                </a:solidFill>
                <a:latin typeface="Arial"/>
                <a:ea typeface="Times New Roman"/>
                <a:cs typeface="Times New Roman"/>
              </a:rPr>
              <a:t> </a:t>
            </a:r>
            <a:r>
              <a:rPr lang="en-US" i="1" dirty="0" err="1">
                <a:solidFill>
                  <a:srgbClr val="101010"/>
                </a:solidFill>
                <a:latin typeface="Arial"/>
                <a:ea typeface="Times New Roman"/>
                <a:cs typeface="Times New Roman"/>
              </a:rPr>
              <a:t>nije</a:t>
            </a:r>
            <a:r>
              <a:rPr lang="en-US" i="1" dirty="0">
                <a:solidFill>
                  <a:srgbClr val="101010"/>
                </a:solidFill>
                <a:latin typeface="Arial"/>
                <a:ea typeface="Times New Roman"/>
                <a:cs typeface="Times New Roman"/>
              </a:rPr>
              <a:t> </a:t>
            </a:r>
            <a:r>
              <a:rPr lang="en-US" i="1" dirty="0" err="1">
                <a:solidFill>
                  <a:srgbClr val="101010"/>
                </a:solidFill>
                <a:latin typeface="Arial"/>
                <a:ea typeface="Times New Roman"/>
                <a:cs typeface="Times New Roman"/>
              </a:rPr>
              <a:t>lula</a:t>
            </a:r>
            <a:r>
              <a:rPr lang="en-US" dirty="0">
                <a:solidFill>
                  <a:srgbClr val="101010"/>
                </a:solidFill>
                <a:latin typeface="Arial"/>
                <a:ea typeface="Times New Roman"/>
                <a:cs typeface="Times New Roman"/>
              </a:rPr>
              <a:t>, 1928-29.</a:t>
            </a:r>
            <a:endParaRPr lang="en-US" dirty="0">
              <a:latin typeface="Arial"/>
              <a:ea typeface="ＭＳ 明朝"/>
            </a:endParaRPr>
          </a:p>
          <a:p>
            <a:endParaRPr lang="en-US" dirty="0"/>
          </a:p>
        </p:txBody>
      </p:sp>
    </p:spTree>
    <p:extLst>
      <p:ext uri="{BB962C8B-B14F-4D97-AF65-F5344CB8AC3E}">
        <p14:creationId xmlns:p14="http://schemas.microsoft.com/office/powerpoint/2010/main" val="10144683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ritte - the-human-condi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71" y="0"/>
            <a:ext cx="5322173" cy="6858000"/>
          </a:xfrm>
          <a:prstGeom prst="rect">
            <a:avLst/>
          </a:prstGeom>
        </p:spPr>
      </p:pic>
      <p:sp>
        <p:nvSpPr>
          <p:cNvPr id="5" name="TextBox 4"/>
          <p:cNvSpPr txBox="1"/>
          <p:nvPr/>
        </p:nvSpPr>
        <p:spPr>
          <a:xfrm>
            <a:off x="5860144" y="5733143"/>
            <a:ext cx="3138714" cy="1328569"/>
          </a:xfrm>
          <a:prstGeom prst="rect">
            <a:avLst/>
          </a:prstGeom>
          <a:noFill/>
        </p:spPr>
        <p:txBody>
          <a:bodyPr wrap="square" rtlCol="0">
            <a:spAutoFit/>
          </a:bodyPr>
          <a:lstStyle/>
          <a:p>
            <a:pPr>
              <a:spcAft>
                <a:spcPts val="1000"/>
              </a:spcAft>
            </a:pPr>
            <a:r>
              <a:rPr lang="en-US" dirty="0">
                <a:solidFill>
                  <a:srgbClr val="101010"/>
                </a:solidFill>
                <a:latin typeface="Arial"/>
                <a:ea typeface="Times New Roman"/>
                <a:cs typeface="Times New Roman"/>
              </a:rPr>
              <a:t>René Magritte: </a:t>
            </a:r>
            <a:r>
              <a:rPr lang="en-US" i="1" dirty="0" err="1">
                <a:solidFill>
                  <a:srgbClr val="101010"/>
                </a:solidFill>
                <a:latin typeface="Arial"/>
                <a:ea typeface="Times New Roman"/>
                <a:cs typeface="Times New Roman"/>
              </a:rPr>
              <a:t>Ljudsko</a:t>
            </a:r>
            <a:r>
              <a:rPr lang="en-US" i="1" dirty="0">
                <a:solidFill>
                  <a:srgbClr val="101010"/>
                </a:solidFill>
                <a:latin typeface="Arial"/>
                <a:ea typeface="Times New Roman"/>
                <a:cs typeface="Times New Roman"/>
              </a:rPr>
              <a:t> </a:t>
            </a:r>
            <a:r>
              <a:rPr lang="en-US" i="1" dirty="0" err="1">
                <a:solidFill>
                  <a:srgbClr val="101010"/>
                </a:solidFill>
                <a:latin typeface="Arial"/>
                <a:ea typeface="Times New Roman"/>
                <a:cs typeface="Times New Roman"/>
              </a:rPr>
              <a:t>stanje</a:t>
            </a:r>
            <a:r>
              <a:rPr lang="en-US" i="1" dirty="0">
                <a:solidFill>
                  <a:srgbClr val="101010"/>
                </a:solidFill>
                <a:latin typeface="Arial"/>
                <a:ea typeface="Times New Roman"/>
                <a:cs typeface="Times New Roman"/>
              </a:rPr>
              <a:t> I (The Human Condition I),</a:t>
            </a:r>
            <a:r>
              <a:rPr lang="en-US" dirty="0">
                <a:solidFill>
                  <a:srgbClr val="101010"/>
                </a:solidFill>
                <a:latin typeface="Arial"/>
                <a:ea typeface="Times New Roman"/>
                <a:cs typeface="Times New Roman"/>
              </a:rPr>
              <a:t> 1933.</a:t>
            </a:r>
            <a:endParaRPr lang="en-US" dirty="0">
              <a:latin typeface="Arial"/>
              <a:ea typeface="ＭＳ 明朝"/>
            </a:endParaRPr>
          </a:p>
          <a:p>
            <a:endParaRPr lang="en-US" dirty="0"/>
          </a:p>
        </p:txBody>
      </p:sp>
      <p:sp>
        <p:nvSpPr>
          <p:cNvPr id="6" name="TextBox 5"/>
          <p:cNvSpPr txBox="1"/>
          <p:nvPr/>
        </p:nvSpPr>
        <p:spPr>
          <a:xfrm>
            <a:off x="6132286" y="1469571"/>
            <a:ext cx="2373817" cy="461665"/>
          </a:xfrm>
          <a:prstGeom prst="rect">
            <a:avLst/>
          </a:prstGeom>
          <a:noFill/>
        </p:spPr>
        <p:txBody>
          <a:bodyPr wrap="none" rtlCol="0">
            <a:spAutoFit/>
          </a:bodyPr>
          <a:lstStyle/>
          <a:p>
            <a:r>
              <a:rPr lang="ta-IN" sz="2400" dirty="0" smtClean="0">
                <a:latin typeface="Arial"/>
                <a:cs typeface="Arial"/>
              </a:rPr>
              <a:t>“filozofske slike“</a:t>
            </a:r>
            <a:endParaRPr lang="en-US" sz="2400" dirty="0">
              <a:latin typeface="Arial"/>
              <a:cs typeface="Arial"/>
            </a:endParaRPr>
          </a:p>
        </p:txBody>
      </p:sp>
    </p:spTree>
    <p:extLst>
      <p:ext uri="{BB962C8B-B14F-4D97-AF65-F5344CB8AC3E}">
        <p14:creationId xmlns:p14="http://schemas.microsoft.com/office/powerpoint/2010/main" val="167653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ret Oppenhei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7366"/>
          </a:xfrm>
          <a:prstGeom prst="rect">
            <a:avLst/>
          </a:prstGeom>
        </p:spPr>
      </p:pic>
      <p:sp>
        <p:nvSpPr>
          <p:cNvPr id="5" name="TextBox 4"/>
          <p:cNvSpPr txBox="1"/>
          <p:nvPr/>
        </p:nvSpPr>
        <p:spPr>
          <a:xfrm>
            <a:off x="599376" y="6278325"/>
            <a:ext cx="3533539" cy="369332"/>
          </a:xfrm>
          <a:prstGeom prst="rect">
            <a:avLst/>
          </a:prstGeom>
          <a:noFill/>
        </p:spPr>
        <p:txBody>
          <a:bodyPr wrap="none" rtlCol="0">
            <a:spAutoFit/>
          </a:bodyPr>
          <a:lstStyle/>
          <a:p>
            <a:r>
              <a:rPr lang="ta-IN" dirty="0" smtClean="0">
                <a:latin typeface="Arial"/>
                <a:cs typeface="Arial"/>
              </a:rPr>
              <a:t>Meret Oppenheim: </a:t>
            </a:r>
            <a:r>
              <a:rPr lang="ta-IN" i="1" dirty="0" smtClean="0">
                <a:latin typeface="Arial"/>
                <a:cs typeface="Arial"/>
              </a:rPr>
              <a:t>Objekt</a:t>
            </a:r>
            <a:r>
              <a:rPr lang="ta-IN" dirty="0" smtClean="0">
                <a:latin typeface="Arial"/>
                <a:cs typeface="Arial"/>
              </a:rPr>
              <a:t>, 1936. </a:t>
            </a:r>
            <a:endParaRPr lang="en-US" dirty="0">
              <a:latin typeface="Arial"/>
              <a:cs typeface="Arial"/>
            </a:endParaRPr>
          </a:p>
        </p:txBody>
      </p:sp>
    </p:spTree>
    <p:extLst>
      <p:ext uri="{BB962C8B-B14F-4D97-AF65-F5344CB8AC3E}">
        <p14:creationId xmlns:p14="http://schemas.microsoft.com/office/powerpoint/2010/main" val="1008316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9724" y="1488728"/>
            <a:ext cx="5101591" cy="830997"/>
          </a:xfrm>
          <a:prstGeom prst="rect">
            <a:avLst/>
          </a:prstGeom>
          <a:noFill/>
        </p:spPr>
        <p:txBody>
          <a:bodyPr wrap="square" rtlCol="0">
            <a:spAutoFit/>
          </a:bodyPr>
          <a:lstStyle/>
          <a:p>
            <a:r>
              <a:rPr lang="ta-IN" sz="2400" dirty="0" smtClean="0">
                <a:latin typeface="Arial"/>
                <a:cs typeface="Arial"/>
              </a:rPr>
              <a:t>Dragi 4 b, želim vam lijepe blagdane, zdravlje, ljubav i sreću !</a:t>
            </a:r>
            <a:endParaRPr lang="en-US" sz="2400" dirty="0">
              <a:latin typeface="Arial"/>
              <a:cs typeface="Arial"/>
            </a:endParaRPr>
          </a:p>
        </p:txBody>
      </p:sp>
    </p:spTree>
    <p:extLst>
      <p:ext uri="{BB962C8B-B14F-4D97-AF65-F5344CB8AC3E}">
        <p14:creationId xmlns:p14="http://schemas.microsoft.com/office/powerpoint/2010/main" val="400369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372" y="989472"/>
            <a:ext cx="8043143" cy="4062651"/>
          </a:xfrm>
          <a:prstGeom prst="rect">
            <a:avLst/>
          </a:prstGeom>
          <a:noFill/>
        </p:spPr>
        <p:txBody>
          <a:bodyPr wrap="square" rtlCol="0">
            <a:spAutoFit/>
          </a:bodyPr>
          <a:lstStyle/>
          <a:p>
            <a:r>
              <a:rPr lang="hr-HR" sz="2000" dirty="0">
                <a:latin typeface="Arial"/>
                <a:cs typeface="Arial"/>
              </a:rPr>
              <a:t>Nadrealizam teži za oslobođenjem psihološkog sadržaja, nesvjesnog. Obilježava ga bizarnost, začudnost, intrigantni motivi, spajanje potpuno nespojivih motiva tako da slike postaju </a:t>
            </a:r>
            <a:r>
              <a:rPr lang="hr-HR" sz="2000" b="1" dirty="0">
                <a:latin typeface="Arial"/>
                <a:cs typeface="Arial"/>
              </a:rPr>
              <a:t>vizualne zagonetke</a:t>
            </a:r>
            <a:r>
              <a:rPr lang="hr-HR" sz="2000" dirty="0" smtClean="0">
                <a:latin typeface="Arial"/>
                <a:cs typeface="Arial"/>
              </a:rPr>
              <a:t>.</a:t>
            </a:r>
            <a:endParaRPr lang="ta-IN" sz="2000" dirty="0" smtClean="0">
              <a:latin typeface="Arial"/>
              <a:cs typeface="Arial"/>
            </a:endParaRPr>
          </a:p>
          <a:p>
            <a:endParaRPr lang="ta-IN" sz="2000" dirty="0">
              <a:latin typeface="Arial"/>
              <a:cs typeface="Arial"/>
            </a:endParaRPr>
          </a:p>
          <a:p>
            <a:r>
              <a:rPr lang="ta-IN" sz="2000" dirty="0">
                <a:latin typeface="Arial"/>
                <a:ea typeface="ＭＳ 明朝"/>
              </a:rPr>
              <a:t>P</a:t>
            </a:r>
            <a:r>
              <a:rPr lang="hr-HR" sz="2000" dirty="0" smtClean="0">
                <a:latin typeface="Arial"/>
                <a:ea typeface="ＭＳ 明朝"/>
              </a:rPr>
              <a:t>roizlazi </a:t>
            </a:r>
            <a:r>
              <a:rPr lang="hr-HR" sz="2000" dirty="0">
                <a:latin typeface="Arial"/>
                <a:ea typeface="ＭＳ 明朝"/>
              </a:rPr>
              <a:t>iz umjetničke fascinacije FREUDOVIM ANALIZAMA LJUDSKOG BIĆA koje smo </a:t>
            </a:r>
            <a:r>
              <a:rPr lang="ta-IN" sz="2000" dirty="0" smtClean="0">
                <a:latin typeface="Arial"/>
                <a:ea typeface="ＭＳ 明朝"/>
                <a:cs typeface="Arial"/>
              </a:rPr>
              <a:t>već spominjali.</a:t>
            </a:r>
          </a:p>
          <a:p>
            <a:endParaRPr lang="ta-IN" sz="2000" dirty="0">
              <a:latin typeface="Arial"/>
              <a:ea typeface="ＭＳ 明朝"/>
              <a:cs typeface="Arial"/>
            </a:endParaRPr>
          </a:p>
          <a:p>
            <a:r>
              <a:rPr lang="hr-HR" sz="2000" dirty="0" smtClean="0">
                <a:latin typeface="Arial"/>
                <a:ea typeface="ＭＳ 明朝"/>
              </a:rPr>
              <a:t>Također</a:t>
            </a:r>
            <a:r>
              <a:rPr lang="hr-HR" sz="2000" dirty="0">
                <a:latin typeface="Arial"/>
                <a:ea typeface="ＭＳ 明朝"/>
              </a:rPr>
              <a:t>, dada je inzistirala na gesti, performansu, intervencijama – ne na konkretnim djelima. A nadrealizam se ponovno vraća </a:t>
            </a:r>
            <a:r>
              <a:rPr lang="hr-HR" sz="2000" b="1" dirty="0">
                <a:latin typeface="Arial"/>
                <a:ea typeface="ＭＳ 明朝"/>
              </a:rPr>
              <a:t>djelu i figuraciji. </a:t>
            </a:r>
            <a:endParaRPr lang="ta-IN" sz="2000" b="1" dirty="0" smtClean="0">
              <a:latin typeface="Arial"/>
              <a:ea typeface="ＭＳ 明朝"/>
              <a:cs typeface="Arial"/>
            </a:endParaRPr>
          </a:p>
          <a:p>
            <a:endParaRPr lang="ta-IN" sz="2000" dirty="0">
              <a:latin typeface="Arial"/>
              <a:ea typeface="ＭＳ 明朝"/>
              <a:cs typeface="Arial"/>
            </a:endParaRPr>
          </a:p>
          <a:p>
            <a:r>
              <a:rPr lang="ta-IN" sz="2000" dirty="0" smtClean="0">
                <a:latin typeface="Arial"/>
                <a:ea typeface="ＭＳ 明朝"/>
                <a:cs typeface="Arial"/>
              </a:rPr>
              <a:t>U djelima koje slijede možete vidjeti kako se to ostvaruje.</a:t>
            </a:r>
            <a:endParaRPr lang="en-US" sz="2000" dirty="0">
              <a:latin typeface="Arial"/>
              <a:cs typeface="Arial"/>
            </a:endParaRPr>
          </a:p>
          <a:p>
            <a:endParaRPr lang="en-US" dirty="0"/>
          </a:p>
        </p:txBody>
      </p:sp>
    </p:spTree>
    <p:extLst>
      <p:ext uri="{BB962C8B-B14F-4D97-AF65-F5344CB8AC3E}">
        <p14:creationId xmlns:p14="http://schemas.microsoft.com/office/powerpoint/2010/main" val="64516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nguy-mama-_papa_is_wounded_-1927-trivium-art-histor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 y="-7214"/>
            <a:ext cx="5487406" cy="6865214"/>
          </a:xfrm>
          <a:prstGeom prst="rect">
            <a:avLst/>
          </a:prstGeom>
        </p:spPr>
      </p:pic>
      <p:sp>
        <p:nvSpPr>
          <p:cNvPr id="5" name="TextBox 4"/>
          <p:cNvSpPr txBox="1"/>
          <p:nvPr/>
        </p:nvSpPr>
        <p:spPr>
          <a:xfrm>
            <a:off x="5715536" y="5371421"/>
            <a:ext cx="3278281" cy="1328569"/>
          </a:xfrm>
          <a:prstGeom prst="rect">
            <a:avLst/>
          </a:prstGeom>
          <a:noFill/>
        </p:spPr>
        <p:txBody>
          <a:bodyPr wrap="square" rtlCol="0">
            <a:spAutoFit/>
          </a:bodyPr>
          <a:lstStyle/>
          <a:p>
            <a:pPr fontAlgn="t">
              <a:spcAft>
                <a:spcPts val="1000"/>
              </a:spcAft>
            </a:pPr>
            <a:r>
              <a:rPr lang="hr-HR" b="1" dirty="0">
                <a:latin typeface="Arial"/>
                <a:ea typeface="ＭＳ 明朝"/>
                <a:cs typeface="Arial"/>
              </a:rPr>
              <a:t>Yves Tanguy: </a:t>
            </a:r>
            <a:r>
              <a:rPr lang="hr-HR" i="1" dirty="0">
                <a:latin typeface="Arial"/>
                <a:ea typeface="ＭＳ 明朝"/>
                <a:cs typeface="Arial"/>
              </a:rPr>
              <a:t>Mama, Papa is Wounded!,</a:t>
            </a:r>
            <a:r>
              <a:rPr lang="hr-HR" dirty="0">
                <a:latin typeface="Arial"/>
                <a:ea typeface="ＭＳ 明朝"/>
                <a:cs typeface="Arial"/>
              </a:rPr>
              <a:t> 1927, </a:t>
            </a:r>
            <a:r>
              <a:rPr lang="ta-IN" dirty="0" smtClean="0">
                <a:latin typeface="Arial"/>
                <a:ea typeface="ＭＳ 明朝"/>
                <a:cs typeface="Arial"/>
              </a:rPr>
              <a:t>ulje na platnu, </a:t>
            </a:r>
            <a:r>
              <a:rPr lang="hr-HR" dirty="0" smtClean="0">
                <a:latin typeface="Arial"/>
                <a:ea typeface="ＭＳ 明朝"/>
                <a:cs typeface="Arial"/>
              </a:rPr>
              <a:t>MoMA</a:t>
            </a:r>
            <a:r>
              <a:rPr lang="ta-IN" dirty="0" smtClean="0">
                <a:latin typeface="Arial"/>
                <a:ea typeface="ＭＳ 明朝"/>
                <a:cs typeface="Arial"/>
              </a:rPr>
              <a:t>, New York</a:t>
            </a:r>
            <a:endParaRPr lang="en-US" dirty="0">
              <a:latin typeface="Arial"/>
              <a:ea typeface="ＭＳ 明朝"/>
              <a:cs typeface="Arial"/>
            </a:endParaRPr>
          </a:p>
          <a:p>
            <a:endParaRPr lang="en-US" dirty="0"/>
          </a:p>
        </p:txBody>
      </p:sp>
    </p:spTree>
    <p:extLst>
      <p:ext uri="{BB962C8B-B14F-4D97-AF65-F5344CB8AC3E}">
        <p14:creationId xmlns:p14="http://schemas.microsoft.com/office/powerpoint/2010/main" val="19969848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li- Persistence_of_Memory_Dali_Salvador_540x4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540"/>
            <a:ext cx="8396962" cy="6375471"/>
          </a:xfrm>
          <a:prstGeom prst="rect">
            <a:avLst/>
          </a:prstGeom>
        </p:spPr>
      </p:pic>
      <p:sp>
        <p:nvSpPr>
          <p:cNvPr id="5" name="TextBox 4"/>
          <p:cNvSpPr txBox="1"/>
          <p:nvPr/>
        </p:nvSpPr>
        <p:spPr>
          <a:xfrm>
            <a:off x="474469" y="6364280"/>
            <a:ext cx="4611396" cy="774571"/>
          </a:xfrm>
          <a:prstGeom prst="rect">
            <a:avLst/>
          </a:prstGeom>
          <a:noFill/>
        </p:spPr>
        <p:txBody>
          <a:bodyPr wrap="none" rtlCol="0">
            <a:spAutoFit/>
          </a:bodyPr>
          <a:lstStyle/>
          <a:p>
            <a:pPr>
              <a:spcAft>
                <a:spcPts val="1000"/>
              </a:spcAft>
            </a:pPr>
            <a:r>
              <a:rPr lang="en-US" b="1" dirty="0">
                <a:solidFill>
                  <a:srgbClr val="101010"/>
                </a:solidFill>
                <a:latin typeface="Arial"/>
                <a:ea typeface="Times New Roman"/>
                <a:cs typeface="Times New Roman"/>
              </a:rPr>
              <a:t>Salvador </a:t>
            </a:r>
            <a:r>
              <a:rPr lang="en-US" b="1" dirty="0" err="1">
                <a:solidFill>
                  <a:srgbClr val="101010"/>
                </a:solidFill>
                <a:latin typeface="Arial"/>
                <a:ea typeface="Times New Roman"/>
                <a:cs typeface="Times New Roman"/>
              </a:rPr>
              <a:t>Dalí</a:t>
            </a:r>
            <a:r>
              <a:rPr lang="en-US" b="1" dirty="0">
                <a:solidFill>
                  <a:srgbClr val="101010"/>
                </a:solidFill>
                <a:latin typeface="Arial"/>
                <a:ea typeface="Times New Roman"/>
                <a:cs typeface="Times New Roman"/>
              </a:rPr>
              <a:t>: </a:t>
            </a:r>
            <a:r>
              <a:rPr lang="en-US" i="1" dirty="0" err="1">
                <a:solidFill>
                  <a:srgbClr val="101010"/>
                </a:solidFill>
                <a:latin typeface="Arial"/>
                <a:ea typeface="Times New Roman"/>
                <a:cs typeface="Times New Roman"/>
              </a:rPr>
              <a:t>Postojanost</a:t>
            </a:r>
            <a:r>
              <a:rPr lang="en-US" i="1" dirty="0">
                <a:solidFill>
                  <a:srgbClr val="101010"/>
                </a:solidFill>
                <a:latin typeface="Arial"/>
                <a:ea typeface="Times New Roman"/>
                <a:cs typeface="Times New Roman"/>
              </a:rPr>
              <a:t> </a:t>
            </a:r>
            <a:r>
              <a:rPr lang="en-US" i="1" dirty="0" err="1">
                <a:solidFill>
                  <a:srgbClr val="101010"/>
                </a:solidFill>
                <a:latin typeface="Arial"/>
                <a:ea typeface="Times New Roman"/>
                <a:cs typeface="Times New Roman"/>
              </a:rPr>
              <a:t>sjećanja</a:t>
            </a:r>
            <a:r>
              <a:rPr lang="en-US" dirty="0">
                <a:solidFill>
                  <a:srgbClr val="101010"/>
                </a:solidFill>
                <a:latin typeface="Arial"/>
                <a:ea typeface="Times New Roman"/>
                <a:cs typeface="Times New Roman"/>
              </a:rPr>
              <a:t>, 1931.</a:t>
            </a:r>
            <a:endParaRPr lang="en-US" dirty="0">
              <a:latin typeface="Arial"/>
              <a:ea typeface="ＭＳ 明朝"/>
            </a:endParaRPr>
          </a:p>
          <a:p>
            <a:endParaRPr lang="en-US" dirty="0"/>
          </a:p>
        </p:txBody>
      </p:sp>
    </p:spTree>
    <p:extLst>
      <p:ext uri="{BB962C8B-B14F-4D97-AF65-F5344CB8AC3E}">
        <p14:creationId xmlns:p14="http://schemas.microsoft.com/office/powerpoint/2010/main" val="3352951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li - Narc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06703"/>
          </a:xfrm>
          <a:prstGeom prst="rect">
            <a:avLst/>
          </a:prstGeom>
        </p:spPr>
      </p:pic>
      <p:sp>
        <p:nvSpPr>
          <p:cNvPr id="6" name="TextBox 5"/>
          <p:cNvSpPr txBox="1"/>
          <p:nvPr/>
        </p:nvSpPr>
        <p:spPr>
          <a:xfrm>
            <a:off x="188132" y="6319004"/>
            <a:ext cx="5817067" cy="774571"/>
          </a:xfrm>
          <a:prstGeom prst="rect">
            <a:avLst/>
          </a:prstGeom>
          <a:noFill/>
        </p:spPr>
        <p:txBody>
          <a:bodyPr wrap="none" rtlCol="0">
            <a:spAutoFit/>
          </a:bodyPr>
          <a:lstStyle/>
          <a:p>
            <a:pPr fontAlgn="t">
              <a:spcAft>
                <a:spcPts val="1000"/>
              </a:spcAft>
            </a:pPr>
            <a:r>
              <a:rPr lang="hr-HR" dirty="0">
                <a:latin typeface="Arial"/>
                <a:ea typeface="ＭＳ 明朝"/>
              </a:rPr>
              <a:t>Salvador </a:t>
            </a:r>
            <a:r>
              <a:rPr lang="en-US" dirty="0" err="1">
                <a:solidFill>
                  <a:srgbClr val="101010"/>
                </a:solidFill>
                <a:latin typeface="Arial"/>
                <a:ea typeface="Times New Roman"/>
                <a:cs typeface="Times New Roman"/>
              </a:rPr>
              <a:t>Dalí</a:t>
            </a:r>
            <a:r>
              <a:rPr lang="hr-HR" dirty="0">
                <a:latin typeface="Arial"/>
                <a:ea typeface="ＭＳ 明朝"/>
              </a:rPr>
              <a:t>: </a:t>
            </a:r>
            <a:r>
              <a:rPr lang="hr-HR" i="1" dirty="0">
                <a:latin typeface="Arial"/>
                <a:ea typeface="ＭＳ 明朝"/>
              </a:rPr>
              <a:t>Metamorfoza narcisa</a:t>
            </a:r>
            <a:r>
              <a:rPr lang="hr-HR" dirty="0">
                <a:latin typeface="Arial"/>
                <a:ea typeface="ＭＳ 明朝"/>
              </a:rPr>
              <a:t>, 51 x 78 cm, 1937.</a:t>
            </a:r>
            <a:endParaRPr lang="en-US" dirty="0">
              <a:latin typeface="Arial"/>
              <a:ea typeface="ＭＳ 明朝"/>
            </a:endParaRPr>
          </a:p>
          <a:p>
            <a:endParaRPr lang="en-US" dirty="0"/>
          </a:p>
        </p:txBody>
      </p:sp>
    </p:spTree>
    <p:extLst>
      <p:ext uri="{BB962C8B-B14F-4D97-AF65-F5344CB8AC3E}">
        <p14:creationId xmlns:p14="http://schemas.microsoft.com/office/powerpoint/2010/main" val="40107775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li - Mekana konstrukcij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66583" cy="6858000"/>
          </a:xfrm>
          <a:prstGeom prst="rect">
            <a:avLst/>
          </a:prstGeom>
        </p:spPr>
      </p:pic>
      <p:sp>
        <p:nvSpPr>
          <p:cNvPr id="5" name="TextBox 4"/>
          <p:cNvSpPr txBox="1"/>
          <p:nvPr/>
        </p:nvSpPr>
        <p:spPr>
          <a:xfrm>
            <a:off x="7075715" y="4140042"/>
            <a:ext cx="1928484" cy="2713564"/>
          </a:xfrm>
          <a:prstGeom prst="rect">
            <a:avLst/>
          </a:prstGeom>
          <a:noFill/>
        </p:spPr>
        <p:txBody>
          <a:bodyPr wrap="square" rtlCol="0">
            <a:spAutoFit/>
          </a:bodyPr>
          <a:lstStyle/>
          <a:p>
            <a:pPr>
              <a:spcAft>
                <a:spcPts val="1000"/>
              </a:spcAft>
            </a:pPr>
            <a:r>
              <a:rPr lang="hr-HR" dirty="0">
                <a:latin typeface="Arial"/>
                <a:ea typeface="ＭＳ 明朝"/>
              </a:rPr>
              <a:t>Salvador Dalí: </a:t>
            </a:r>
            <a:r>
              <a:rPr lang="hr-HR" i="1" dirty="0">
                <a:latin typeface="Arial"/>
                <a:ea typeface="ＭＳ 明朝"/>
              </a:rPr>
              <a:t>Mekana konstrukcija s kuhanim grahom: nagovještaj građanskoga rata</a:t>
            </a:r>
            <a:r>
              <a:rPr lang="hr-HR" dirty="0">
                <a:latin typeface="Arial"/>
                <a:ea typeface="ＭＳ 明朝"/>
              </a:rPr>
              <a:t>, 1936.</a:t>
            </a:r>
            <a:endParaRPr lang="en-US" dirty="0">
              <a:latin typeface="Arial"/>
              <a:ea typeface="ＭＳ 明朝"/>
            </a:endParaRPr>
          </a:p>
          <a:p>
            <a:endParaRPr lang="en-US" dirty="0"/>
          </a:p>
        </p:txBody>
      </p:sp>
    </p:spTree>
    <p:extLst>
      <p:ext uri="{BB962C8B-B14F-4D97-AF65-F5344CB8AC3E}">
        <p14:creationId xmlns:p14="http://schemas.microsoft.com/office/powerpoint/2010/main" val="302115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drealizam - hipnoza - bilježenj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663690"/>
          </a:xfrm>
          <a:prstGeom prst="rect">
            <a:avLst/>
          </a:prstGeom>
        </p:spPr>
      </p:pic>
    </p:spTree>
    <p:extLst>
      <p:ext uri="{BB962C8B-B14F-4D97-AF65-F5344CB8AC3E}">
        <p14:creationId xmlns:p14="http://schemas.microsoft.com/office/powerpoint/2010/main" val="42052311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seli - the-nightmare-by-fuseli-17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7058118" cy="5726668"/>
          </a:xfrm>
          <a:prstGeom prst="rect">
            <a:avLst/>
          </a:prstGeom>
        </p:spPr>
      </p:pic>
      <p:sp>
        <p:nvSpPr>
          <p:cNvPr id="6" name="TextBox 5"/>
          <p:cNvSpPr txBox="1"/>
          <p:nvPr/>
        </p:nvSpPr>
        <p:spPr>
          <a:xfrm>
            <a:off x="380997" y="6201620"/>
            <a:ext cx="3958083" cy="400110"/>
          </a:xfrm>
          <a:prstGeom prst="rect">
            <a:avLst/>
          </a:prstGeom>
          <a:noFill/>
        </p:spPr>
        <p:txBody>
          <a:bodyPr wrap="none" rtlCol="0">
            <a:spAutoFit/>
          </a:bodyPr>
          <a:lstStyle/>
          <a:p>
            <a:r>
              <a:rPr lang="ta-IN" sz="2000" dirty="0" smtClean="0">
                <a:latin typeface="Arial"/>
                <a:cs typeface="Arial"/>
              </a:rPr>
              <a:t>Henry Fuseli: </a:t>
            </a:r>
            <a:r>
              <a:rPr lang="ta-IN" sz="2000" i="1" dirty="0" smtClean="0">
                <a:latin typeface="Arial"/>
                <a:cs typeface="Arial"/>
              </a:rPr>
              <a:t>Noćna mora</a:t>
            </a:r>
            <a:r>
              <a:rPr lang="ta-IN" sz="2000" dirty="0" smtClean="0">
                <a:latin typeface="Arial"/>
                <a:cs typeface="Arial"/>
              </a:rPr>
              <a:t>, 1781</a:t>
            </a:r>
            <a:r>
              <a:rPr lang="ta-IN" dirty="0" smtClean="0"/>
              <a:t>.</a:t>
            </a:r>
            <a:endParaRPr lang="en-US" dirty="0"/>
          </a:p>
        </p:txBody>
      </p:sp>
      <p:sp>
        <p:nvSpPr>
          <p:cNvPr id="2" name="TextBox 1"/>
          <p:cNvSpPr txBox="1"/>
          <p:nvPr/>
        </p:nvSpPr>
        <p:spPr>
          <a:xfrm>
            <a:off x="7081750" y="951522"/>
            <a:ext cx="2005514" cy="923330"/>
          </a:xfrm>
          <a:prstGeom prst="rect">
            <a:avLst/>
          </a:prstGeom>
          <a:noFill/>
        </p:spPr>
        <p:txBody>
          <a:bodyPr wrap="none" rtlCol="0">
            <a:spAutoFit/>
          </a:bodyPr>
          <a:lstStyle/>
          <a:p>
            <a:r>
              <a:rPr lang="ta-IN" b="1" dirty="0" smtClean="0">
                <a:latin typeface="Arial"/>
                <a:cs typeface="Arial"/>
              </a:rPr>
              <a:t>ROMANTIZAM</a:t>
            </a:r>
          </a:p>
          <a:p>
            <a:endParaRPr lang="ta-IN" b="1" dirty="0">
              <a:latin typeface="Arial"/>
              <a:cs typeface="Arial"/>
            </a:endParaRPr>
          </a:p>
          <a:p>
            <a:r>
              <a:rPr lang="ta-IN" b="1" dirty="0" smtClean="0">
                <a:latin typeface="Arial"/>
                <a:cs typeface="Arial"/>
              </a:rPr>
              <a:t>I NADREALIZAM</a:t>
            </a:r>
            <a:endParaRPr lang="en-US" b="1" dirty="0">
              <a:latin typeface="Arial"/>
              <a:cs typeface="Arial"/>
            </a:endParaRPr>
          </a:p>
        </p:txBody>
      </p:sp>
    </p:spTree>
    <p:extLst>
      <p:ext uri="{BB962C8B-B14F-4D97-AF65-F5344CB8AC3E}">
        <p14:creationId xmlns:p14="http://schemas.microsoft.com/office/powerpoint/2010/main" val="194856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son-fishes-1536x7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 y="154450"/>
            <a:ext cx="9211997" cy="4582009"/>
          </a:xfrm>
          <a:prstGeom prst="rect">
            <a:avLst/>
          </a:prstGeom>
        </p:spPr>
      </p:pic>
      <p:sp>
        <p:nvSpPr>
          <p:cNvPr id="5" name="TextBox 4"/>
          <p:cNvSpPr txBox="1"/>
          <p:nvPr/>
        </p:nvSpPr>
        <p:spPr>
          <a:xfrm>
            <a:off x="480587" y="5766124"/>
            <a:ext cx="8427411" cy="1113125"/>
          </a:xfrm>
          <a:prstGeom prst="rect">
            <a:avLst/>
          </a:prstGeom>
          <a:noFill/>
        </p:spPr>
        <p:txBody>
          <a:bodyPr wrap="square" rtlCol="0">
            <a:spAutoFit/>
          </a:bodyPr>
          <a:lstStyle/>
          <a:p>
            <a:pPr fontAlgn="t">
              <a:spcAft>
                <a:spcPts val="1000"/>
              </a:spcAft>
            </a:pPr>
            <a:r>
              <a:rPr lang="hr-HR" sz="2000" dirty="0">
                <a:latin typeface="Arial"/>
                <a:ea typeface="ＭＳ 明朝"/>
              </a:rPr>
              <a:t>André Masson: </a:t>
            </a:r>
            <a:r>
              <a:rPr lang="hr-HR" sz="2000" i="1" dirty="0">
                <a:latin typeface="Arial"/>
                <a:ea typeface="ＭＳ 明朝"/>
              </a:rPr>
              <a:t>Borba riba</a:t>
            </a:r>
            <a:r>
              <a:rPr lang="hr-HR" sz="2000" dirty="0">
                <a:latin typeface="Arial"/>
                <a:ea typeface="ＭＳ 明朝"/>
              </a:rPr>
              <a:t>, 1926, pijesak, gips, ulje, olovka and ugljen na platnu, MoMA, New York</a:t>
            </a:r>
            <a:endParaRPr lang="en-US" sz="2000" dirty="0">
              <a:latin typeface="Arial"/>
              <a:ea typeface="ＭＳ 明朝"/>
            </a:endParaRPr>
          </a:p>
          <a:p>
            <a:endParaRPr lang="en-US" dirty="0"/>
          </a:p>
        </p:txBody>
      </p:sp>
      <p:sp>
        <p:nvSpPr>
          <p:cNvPr id="6" name="TextBox 5"/>
          <p:cNvSpPr txBox="1"/>
          <p:nvPr/>
        </p:nvSpPr>
        <p:spPr>
          <a:xfrm>
            <a:off x="360442" y="4925232"/>
            <a:ext cx="8468609" cy="400110"/>
          </a:xfrm>
          <a:prstGeom prst="rect">
            <a:avLst/>
          </a:prstGeom>
          <a:noFill/>
        </p:spPr>
        <p:txBody>
          <a:bodyPr wrap="none" rtlCol="0">
            <a:spAutoFit/>
          </a:bodyPr>
          <a:lstStyle/>
          <a:p>
            <a:r>
              <a:rPr lang="ta-IN" sz="2000" dirty="0" smtClean="0">
                <a:latin typeface="Arial"/>
                <a:cs typeface="Arial"/>
              </a:rPr>
              <a:t>AUTOMATSKO SLIKANJE I SLUČAJNOST  KAO “STVARATELJ“ SLIKE</a:t>
            </a:r>
            <a:endParaRPr lang="en-US" sz="2000" dirty="0">
              <a:latin typeface="Arial"/>
              <a:cs typeface="Arial"/>
            </a:endParaRPr>
          </a:p>
        </p:txBody>
      </p:sp>
    </p:spTree>
    <p:extLst>
      <p:ext uri="{BB962C8B-B14F-4D97-AF65-F5344CB8AC3E}">
        <p14:creationId xmlns:p14="http://schemas.microsoft.com/office/powerpoint/2010/main" val="145609719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99</TotalTime>
  <Words>2510</Words>
  <Application>Microsoft Macintosh PowerPoint</Application>
  <PresentationFormat>On-screen Show (4:3)</PresentationFormat>
  <Paragraphs>109</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Nela</dc:creator>
  <cp:keywords/>
  <dc:description/>
  <cp:lastModifiedBy>Nela</cp:lastModifiedBy>
  <cp:revision>19</cp:revision>
  <dcterms:created xsi:type="dcterms:W3CDTF">2020-12-17T10:23:30Z</dcterms:created>
  <dcterms:modified xsi:type="dcterms:W3CDTF">2020-12-17T12:05:42Z</dcterms:modified>
  <cp:category/>
</cp:coreProperties>
</file>