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7" r:id="rId2"/>
    <p:sldId id="291" r:id="rId3"/>
    <p:sldId id="306" r:id="rId4"/>
    <p:sldId id="307" r:id="rId5"/>
    <p:sldId id="308" r:id="rId6"/>
    <p:sldId id="309" r:id="rId7"/>
    <p:sldId id="310" r:id="rId8"/>
    <p:sldId id="297" r:id="rId9"/>
    <p:sldId id="311" r:id="rId10"/>
    <p:sldId id="312" r:id="rId11"/>
    <p:sldId id="296" r:id="rId12"/>
    <p:sldId id="313" r:id="rId13"/>
    <p:sldId id="314" r:id="rId14"/>
    <p:sldId id="316" r:id="rId15"/>
    <p:sldId id="317" r:id="rId16"/>
    <p:sldId id="318" r:id="rId17"/>
    <p:sldId id="319" r:id="rId18"/>
    <p:sldId id="321" r:id="rId19"/>
    <p:sldId id="320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15" r:id="rId30"/>
  </p:sldIdLst>
  <p:sldSz cx="9144000" cy="6858000" type="screen4x3"/>
  <p:notesSz cx="6888163" cy="100203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00FFFF"/>
    <a:srgbClr val="00FF00"/>
    <a:srgbClr val="FF3300"/>
    <a:srgbClr val="004F8A"/>
    <a:srgbClr val="2F5395"/>
    <a:srgbClr val="FFF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382" y="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203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r-HR" dirty="0" err="1"/>
              <a:t>Prob</a:t>
            </a:r>
            <a:endParaRPr lang="hr-H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3D6FD-C350-4B8A-9226-78BFBC75CD79}" type="datetimeFigureOut">
              <a:rPr lang="hr-HR" smtClean="0"/>
              <a:t>2.4.2019.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30369-B263-4927-ABF1-2F88419C77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97540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dirty="0"/>
              <a:t>Prob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4D52ABD-8AC6-4769-9B5E-F46A64903E73}" type="datetimeFigureOut">
              <a:rPr lang="en-US" smtClean="0"/>
              <a:t>2019-04-02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AB69AE0-356A-4F71-BD08-D86671F54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705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1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99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9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23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01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5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463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761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214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214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635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2415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0523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932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741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906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9981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6224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545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166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643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97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26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22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96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47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97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939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324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5ECD-2142-42FE-9601-B81767356491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618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F7B7-AAAA-433C-B814-EA5EFA5EB4D9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291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E1B0-D1CC-430C-A9A6-9213D1E68C17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00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B93E-71E6-4108-89B6-8F42BA96A5C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198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6510-8931-496C-A024-833195E053D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229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7FBC1-9213-4EA9-8953-1FB0D7DB6E5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370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EEC6-2FD0-46C1-86BD-2070A3C06759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372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CB-E1B6-44AE-98B9-CAF28A95748F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147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893D-9386-4C0C-A09A-17F989C21407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739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058A-94B2-4A6F-85A4-3AE4894EDBCB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921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21BC-FF38-431F-B47A-C0505FD078D5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999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82868-E5DB-43A8-9DB1-F24520549D70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9477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2.xml"/><Relationship Id="rId7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eap.readthedocs.io/en/master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ourceforge.net/p/electricdss/code/HEAD/tree/trunk/Distrib/Doc/OpenDSS%20Circuit%20Interface.pdf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5" y="1196746"/>
            <a:ext cx="9136143" cy="2785863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b="1" noProof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Theory and implementation of optimisation methods for optimizations in distribution power system</a:t>
            </a:r>
            <a:r>
              <a:rPr lang="hr-HR" sz="4800" b="1" noProof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PART </a:t>
            </a:r>
            <a:r>
              <a:rPr lang="en-US" sz="4800" b="1" noProof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7"/>
            <a:ext cx="9145960" cy="1569955"/>
          </a:xfrm>
        </p:spPr>
        <p:txBody>
          <a:bodyPr>
            <a:noAutofit/>
          </a:bodyPr>
          <a:lstStyle/>
          <a:p>
            <a:r>
              <a:rPr lang="en-US" b="1" noProof="1">
                <a:solidFill>
                  <a:schemeClr val="bg1"/>
                </a:solidFill>
              </a:rPr>
              <a:t>Marinko Barukčić</a:t>
            </a:r>
            <a:r>
              <a:rPr lang="hr-HR" b="1" noProof="1">
                <a:solidFill>
                  <a:schemeClr val="bg1"/>
                </a:solidFill>
              </a:rPr>
              <a:t>, PhD.</a:t>
            </a:r>
          </a:p>
          <a:p>
            <a:r>
              <a:rPr lang="en-US" b="1" noProof="1">
                <a:solidFill>
                  <a:schemeClr val="bg1"/>
                </a:solidFill>
              </a:rPr>
              <a:t>Faculty of Electrical Engineering, Computer Science and Information Technology Osijek</a:t>
            </a:r>
            <a:endParaRPr lang="hr-HR" b="1" noProof="1">
              <a:solidFill>
                <a:schemeClr val="bg1"/>
              </a:solidFill>
            </a:endParaRPr>
          </a:p>
          <a:p>
            <a:r>
              <a:rPr lang="en-US" b="1" noProof="1">
                <a:solidFill>
                  <a:schemeClr val="bg1"/>
                </a:solidFill>
              </a:rPr>
              <a:t>JOSIP JURAJ STROSSMAYER UNIVERSITY OF OSIJEK</a:t>
            </a:r>
            <a:endParaRPr lang="hr-HR" b="1" noProof="1">
              <a:solidFill>
                <a:schemeClr val="bg1"/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75372-14E9-4AE3-A1B2-B1272EF5C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49" y="6492523"/>
            <a:ext cx="2057841" cy="365125"/>
          </a:xfrm>
        </p:spPr>
        <p:txBody>
          <a:bodyPr/>
          <a:lstStyle/>
          <a:p>
            <a:fld id="{90E9327D-FE96-41BD-BC74-D46F98C1D196}" type="datetime1">
              <a:rPr lang="en-US" noProof="1" smtClean="0"/>
              <a:t>2019-04-02</a:t>
            </a:fld>
            <a:endParaRPr lang="en-US" noProof="1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AA16878-2336-4A8D-AFEC-9309FCA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49" y="6492523"/>
            <a:ext cx="2057841" cy="365125"/>
          </a:xfrm>
        </p:spPr>
        <p:txBody>
          <a:bodyPr/>
          <a:lstStyle/>
          <a:p>
            <a:fld id="{7A8638CB-0055-48CB-A812-B2B44361C644}" type="slidenum">
              <a:rPr lang="en-US" noProof="1" dirty="0" smtClean="0"/>
              <a:t>1</a:t>
            </a:fld>
            <a:endParaRPr lang="en-US" noProof="1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13" name="Slika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43875" y="827414"/>
            <a:ext cx="245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Workshop</a:t>
            </a:r>
            <a:r>
              <a:rPr lang="en-US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– day 3</a:t>
            </a:r>
            <a:r>
              <a:rPr lang="hr-HR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213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05B9528-4A97-4873-8B1A-413F1D886259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4757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‘black box’ optimization – optimization scheme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5CBEED2-F148-4280-9273-B182373F2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ounded Rectangle 1">
            <a:extLst>
              <a:ext uri="{FF2B5EF4-FFF2-40B4-BE49-F238E27FC236}">
                <a16:creationId xmlns:a16="http://schemas.microsoft.com/office/drawing/2014/main" id="{E2EC7D1B-5043-425B-8C75-7C773EED0358}"/>
              </a:ext>
            </a:extLst>
          </p:cNvPr>
          <p:cNvSpPr/>
          <p:nvPr/>
        </p:nvSpPr>
        <p:spPr>
          <a:xfrm>
            <a:off x="174454" y="2901512"/>
            <a:ext cx="2267361" cy="110823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Initial population of solutions</a:t>
            </a:r>
          </a:p>
          <a:p>
            <a:pPr algn="ctr"/>
            <a:r>
              <a:rPr lang="en-US" sz="2000" b="1" dirty="0">
                <a:solidFill>
                  <a:srgbClr val="00FF00"/>
                </a:solidFill>
              </a:rPr>
              <a:t>PYTHON (DE)</a:t>
            </a:r>
          </a:p>
        </p:txBody>
      </p:sp>
      <p:sp>
        <p:nvSpPr>
          <p:cNvPr id="26" name="Rounded Rectangle 1">
            <a:extLst>
              <a:ext uri="{FF2B5EF4-FFF2-40B4-BE49-F238E27FC236}">
                <a16:creationId xmlns:a16="http://schemas.microsoft.com/office/drawing/2014/main" id="{6CB98A53-4898-4E2E-967B-5A45838C541F}"/>
              </a:ext>
            </a:extLst>
          </p:cNvPr>
          <p:cNvSpPr/>
          <p:nvPr/>
        </p:nvSpPr>
        <p:spPr>
          <a:xfrm>
            <a:off x="3064078" y="2435879"/>
            <a:ext cx="3028812" cy="122493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Objective (fitness) function calculation</a:t>
            </a:r>
          </a:p>
          <a:p>
            <a:pPr algn="ctr"/>
            <a:r>
              <a:rPr lang="en-US" sz="2000" b="1" dirty="0" err="1">
                <a:solidFill>
                  <a:srgbClr val="00FFFF"/>
                </a:solidFill>
              </a:rPr>
              <a:t>OpenDSS</a:t>
            </a:r>
            <a:endParaRPr lang="en-US" sz="2000" b="1" dirty="0">
              <a:solidFill>
                <a:srgbClr val="00FFFF"/>
              </a:solidFill>
            </a:endParaRPr>
          </a:p>
        </p:txBody>
      </p:sp>
      <p:sp>
        <p:nvSpPr>
          <p:cNvPr id="27" name="Rounded Rectangle 1">
            <a:extLst>
              <a:ext uri="{FF2B5EF4-FFF2-40B4-BE49-F238E27FC236}">
                <a16:creationId xmlns:a16="http://schemas.microsoft.com/office/drawing/2014/main" id="{C3AF119F-B9BC-4255-B080-DD59B192FEB3}"/>
              </a:ext>
            </a:extLst>
          </p:cNvPr>
          <p:cNvSpPr/>
          <p:nvPr/>
        </p:nvSpPr>
        <p:spPr>
          <a:xfrm>
            <a:off x="6693165" y="2435879"/>
            <a:ext cx="2444620" cy="122493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Parents selection</a:t>
            </a:r>
          </a:p>
          <a:p>
            <a:pPr algn="ctr"/>
            <a:r>
              <a:rPr lang="en-US" sz="2000" b="1" dirty="0">
                <a:solidFill>
                  <a:srgbClr val="00FF00"/>
                </a:solidFill>
              </a:rPr>
              <a:t>PYTHON (DE)</a:t>
            </a:r>
          </a:p>
          <a:p>
            <a:pPr algn="ctr"/>
            <a:endParaRPr lang="en-US" sz="2000" b="1" dirty="0"/>
          </a:p>
        </p:txBody>
      </p:sp>
      <p:sp>
        <p:nvSpPr>
          <p:cNvPr id="28" name="Rounded Rectangle 1">
            <a:extLst>
              <a:ext uri="{FF2B5EF4-FFF2-40B4-BE49-F238E27FC236}">
                <a16:creationId xmlns:a16="http://schemas.microsoft.com/office/drawing/2014/main" id="{AAEA1564-ABD8-4CC5-967E-C01C47E5A63E}"/>
              </a:ext>
            </a:extLst>
          </p:cNvPr>
          <p:cNvSpPr/>
          <p:nvPr/>
        </p:nvSpPr>
        <p:spPr>
          <a:xfrm>
            <a:off x="6092890" y="4879036"/>
            <a:ext cx="3038669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Crossover to generate offspring (recombination)</a:t>
            </a:r>
          </a:p>
          <a:p>
            <a:pPr algn="ctr"/>
            <a:r>
              <a:rPr lang="en-US" sz="2000" b="1" dirty="0">
                <a:solidFill>
                  <a:srgbClr val="00FF00"/>
                </a:solidFill>
              </a:rPr>
              <a:t>PYTHON (DE)</a:t>
            </a:r>
          </a:p>
          <a:p>
            <a:pPr algn="ctr"/>
            <a:endParaRPr lang="en-US" sz="2000" b="1" dirty="0"/>
          </a:p>
        </p:txBody>
      </p:sp>
      <p:sp>
        <p:nvSpPr>
          <p:cNvPr id="29" name="Rounded Rectangle 1">
            <a:extLst>
              <a:ext uri="{FF2B5EF4-FFF2-40B4-BE49-F238E27FC236}">
                <a16:creationId xmlns:a16="http://schemas.microsoft.com/office/drawing/2014/main" id="{9F72B8A9-938E-494D-A189-9255C29EC313}"/>
              </a:ext>
            </a:extLst>
          </p:cNvPr>
          <p:cNvSpPr/>
          <p:nvPr/>
        </p:nvSpPr>
        <p:spPr>
          <a:xfrm>
            <a:off x="3060431" y="4879036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Offspring mutation</a:t>
            </a:r>
          </a:p>
          <a:p>
            <a:pPr algn="ctr"/>
            <a:r>
              <a:rPr lang="en-US" sz="2000" b="1" dirty="0">
                <a:solidFill>
                  <a:srgbClr val="00FF00"/>
                </a:solidFill>
              </a:rPr>
              <a:t>PYTHON (DE)</a:t>
            </a:r>
          </a:p>
          <a:p>
            <a:pPr algn="ctr"/>
            <a:endParaRPr lang="en-US" sz="2000" b="1" dirty="0"/>
          </a:p>
        </p:txBody>
      </p:sp>
      <p:sp>
        <p:nvSpPr>
          <p:cNvPr id="30" name="Rounded Rectangle 1">
            <a:extLst>
              <a:ext uri="{FF2B5EF4-FFF2-40B4-BE49-F238E27FC236}">
                <a16:creationId xmlns:a16="http://schemas.microsoft.com/office/drawing/2014/main" id="{8A2B8313-2151-469F-B005-30953272E4C4}"/>
              </a:ext>
            </a:extLst>
          </p:cNvPr>
          <p:cNvSpPr/>
          <p:nvPr/>
        </p:nvSpPr>
        <p:spPr>
          <a:xfrm>
            <a:off x="21762" y="4886146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000" b="1" dirty="0"/>
              <a:t>Generate new population (selection)</a:t>
            </a:r>
          </a:p>
          <a:p>
            <a:pPr algn="ctr"/>
            <a:r>
              <a:rPr lang="en-US" sz="2000" b="1" dirty="0">
                <a:solidFill>
                  <a:srgbClr val="00FF00"/>
                </a:solidFill>
              </a:rPr>
              <a:t>PYTHON (DE)</a:t>
            </a:r>
          </a:p>
          <a:p>
            <a:pPr algn="ctr"/>
            <a:endParaRPr lang="en-US" sz="2000" b="1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622FDF2-A93F-40AB-BD15-055C8843AECB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92890" y="3048348"/>
            <a:ext cx="600275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hevron 61">
            <a:extLst>
              <a:ext uri="{FF2B5EF4-FFF2-40B4-BE49-F238E27FC236}">
                <a16:creationId xmlns:a16="http://schemas.microsoft.com/office/drawing/2014/main" id="{6621DE31-E0C7-46F3-903A-7EF306BFAB5E}"/>
              </a:ext>
            </a:extLst>
          </p:cNvPr>
          <p:cNvSpPr/>
          <p:nvPr/>
        </p:nvSpPr>
        <p:spPr>
          <a:xfrm>
            <a:off x="6362551" y="290798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C426FDA-9BA6-4B14-A7DF-C4EE1E53D2D6}"/>
              </a:ext>
            </a:extLst>
          </p:cNvPr>
          <p:cNvCxnSpPr>
            <a:cxnSpLocks/>
            <a:stCxn id="28" idx="1"/>
            <a:endCxn id="29" idx="3"/>
          </p:cNvCxnSpPr>
          <p:nvPr/>
        </p:nvCxnSpPr>
        <p:spPr>
          <a:xfrm flipH="1">
            <a:off x="5505051" y="5587100"/>
            <a:ext cx="587839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hevron 61">
            <a:extLst>
              <a:ext uri="{FF2B5EF4-FFF2-40B4-BE49-F238E27FC236}">
                <a16:creationId xmlns:a16="http://schemas.microsoft.com/office/drawing/2014/main" id="{5F0D3488-ED31-4FC7-BF47-467B14B444C7}"/>
              </a:ext>
            </a:extLst>
          </p:cNvPr>
          <p:cNvSpPr/>
          <p:nvPr/>
        </p:nvSpPr>
        <p:spPr>
          <a:xfrm flipH="1">
            <a:off x="5771599" y="545482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CE97EE8-8437-413D-BFBD-9AC8C3A9103C}"/>
              </a:ext>
            </a:extLst>
          </p:cNvPr>
          <p:cNvCxnSpPr>
            <a:cxnSpLocks/>
            <a:stCxn id="29" idx="1"/>
            <a:endCxn id="30" idx="3"/>
          </p:cNvCxnSpPr>
          <p:nvPr/>
        </p:nvCxnSpPr>
        <p:spPr>
          <a:xfrm flipH="1">
            <a:off x="2466382" y="5587100"/>
            <a:ext cx="594049" cy="711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hevron 61">
            <a:extLst>
              <a:ext uri="{FF2B5EF4-FFF2-40B4-BE49-F238E27FC236}">
                <a16:creationId xmlns:a16="http://schemas.microsoft.com/office/drawing/2014/main" id="{A77F1E82-D10E-4F6D-8343-8F7868435E09}"/>
              </a:ext>
            </a:extLst>
          </p:cNvPr>
          <p:cNvSpPr/>
          <p:nvPr/>
        </p:nvSpPr>
        <p:spPr>
          <a:xfrm flipH="1">
            <a:off x="2749468" y="545482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1" name="Connector: Elbow 44">
            <a:extLst>
              <a:ext uri="{FF2B5EF4-FFF2-40B4-BE49-F238E27FC236}">
                <a16:creationId xmlns:a16="http://schemas.microsoft.com/office/drawing/2014/main" id="{B7270D57-C08E-441D-9096-04730DB3B078}"/>
              </a:ext>
            </a:extLst>
          </p:cNvPr>
          <p:cNvCxnSpPr>
            <a:cxnSpLocks/>
            <a:stCxn id="30" idx="0"/>
            <a:endCxn id="26" idx="2"/>
          </p:cNvCxnSpPr>
          <p:nvPr/>
        </p:nvCxnSpPr>
        <p:spPr>
          <a:xfrm rot="5400000" flipH="1" flipV="1">
            <a:off x="2298613" y="2606275"/>
            <a:ext cx="1225330" cy="3334412"/>
          </a:xfrm>
          <a:prstGeom prst="bentConnector3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2600824" y="4133424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Circular Arrow 62">
            <a:extLst>
              <a:ext uri="{FF2B5EF4-FFF2-40B4-BE49-F238E27FC236}">
                <a16:creationId xmlns:a16="http://schemas.microsoft.com/office/drawing/2014/main" id="{A5536B42-768A-4584-8C73-C443EEBCBBC8}"/>
              </a:ext>
            </a:extLst>
          </p:cNvPr>
          <p:cNvSpPr>
            <a:spLocks noChangeAspect="1"/>
          </p:cNvSpPr>
          <p:nvPr/>
        </p:nvSpPr>
        <p:spPr>
          <a:xfrm>
            <a:off x="5615139" y="3542640"/>
            <a:ext cx="1597423" cy="1336396"/>
          </a:xfrm>
          <a:prstGeom prst="circularArrow">
            <a:avLst>
              <a:gd name="adj1" fmla="val 6176"/>
              <a:gd name="adj2" fmla="val 531255"/>
              <a:gd name="adj3" fmla="val 20234815"/>
              <a:gd name="adj4" fmla="val 2717037"/>
              <a:gd name="adj5" fmla="val 7453"/>
            </a:avLst>
          </a:prstGeom>
          <a:solidFill>
            <a:srgbClr val="FF9966"/>
          </a:solidFill>
          <a:ln w="381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Until the stopping criteria is satisfied</a:t>
            </a:r>
          </a:p>
        </p:txBody>
      </p:sp>
      <p:cxnSp>
        <p:nvCxnSpPr>
          <p:cNvPr id="44" name="Connector: Elbow 50">
            <a:extLst>
              <a:ext uri="{FF2B5EF4-FFF2-40B4-BE49-F238E27FC236}">
                <a16:creationId xmlns:a16="http://schemas.microsoft.com/office/drawing/2014/main" id="{070EB161-4DB8-45B8-9272-5DDF43F43F67}"/>
              </a:ext>
            </a:extLst>
          </p:cNvPr>
          <p:cNvCxnSpPr>
            <a:cxnSpLocks/>
            <a:stCxn id="28" idx="0"/>
            <a:endCxn id="27" idx="2"/>
          </p:cNvCxnSpPr>
          <p:nvPr/>
        </p:nvCxnSpPr>
        <p:spPr>
          <a:xfrm rot="5400000" flipH="1" flipV="1">
            <a:off x="7154741" y="4118302"/>
            <a:ext cx="1218219" cy="303250"/>
          </a:xfrm>
          <a:prstGeom prst="bentConnector3">
            <a:avLst>
              <a:gd name="adj1" fmla="val 50000"/>
            </a:avLst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2797042" y="414188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6182765" y="290798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Chevron 61">
            <a:extLst>
              <a:ext uri="{FF2B5EF4-FFF2-40B4-BE49-F238E27FC236}">
                <a16:creationId xmlns:a16="http://schemas.microsoft.com/office/drawing/2014/main" id="{B52D5034-5E75-4F87-823E-04893E578CEB}"/>
              </a:ext>
            </a:extLst>
          </p:cNvPr>
          <p:cNvSpPr/>
          <p:nvPr/>
        </p:nvSpPr>
        <p:spPr>
          <a:xfrm rot="16200000" flipH="1">
            <a:off x="7809765" y="399178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hevron 61">
            <a:extLst>
              <a:ext uri="{FF2B5EF4-FFF2-40B4-BE49-F238E27FC236}">
                <a16:creationId xmlns:a16="http://schemas.microsoft.com/office/drawing/2014/main" id="{5F0D3488-ED31-4FC7-BF47-467B14B444C7}"/>
              </a:ext>
            </a:extLst>
          </p:cNvPr>
          <p:cNvSpPr/>
          <p:nvPr/>
        </p:nvSpPr>
        <p:spPr>
          <a:xfrm flipH="1">
            <a:off x="5579743" y="5449486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Chevron 61">
            <a:extLst>
              <a:ext uri="{FF2B5EF4-FFF2-40B4-BE49-F238E27FC236}">
                <a16:creationId xmlns:a16="http://schemas.microsoft.com/office/drawing/2014/main" id="{A77F1E82-D10E-4F6D-8343-8F7868435E09}"/>
              </a:ext>
            </a:extLst>
          </p:cNvPr>
          <p:cNvSpPr/>
          <p:nvPr/>
        </p:nvSpPr>
        <p:spPr>
          <a:xfrm flipH="1">
            <a:off x="2570832" y="5449486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0" name="Connector: Elbow 44">
            <a:extLst>
              <a:ext uri="{FF2B5EF4-FFF2-40B4-BE49-F238E27FC236}">
                <a16:creationId xmlns:a16="http://schemas.microsoft.com/office/drawing/2014/main" id="{B7270D57-C08E-441D-9096-04730DB3B078}"/>
              </a:ext>
            </a:extLst>
          </p:cNvPr>
          <p:cNvCxnSpPr>
            <a:cxnSpLocks/>
            <a:stCxn id="23" idx="3"/>
            <a:endCxn id="26" idx="1"/>
          </p:cNvCxnSpPr>
          <p:nvPr/>
        </p:nvCxnSpPr>
        <p:spPr>
          <a:xfrm flipV="1">
            <a:off x="2441815" y="3048348"/>
            <a:ext cx="622263" cy="407282"/>
          </a:xfrm>
          <a:prstGeom prst="bentConnector3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hevron 61">
            <a:extLst>
              <a:ext uri="{FF2B5EF4-FFF2-40B4-BE49-F238E27FC236}">
                <a16:creationId xmlns:a16="http://schemas.microsoft.com/office/drawing/2014/main" id="{DB1CA878-9297-4977-8814-3218E893F622}"/>
              </a:ext>
            </a:extLst>
          </p:cNvPr>
          <p:cNvSpPr/>
          <p:nvPr/>
        </p:nvSpPr>
        <p:spPr>
          <a:xfrm rot="16200000">
            <a:off x="2659307" y="3055195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39" name="Chevron 61">
            <a:extLst>
              <a:ext uri="{FF2B5EF4-FFF2-40B4-BE49-F238E27FC236}">
                <a16:creationId xmlns:a16="http://schemas.microsoft.com/office/drawing/2014/main" id="{B52D5034-5E75-4F87-823E-04893E578CEB}"/>
              </a:ext>
            </a:extLst>
          </p:cNvPr>
          <p:cNvSpPr/>
          <p:nvPr/>
        </p:nvSpPr>
        <p:spPr>
          <a:xfrm rot="16200000" flipH="1">
            <a:off x="7809765" y="380120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495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A08D3E0-D328-4E52-A1A7-64052818D9F9}"/>
              </a:ext>
            </a:extLst>
          </p:cNvPr>
          <p:cNvSpPr txBox="1">
            <a:spLocks/>
          </p:cNvSpPr>
          <p:nvPr/>
        </p:nvSpPr>
        <p:spPr>
          <a:xfrm>
            <a:off x="-1" y="1865625"/>
            <a:ext cx="9144000" cy="4466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Task in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script: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i="1" dirty="0">
                <a:solidFill>
                  <a:srgbClr val="00FFFF"/>
                </a:solidFill>
              </a:rPr>
              <a:t>New Generator.DG1 bus1=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 … </a:t>
            </a:r>
            <a:r>
              <a:rPr lang="en-US" sz="3000" b="1" dirty="0">
                <a:solidFill>
                  <a:schemeClr val="bg1"/>
                </a:solidFill>
              </a:rPr>
              <a:t>(Add DG)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Specific tasks –PY script: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Set COM interface to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endParaRPr lang="en-US" sz="30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Coding decision variables as DE individual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Add DG unit to prepared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r>
              <a:rPr lang="en-US" sz="3000" b="1" dirty="0">
                <a:solidFill>
                  <a:schemeClr val="bg1"/>
                </a:solidFill>
              </a:rPr>
              <a:t> script directly in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r>
              <a:rPr lang="en-US" sz="3000" b="1" dirty="0">
                <a:solidFill>
                  <a:schemeClr val="bg1"/>
                </a:solidFill>
              </a:rPr>
              <a:t> script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0" y="662813"/>
            <a:ext cx="9144000" cy="540000"/>
          </a:xfrm>
          <a:prstGeom prst="rect">
            <a:avLst/>
          </a:prstGeo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  <a:endParaRPr lang="en-US" sz="3600" b="1" dirty="0">
              <a:solidFill>
                <a:srgbClr val="FFF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621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A08D3E0-D328-4E52-A1A7-64052818D9F9}"/>
              </a:ext>
            </a:extLst>
          </p:cNvPr>
          <p:cNvSpPr txBox="1">
            <a:spLocks/>
          </p:cNvSpPr>
          <p:nvPr/>
        </p:nvSpPr>
        <p:spPr>
          <a:xfrm>
            <a:off x="-1" y="1769104"/>
            <a:ext cx="9144000" cy="44264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Specific tasks – PY script: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Formulate the optimization problem in black-box approach – function in Python including interface to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endParaRPr lang="en-US" sz="30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Formulate and code constraints – simultaneously with coding the objective function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Defining ranges (limits) of the decision variables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Execute optimization and show results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</p:spTree>
    <p:extLst>
      <p:ext uri="{BB962C8B-B14F-4D97-AF65-F5344CB8AC3E}">
        <p14:creationId xmlns:p14="http://schemas.microsoft.com/office/powerpoint/2010/main" val="338517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A08D3E0-D328-4E52-A1A7-64052818D9F9}"/>
              </a:ext>
            </a:extLst>
          </p:cNvPr>
          <p:cNvSpPr txBox="1">
            <a:spLocks/>
          </p:cNvSpPr>
          <p:nvPr/>
        </p:nvSpPr>
        <p:spPr>
          <a:xfrm>
            <a:off x="-1" y="1680960"/>
            <a:ext cx="9144000" cy="4607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Decision variables coding (</a:t>
            </a:r>
            <a:r>
              <a:rPr lang="en-US" sz="3200" b="1" dirty="0">
                <a:solidFill>
                  <a:srgbClr val="FF0000"/>
                </a:solidFill>
              </a:rPr>
              <a:t>T </a:t>
            </a:r>
            <a:r>
              <a:rPr lang="en-US" sz="3200" b="1" dirty="0" err="1">
                <a:solidFill>
                  <a:srgbClr val="FF0000"/>
                </a:solidFill>
              </a:rPr>
              <a:t>expl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bg1"/>
                </a:solidFill>
              </a:rPr>
              <a:t>) 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rgbClr val="00FFFF"/>
                </a:solidFill>
              </a:rPr>
              <a:t>DV = [DG</a:t>
            </a:r>
            <a:r>
              <a:rPr lang="en-US" sz="3000" b="1" i="1" baseline="-25000" dirty="0">
                <a:solidFill>
                  <a:srgbClr val="00FFFF"/>
                </a:solidFill>
              </a:rPr>
              <a:t>L</a:t>
            </a:r>
            <a:r>
              <a:rPr lang="en-US" sz="3000" b="1" i="1" dirty="0">
                <a:solidFill>
                  <a:srgbClr val="00FFFF"/>
                </a:solidFill>
              </a:rPr>
              <a:t>, DG</a:t>
            </a:r>
            <a:r>
              <a:rPr lang="en-US" sz="3000" b="1" i="1" baseline="-25000" dirty="0">
                <a:solidFill>
                  <a:srgbClr val="00FFFF"/>
                </a:solidFill>
              </a:rPr>
              <a:t>P</a:t>
            </a:r>
            <a:r>
              <a:rPr lang="hr-HR" sz="3000" b="1" i="1" dirty="0">
                <a:solidFill>
                  <a:srgbClr val="00FFFF"/>
                </a:solidFill>
              </a:rPr>
              <a:t>, </a:t>
            </a:r>
            <a:r>
              <a:rPr lang="en-US" sz="3000" b="1" i="1" dirty="0">
                <a:solidFill>
                  <a:srgbClr val="00FFFF"/>
                </a:solidFill>
              </a:rPr>
              <a:t>DG</a:t>
            </a:r>
            <a:r>
              <a:rPr lang="hr-HR" sz="3000" b="1" i="1" baseline="-25000" dirty="0">
                <a:solidFill>
                  <a:srgbClr val="00FFFF"/>
                </a:solidFill>
              </a:rPr>
              <a:t>Q</a:t>
            </a:r>
            <a:r>
              <a:rPr lang="en-US" sz="3000" b="1" i="1" dirty="0">
                <a:solidFill>
                  <a:srgbClr val="00FFFF"/>
                </a:solidFill>
              </a:rPr>
              <a:t>] </a:t>
            </a:r>
            <a:r>
              <a:rPr lang="en-US" sz="2000" b="1" i="1" dirty="0">
                <a:solidFill>
                  <a:schemeClr val="bg1"/>
                </a:solidFill>
              </a:rPr>
              <a:t>location is discrete but DE works with real numbers !?!</a:t>
            </a:r>
            <a:endParaRPr lang="en-US" sz="2000" b="1" dirty="0">
              <a:solidFill>
                <a:schemeClr val="bg1"/>
              </a:solidFill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Constraints (</a:t>
            </a:r>
            <a:r>
              <a:rPr lang="en-US" sz="3200" b="1" dirty="0">
                <a:solidFill>
                  <a:srgbClr val="FF0000"/>
                </a:solidFill>
              </a:rPr>
              <a:t>T </a:t>
            </a:r>
            <a:r>
              <a:rPr lang="en-US" sz="3200" b="1" dirty="0" err="1">
                <a:solidFill>
                  <a:srgbClr val="FF0000"/>
                </a:solidFill>
              </a:rPr>
              <a:t>expl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bg1"/>
                </a:solidFill>
              </a:rPr>
              <a:t>)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Voltage constraints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DG production constraint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Objective function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Calculate OF value by using simulation tool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</p:spTree>
    <p:extLst>
      <p:ext uri="{BB962C8B-B14F-4D97-AF65-F5344CB8AC3E}">
        <p14:creationId xmlns:p14="http://schemas.microsoft.com/office/powerpoint/2010/main" val="2681132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0A08D3E0-D328-4E52-A1A7-64052818D9F9}"/>
              </a:ext>
            </a:extLst>
          </p:cNvPr>
          <p:cNvSpPr txBox="1">
            <a:spLocks/>
          </p:cNvSpPr>
          <p:nvPr/>
        </p:nvSpPr>
        <p:spPr>
          <a:xfrm>
            <a:off x="-1" y="1680960"/>
            <a:ext cx="9144000" cy="4607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Code locations: </a:t>
            </a:r>
            <a:r>
              <a:rPr lang="en-US" sz="3000" b="1" i="1" dirty="0">
                <a:solidFill>
                  <a:srgbClr val="00FFFF"/>
                </a:solidFill>
              </a:rPr>
              <a:t>LOC = [bus 1, bus2, … </a:t>
            </a:r>
            <a:r>
              <a:rPr lang="en-US" sz="3000" b="1" i="1" dirty="0" err="1">
                <a:solidFill>
                  <a:srgbClr val="00FFFF"/>
                </a:solidFill>
              </a:rPr>
              <a:t>busN</a:t>
            </a:r>
            <a:r>
              <a:rPr lang="en-US" sz="3000" b="1" i="1" dirty="0">
                <a:solidFill>
                  <a:srgbClr val="00FFFF"/>
                </a:solidFill>
              </a:rPr>
              <a:t>]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i="1" dirty="0">
                <a:solidFill>
                  <a:srgbClr val="00FFFF"/>
                </a:solidFill>
              </a:rPr>
              <a:t>DGL = round(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[0])</a:t>
            </a:r>
            <a:endParaRPr lang="en-US" sz="3200" b="1" dirty="0">
              <a:solidFill>
                <a:schemeClr val="bg1"/>
              </a:solidFill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Decode locations 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 = LOC[DGL]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Box constraints</a:t>
            </a:r>
            <a:endParaRPr lang="en-US" sz="30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DV ranges: </a:t>
            </a:r>
            <a:r>
              <a:rPr lang="en-US" sz="3000" b="1" i="1" dirty="0">
                <a:solidFill>
                  <a:srgbClr val="00FFFF"/>
                </a:solidFill>
              </a:rPr>
              <a:t>DVL = [(0, </a:t>
            </a:r>
            <a:r>
              <a:rPr lang="en-US" sz="3000" b="1" i="1" dirty="0" err="1">
                <a:solidFill>
                  <a:srgbClr val="00FFFF"/>
                </a:solidFill>
              </a:rPr>
              <a:t>len</a:t>
            </a:r>
            <a:r>
              <a:rPr lang="en-US" sz="3000" b="1" i="1" dirty="0">
                <a:solidFill>
                  <a:srgbClr val="00FFFF"/>
                </a:solidFill>
              </a:rPr>
              <a:t>(LOC)), (Pl, Pu), (</a:t>
            </a:r>
            <a:r>
              <a:rPr lang="en-US" sz="3000" b="1" i="1" dirty="0" err="1">
                <a:solidFill>
                  <a:srgbClr val="00FFFF"/>
                </a:solidFill>
              </a:rPr>
              <a:t>Ql</a:t>
            </a:r>
            <a:r>
              <a:rPr lang="en-US" sz="3000" b="1" i="1" dirty="0">
                <a:solidFill>
                  <a:srgbClr val="00FFFF"/>
                </a:solidFill>
              </a:rPr>
              <a:t>, Qu)]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96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0A08D3E0-D328-4E52-A1A7-64052818D9F9}"/>
              </a:ext>
            </a:extLst>
          </p:cNvPr>
          <p:cNvSpPr txBox="1">
            <a:spLocks/>
          </p:cNvSpPr>
          <p:nvPr/>
        </p:nvSpPr>
        <p:spPr>
          <a:xfrm>
            <a:off x="-1" y="1680960"/>
            <a:ext cx="9144000" cy="2751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Change location , active and reactive power of DG from Python: 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i="1" dirty="0">
                <a:solidFill>
                  <a:schemeClr val="bg1"/>
                </a:solidFill>
              </a:rPr>
              <a:t>	</a:t>
            </a:r>
            <a:r>
              <a:rPr lang="en-US" sz="3000" b="1" i="1" dirty="0" err="1">
                <a:solidFill>
                  <a:srgbClr val="00FFFF"/>
                </a:solidFill>
              </a:rPr>
              <a:t>dssText.Command</a:t>
            </a:r>
            <a:r>
              <a:rPr lang="en-US" sz="3000" b="1" i="1" dirty="0">
                <a:solidFill>
                  <a:srgbClr val="00FFFF"/>
                </a:solidFill>
              </a:rPr>
              <a:t> = 'Edit generator.DG1' </a:t>
            </a:r>
            <a:r>
              <a:rPr lang="en-US" sz="3000" b="1" i="1" dirty="0">
                <a:solidFill>
                  <a:srgbClr val="FFFF00"/>
                </a:solidFill>
              </a:rPr>
              <a:t>+</a:t>
            </a:r>
            <a:r>
              <a:rPr lang="en-US" sz="3000" b="1" i="1" dirty="0">
                <a:solidFill>
                  <a:srgbClr val="00FFFF"/>
                </a:solidFill>
              </a:rPr>
              <a:t> ‘bus1=‘ + 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 </a:t>
            </a:r>
            <a:r>
              <a:rPr lang="en-US" sz="3000" b="1" i="1" dirty="0">
                <a:solidFill>
                  <a:srgbClr val="FFFF00"/>
                </a:solidFill>
              </a:rPr>
              <a:t>+</a:t>
            </a:r>
            <a:r>
              <a:rPr lang="en-US" sz="3000" b="1" i="1" dirty="0">
                <a:solidFill>
                  <a:srgbClr val="00FFFF"/>
                </a:solidFill>
              </a:rPr>
              <a:t> ' kw=‘ </a:t>
            </a:r>
            <a:r>
              <a:rPr lang="en-US" sz="3000" b="1" i="1" dirty="0">
                <a:solidFill>
                  <a:srgbClr val="FFFF00"/>
                </a:solidFill>
              </a:rPr>
              <a:t>+</a:t>
            </a:r>
            <a:r>
              <a:rPr lang="en-US" sz="3000" b="1" i="1" dirty="0">
                <a:solidFill>
                  <a:srgbClr val="00FFFF"/>
                </a:solidFill>
              </a:rPr>
              <a:t> str(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[1]) </a:t>
            </a:r>
            <a:r>
              <a:rPr lang="en-US" sz="3000" b="1" i="1" dirty="0">
                <a:solidFill>
                  <a:srgbClr val="FFFF00"/>
                </a:solidFill>
              </a:rPr>
              <a:t>+</a:t>
            </a:r>
            <a:r>
              <a:rPr lang="en-US" sz="3000" b="1" i="1" dirty="0">
                <a:solidFill>
                  <a:srgbClr val="00FFFF"/>
                </a:solidFill>
              </a:rPr>
              <a:t> ' </a:t>
            </a:r>
            <a:r>
              <a:rPr lang="en-US" sz="3000" b="1" i="1" dirty="0" err="1">
                <a:solidFill>
                  <a:srgbClr val="00FFFF"/>
                </a:solidFill>
              </a:rPr>
              <a:t>Kvar</a:t>
            </a:r>
            <a:r>
              <a:rPr lang="en-US" sz="3000" b="1" i="1" dirty="0">
                <a:solidFill>
                  <a:srgbClr val="00FFFF"/>
                </a:solidFill>
              </a:rPr>
              <a:t>=‘ </a:t>
            </a:r>
            <a:r>
              <a:rPr lang="en-US" sz="3000" b="1" i="1" dirty="0">
                <a:solidFill>
                  <a:srgbClr val="FFFF00"/>
                </a:solidFill>
              </a:rPr>
              <a:t>+</a:t>
            </a:r>
            <a:r>
              <a:rPr lang="en-US" sz="3000" b="1" i="1" dirty="0">
                <a:solidFill>
                  <a:srgbClr val="00FFFF"/>
                </a:solidFill>
              </a:rPr>
              <a:t> str(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[2])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49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D1F16159-492A-4E8B-A50E-9360A1C070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564962"/>
                  </p:ext>
                </p:extLst>
              </p:nvPr>
            </p:nvGraphicFramePr>
            <p:xfrm>
              <a:off x="379864" y="1727816"/>
              <a:ext cx="8384272" cy="480352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384272">
                      <a:extLst>
                        <a:ext uri="{9D8B030D-6E8A-4147-A177-3AD203B41FA5}">
                          <a16:colId xmlns:a16="http://schemas.microsoft.com/office/drawing/2014/main" val="1082820991"/>
                        </a:ext>
                      </a:extLst>
                    </a:gridCol>
                  </a:tblGrid>
                  <a:tr h="4616999">
                    <a:tc>
                      <a:txBody>
                        <a:bodyPr/>
                        <a:lstStyle/>
                        <a:p>
                          <a:pPr marL="457200"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nor/>
                                      </m:rPr>
                                      <a:rPr lang="en-GB" sz="3200">
                                        <a:effectLst/>
                                      </a:rPr>
                                      <m:t>min</m:t>
                                    </m:r>
                                  </m:fName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3200">
                                        <a:effectLst/>
                                      </a:rPr>
                                      <m:t>F</m:t>
                                    </m:r>
                                    <m:d>
                                      <m:dPr>
                                        <m:ctrlPr>
                                          <a:rPr lang="en-US" sz="3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en-GB" sz="3200">
                                            <a:effectLst/>
                                          </a:rPr>
                                          <m:t>X</m:t>
                                        </m:r>
                                      </m:e>
                                    </m:d>
                                    <m:r>
                                      <m:rPr>
                                        <m:nor/>
                                      </m:rPr>
                                      <a:rPr lang="en-GB" sz="3200">
                                        <a:effectLst/>
                                      </a:rPr>
                                      <m:t>=</m:t>
                                    </m:r>
                                    <m:sSup>
                                      <m:sSupPr>
                                        <m:ctrlPr>
                                          <a:rPr lang="en-US" sz="3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32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f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X</m:t>
                                                </m:r>
                                              </m:e>
                                            </m:d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GB" sz="3200">
                                                <a:effectLst/>
                                              </a:rPr>
                                              <m:t>, 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f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X</m:t>
                                                </m:r>
                                              </m:e>
                                            </m:d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GB" sz="3200">
                                                <a:effectLst/>
                                              </a:rPr>
                                              <m:t>, ⋯, 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f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i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X</m:t>
                                                </m:r>
                                              </m:e>
                                            </m:d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GB" sz="3200">
                                                <a:effectLst/>
                                              </a:rPr>
                                              <m:t>, ⋯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, </m:t>
                                                </m:r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f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z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3200" i="1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GB" sz="3200">
                                                    <a:effectLst/>
                                                  </a:rPr>
                                                  <m:t>X</m:t>
                                                </m:r>
                                              </m:e>
                                            </m:d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GB" sz="3200">
                                                <a:effectLst/>
                                              </a:rPr>
                                              <m:t> 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m:rPr>
                                            <m:nor/>
                                          </m:rPr>
                                          <a:rPr lang="en-GB" sz="3200">
                                            <a:effectLst/>
                                          </a:rPr>
                                          <m:t>T</m:t>
                                        </m:r>
                                      </m:sup>
                                    </m:sSup>
                                  </m:e>
                                </m:func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  <a:p>
                          <a:pPr marL="457200"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3200" dirty="0">
                              <a:effectLst/>
                            </a:rPr>
                            <a:t>Subject to:</a:t>
                          </a:r>
                          <a:endParaRPr lang="en-US" sz="3200" dirty="0">
                            <a:effectLst/>
                          </a:endParaRPr>
                        </a:p>
                        <a:p>
                          <a:pPr marL="457200"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  <m:sub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</m:d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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 0,  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1,…, </m:t>
                                    </m:r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</m:d>
                              </m:oMath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</m:d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 = 0,  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1,…, </m:t>
                                    </m:r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  <a:p>
                          <a:pPr marL="457200"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3200" dirty="0">
                              <a:effectLst/>
                            </a:rPr>
                            <a:t>solution:</a:t>
                          </a:r>
                          <a:endParaRPr lang="en-US" sz="3200" dirty="0">
                            <a:effectLst/>
                          </a:endParaRPr>
                        </a:p>
                        <a:p>
                          <a:pPr marL="457200"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  <m:r>
                                  <a:rPr lang="en-GB" sz="3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3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32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GB" sz="3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 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32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GB" sz="3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 ⋯, 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32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sub>
                                        </m:sSub>
                                        <m:r>
                                          <a:rPr lang="en-GB" sz="3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 ⋯, 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32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GB" sz="32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GB" sz="3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17780" marR="17780" marT="0" marB="0" anchor="ctr">
                        <a:solidFill>
                          <a:srgbClr val="0070C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502621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D1F16159-492A-4E8B-A50E-9360A1C070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564962"/>
                  </p:ext>
                </p:extLst>
              </p:nvPr>
            </p:nvGraphicFramePr>
            <p:xfrm>
              <a:off x="379864" y="1727816"/>
              <a:ext cx="8384272" cy="481399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384272">
                      <a:extLst>
                        <a:ext uri="{9D8B030D-6E8A-4147-A177-3AD203B41FA5}">
                          <a16:colId xmlns:a16="http://schemas.microsoft.com/office/drawing/2014/main" val="1082820991"/>
                        </a:ext>
                      </a:extLst>
                    </a:gridCol>
                  </a:tblGrid>
                  <a:tr h="48139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780" marR="17780" marT="0" marB="0" anchor="ctr">
                        <a:blipFill>
                          <a:blip r:embed="rId6"/>
                          <a:stretch>
                            <a:fillRect l="-73" t="-126" r="-291" b="-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502621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60161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473918C-E42B-4423-9AA6-C0E4605B2E37}"/>
              </a:ext>
            </a:extLst>
          </p:cNvPr>
          <p:cNvSpPr txBox="1">
            <a:spLocks/>
          </p:cNvSpPr>
          <p:nvPr/>
        </p:nvSpPr>
        <p:spPr>
          <a:xfrm>
            <a:off x="-1" y="1680961"/>
            <a:ext cx="9144000" cy="56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Pareto set and Pareto front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48EAEC3-E748-4259-8516-AE16BAB2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649861"/>
              </p:ext>
            </p:extLst>
          </p:nvPr>
        </p:nvGraphicFramePr>
        <p:xfrm>
          <a:off x="-2" y="2131847"/>
          <a:ext cx="5999586" cy="3856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Visio" r:id="rId7" imgW="5768194" imgH="3710956" progId="Visio.Drawing.11">
                  <p:embed/>
                </p:oleObj>
              </mc:Choice>
              <mc:Fallback>
                <p:oleObj name="Visio" r:id="rId7" imgW="5768194" imgH="3710956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" y="2131847"/>
                        <a:ext cx="5999586" cy="3856876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Subtitle 2">
            <a:extLst>
              <a:ext uri="{FF2B5EF4-FFF2-40B4-BE49-F238E27FC236}">
                <a16:creationId xmlns:a16="http://schemas.microsoft.com/office/drawing/2014/main" id="{EA0A8785-2583-4DEF-9775-FDAA29FE052E}"/>
              </a:ext>
            </a:extLst>
          </p:cNvPr>
          <p:cNvSpPr txBox="1">
            <a:spLocks/>
          </p:cNvSpPr>
          <p:nvPr/>
        </p:nvSpPr>
        <p:spPr>
          <a:xfrm>
            <a:off x="6102220" y="2035323"/>
            <a:ext cx="3041779" cy="950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rgbClr val="FF9966"/>
                </a:solidFill>
              </a:rPr>
              <a:t>Not one solution but solution set!!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8828BFA7-34A7-405B-AEDD-28D9EA713D7E}"/>
              </a:ext>
            </a:extLst>
          </p:cNvPr>
          <p:cNvSpPr txBox="1">
            <a:spLocks/>
          </p:cNvSpPr>
          <p:nvPr/>
        </p:nvSpPr>
        <p:spPr>
          <a:xfrm>
            <a:off x="6039559" y="4702766"/>
            <a:ext cx="3041779" cy="147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400" b="1" dirty="0">
                <a:solidFill>
                  <a:srgbClr val="FF9966"/>
                </a:solidFill>
              </a:rPr>
              <a:t>Decision maker has possibility to choose the currently most appropriate solution.</a:t>
            </a:r>
          </a:p>
        </p:txBody>
      </p:sp>
    </p:spTree>
    <p:extLst>
      <p:ext uri="{BB962C8B-B14F-4D97-AF65-F5344CB8AC3E}">
        <p14:creationId xmlns:p14="http://schemas.microsoft.com/office/powerpoint/2010/main" val="3511952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473918C-E42B-4423-9AA6-C0E4605B2E37}"/>
              </a:ext>
            </a:extLst>
          </p:cNvPr>
          <p:cNvSpPr txBox="1">
            <a:spLocks/>
          </p:cNvSpPr>
          <p:nvPr/>
        </p:nvSpPr>
        <p:spPr>
          <a:xfrm>
            <a:off x="-1" y="1680961"/>
            <a:ext cx="9144000" cy="56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Pareto dominance definition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368DC46-F1C4-4DC1-88C9-D40FF60D52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416724"/>
              </p:ext>
            </p:extLst>
          </p:nvPr>
        </p:nvGraphicFramePr>
        <p:xfrm>
          <a:off x="1368770" y="2541517"/>
          <a:ext cx="6406461" cy="1609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7" imgW="2032000" imgH="508000" progId="Equation.DSMT4">
                  <p:embed/>
                </p:oleObj>
              </mc:Choice>
              <mc:Fallback>
                <p:oleObj name="Equation" r:id="rId7" imgW="2032000" imgH="5080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368DC46-F1C4-4DC1-88C9-D40FF60D52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770" y="2541517"/>
                        <a:ext cx="6406461" cy="1609111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Subtitle 2">
            <a:extLst>
              <a:ext uri="{FF2B5EF4-FFF2-40B4-BE49-F238E27FC236}">
                <a16:creationId xmlns:a16="http://schemas.microsoft.com/office/drawing/2014/main" id="{83F4AEDF-A104-4338-84F6-20B35142F606}"/>
              </a:ext>
            </a:extLst>
          </p:cNvPr>
          <p:cNvSpPr txBox="1">
            <a:spLocks/>
          </p:cNvSpPr>
          <p:nvPr/>
        </p:nvSpPr>
        <p:spPr>
          <a:xfrm>
            <a:off x="0" y="4415308"/>
            <a:ext cx="9144000" cy="1609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The best (optimal) solution is non-dominated solution.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Two non-dominated solutions are same quality.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6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473918C-E42B-4423-9AA6-C0E4605B2E37}"/>
              </a:ext>
            </a:extLst>
          </p:cNvPr>
          <p:cNvSpPr txBox="1">
            <a:spLocks/>
          </p:cNvSpPr>
          <p:nvPr/>
        </p:nvSpPr>
        <p:spPr>
          <a:xfrm>
            <a:off x="-1" y="1680961"/>
            <a:ext cx="9144000" cy="56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Pareto ranking method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4B5AD70-B887-43FD-B4A3-6E313F9593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733899"/>
              </p:ext>
            </p:extLst>
          </p:nvPr>
        </p:nvGraphicFramePr>
        <p:xfrm>
          <a:off x="1177978" y="2258161"/>
          <a:ext cx="6788044" cy="4248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Visio" r:id="rId7" imgW="4617693" imgH="2895631" progId="Visio.Drawing.11">
                  <p:embed/>
                </p:oleObj>
              </mc:Choice>
              <mc:Fallback>
                <p:oleObj name="Visio" r:id="rId7" imgW="4617693" imgH="2895631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78" y="2258161"/>
                        <a:ext cx="6788044" cy="424893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8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50E5A09-F6EC-4306-B214-D9C17E5F45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057077"/>
              </p:ext>
            </p:extLst>
          </p:nvPr>
        </p:nvGraphicFramePr>
        <p:xfrm>
          <a:off x="1632857" y="1738799"/>
          <a:ext cx="5878287" cy="4879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Visio" r:id="rId7" imgW="4183446" imgH="3474673" progId="Visio.Drawing.15">
                  <p:embed/>
                </p:oleObj>
              </mc:Choice>
              <mc:Fallback>
                <p:oleObj name="Visio" r:id="rId7" imgW="4183446" imgH="347467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857" y="1738799"/>
                        <a:ext cx="5878287" cy="4879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37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20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473918C-E42B-4423-9AA6-C0E4605B2E37}"/>
              </a:ext>
            </a:extLst>
          </p:cNvPr>
          <p:cNvSpPr txBox="1">
            <a:spLocks/>
          </p:cNvSpPr>
          <p:nvPr/>
        </p:nvSpPr>
        <p:spPr>
          <a:xfrm>
            <a:off x="0" y="1727815"/>
            <a:ext cx="9144000" cy="4598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tool for MOOP solving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Distributed Evolutionary </a:t>
            </a:r>
            <a:r>
              <a:rPr lang="en-US" sz="3200" b="1" dirty="0" err="1">
                <a:solidFill>
                  <a:schemeClr val="bg1"/>
                </a:solidFill>
              </a:rPr>
              <a:t>Algoritms</a:t>
            </a:r>
            <a:r>
              <a:rPr lang="en-US" sz="3200" b="1" dirty="0">
                <a:solidFill>
                  <a:schemeClr val="bg1"/>
                </a:solidFill>
              </a:rPr>
              <a:t> in Python -  DEAP</a:t>
            </a:r>
          </a:p>
          <a:p>
            <a:pPr marL="0" lvl="1" algn="l">
              <a:spcBef>
                <a:spcPts val="1000"/>
              </a:spcBef>
            </a:pPr>
            <a:r>
              <a:rPr lang="en-US" sz="3200" dirty="0">
                <a:highlight>
                  <a:srgbClr val="C0C0C0"/>
                </a:highlight>
                <a:hlinkClick r:id="rId6"/>
              </a:rPr>
              <a:t>https://deap.readthedocs.io/en/master/</a:t>
            </a:r>
            <a:endParaRPr lang="en-US" sz="3200" dirty="0">
              <a:highlight>
                <a:srgbClr val="C0C0C0"/>
              </a:highlight>
            </a:endParaRP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Flexible tool with possibilities for building </a:t>
            </a:r>
            <a:r>
              <a:rPr lang="en-US" sz="3200" b="1" dirty="0" err="1">
                <a:solidFill>
                  <a:schemeClr val="bg1"/>
                </a:solidFill>
              </a:rPr>
              <a:t>custume</a:t>
            </a:r>
            <a:r>
              <a:rPr lang="en-US" sz="3200" b="1" dirty="0">
                <a:solidFill>
                  <a:schemeClr val="bg1"/>
                </a:solidFill>
              </a:rPr>
              <a:t> EA combining different versions of EA elements (operators, individual coding, sorting…)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84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21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208CCED7-0673-433E-AA2E-5152EEDE4DE6}"/>
              </a:ext>
            </a:extLst>
          </p:cNvPr>
          <p:cNvSpPr txBox="1">
            <a:spLocks/>
          </p:cNvSpPr>
          <p:nvPr/>
        </p:nvSpPr>
        <p:spPr>
          <a:xfrm>
            <a:off x="1" y="1727816"/>
            <a:ext cx="9144000" cy="1556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MOOP – optimal allocation of DG in distribution network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4 (</a:t>
            </a:r>
            <a:r>
              <a:rPr lang="en-US" sz="3200" b="1" i="1" dirty="0">
                <a:solidFill>
                  <a:srgbClr val="FF0000"/>
                </a:solidFill>
              </a:rPr>
              <a:t>T </a:t>
            </a:r>
            <a:r>
              <a:rPr lang="en-US" sz="3200" b="1" i="1" dirty="0" err="1">
                <a:solidFill>
                  <a:srgbClr val="FF0000"/>
                </a:solidFill>
              </a:rPr>
              <a:t>expl</a:t>
            </a:r>
            <a:r>
              <a:rPr lang="en-US" sz="3200" b="1" i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bg1"/>
                </a:solidFill>
              </a:rPr>
              <a:t>):</a:t>
            </a:r>
          </a:p>
        </p:txBody>
      </p:sp>
      <p:pic>
        <p:nvPicPr>
          <p:cNvPr id="19" name="Picture 8">
            <a:extLst>
              <a:ext uri="{FF2B5EF4-FFF2-40B4-BE49-F238E27FC236}">
                <a16:creationId xmlns:a16="http://schemas.microsoft.com/office/drawing/2014/main" id="{D1CA0E30-74C4-4C99-A855-CD135C27B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1" y="3336762"/>
            <a:ext cx="4765675" cy="22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" name="Object 6">
            <a:extLst>
              <a:ext uri="{FF2B5EF4-FFF2-40B4-BE49-F238E27FC236}">
                <a16:creationId xmlns:a16="http://schemas.microsoft.com/office/drawing/2014/main" id="{CC8B5EE7-39A3-48FE-B897-2986A21E5C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927545"/>
              </p:ext>
            </p:extLst>
          </p:nvPr>
        </p:nvGraphicFramePr>
        <p:xfrm>
          <a:off x="5432467" y="2827174"/>
          <a:ext cx="24479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Visio" r:id="rId8" imgW="2447793" imgH="1019046" progId="Visio.Drawing.15">
                  <p:embed/>
                </p:oleObj>
              </mc:Choice>
              <mc:Fallback>
                <p:oleObj name="Visio" r:id="rId8" imgW="2447793" imgH="1019046" progId="Visio.Drawing.15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67" y="2827174"/>
                        <a:ext cx="2447925" cy="1019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Subtitle 2">
            <a:extLst>
              <a:ext uri="{FF2B5EF4-FFF2-40B4-BE49-F238E27FC236}">
                <a16:creationId xmlns:a16="http://schemas.microsoft.com/office/drawing/2014/main" id="{2A246EED-50E1-4FA8-9442-2B8A5593C007}"/>
              </a:ext>
            </a:extLst>
          </p:cNvPr>
          <p:cNvSpPr txBox="1">
            <a:spLocks/>
          </p:cNvSpPr>
          <p:nvPr/>
        </p:nvSpPr>
        <p:spPr>
          <a:xfrm>
            <a:off x="5248227" y="3959671"/>
            <a:ext cx="2716242" cy="1066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Where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and what size?</a:t>
            </a:r>
            <a:endParaRPr lang="en-US" sz="3600" b="1" dirty="0">
              <a:solidFill>
                <a:srgbClr val="FF9966"/>
              </a:solidFill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54BBBB9-3B9B-4D2F-BC6E-C0A48F0AD0FB}"/>
              </a:ext>
            </a:extLst>
          </p:cNvPr>
          <p:cNvSpPr txBox="1">
            <a:spLocks/>
          </p:cNvSpPr>
          <p:nvPr/>
        </p:nvSpPr>
        <p:spPr>
          <a:xfrm>
            <a:off x="0" y="5591009"/>
            <a:ext cx="9144000" cy="89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Two objective functions, f1 - total active looses and f2 – active DG power, both minimization </a:t>
            </a:r>
          </a:p>
        </p:txBody>
      </p:sp>
    </p:spTree>
    <p:extLst>
      <p:ext uri="{BB962C8B-B14F-4D97-AF65-F5344CB8AC3E}">
        <p14:creationId xmlns:p14="http://schemas.microsoft.com/office/powerpoint/2010/main" val="21872195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974378"/>
            <a:ext cx="9144000" cy="3959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Specific tasks (</a:t>
            </a:r>
            <a:r>
              <a:rPr lang="en-US" sz="3200" b="1" dirty="0">
                <a:solidFill>
                  <a:srgbClr val="FF0000"/>
                </a:solidFill>
              </a:rPr>
              <a:t>T </a:t>
            </a:r>
            <a:r>
              <a:rPr lang="en-US" sz="3200" b="1" dirty="0" err="1">
                <a:solidFill>
                  <a:srgbClr val="FF0000"/>
                </a:solidFill>
              </a:rPr>
              <a:t>expl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bg1"/>
                </a:solidFill>
              </a:rPr>
              <a:t>):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Set COM interface to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endParaRPr lang="en-US" sz="30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Coding decision variables as DEAP EA individual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Add DG unit to prepared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r>
              <a:rPr lang="en-US" sz="3000" b="1" dirty="0">
                <a:solidFill>
                  <a:schemeClr val="bg1"/>
                </a:solidFill>
              </a:rPr>
              <a:t> script directly in the script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Formulate the optimization problem in black-box approach – function in Python including interface to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192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2235633"/>
            <a:ext cx="9144000" cy="3554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Specific tasks (</a:t>
            </a:r>
            <a:r>
              <a:rPr lang="en-US" sz="3200" b="1" dirty="0">
                <a:solidFill>
                  <a:srgbClr val="FF0000"/>
                </a:solidFill>
              </a:rPr>
              <a:t>T </a:t>
            </a:r>
            <a:r>
              <a:rPr lang="en-US" sz="3200" b="1" dirty="0" err="1">
                <a:solidFill>
                  <a:srgbClr val="FF0000"/>
                </a:solidFill>
              </a:rPr>
              <a:t>expl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bg1"/>
                </a:solidFill>
              </a:rPr>
              <a:t>):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Formulate and code constraints – simultaneously with coding the objective function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Defining ranges (limits) of the decision variables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Execute optimization by using DEAP and show results</a:t>
            </a:r>
          </a:p>
        </p:txBody>
      </p:sp>
    </p:spTree>
    <p:extLst>
      <p:ext uri="{BB962C8B-B14F-4D97-AF65-F5344CB8AC3E}">
        <p14:creationId xmlns:p14="http://schemas.microsoft.com/office/powerpoint/2010/main" val="2148407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909055"/>
            <a:ext cx="9144000" cy="4043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Solution: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Add DG unit in </a:t>
            </a:r>
            <a:r>
              <a:rPr lang="en-US" sz="3000" b="1" dirty="0" err="1">
                <a:solidFill>
                  <a:schemeClr val="bg1"/>
                </a:solidFill>
              </a:rPr>
              <a:t>OpenDSS</a:t>
            </a:r>
            <a:r>
              <a:rPr lang="en-US" sz="3000" b="1" dirty="0">
                <a:solidFill>
                  <a:schemeClr val="bg1"/>
                </a:solidFill>
              </a:rPr>
              <a:t> script prepared in Exercise 2: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dirty="0">
                <a:solidFill>
                  <a:schemeClr val="bg1"/>
                </a:solidFill>
              </a:rPr>
              <a:t>	</a:t>
            </a:r>
            <a:r>
              <a:rPr lang="en-US" sz="3000" b="1" i="1" dirty="0">
                <a:solidFill>
                  <a:srgbClr val="00FFFF"/>
                </a:solidFill>
              </a:rPr>
              <a:t>New Generator.DG1 bus1=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 …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Change location and power of the DG by EA: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chemeClr val="bg1"/>
                </a:solidFill>
              </a:rPr>
              <a:t>	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 = LOC[DGL]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 err="1">
                <a:solidFill>
                  <a:srgbClr val="00FFFF"/>
                </a:solidFill>
              </a:rPr>
              <a:t>dssText.Command</a:t>
            </a:r>
            <a:r>
              <a:rPr lang="en-US" sz="3000" b="1" i="1" dirty="0">
                <a:solidFill>
                  <a:srgbClr val="00FFFF"/>
                </a:solidFill>
              </a:rPr>
              <a:t> = 'Edit generator.DG1' + ‘bus1='+</a:t>
            </a:r>
            <a:r>
              <a:rPr lang="en-US" sz="3000" b="1" i="1" dirty="0" err="1">
                <a:solidFill>
                  <a:srgbClr val="00FFFF"/>
                </a:solidFill>
              </a:rPr>
              <a:t>LOCd</a:t>
            </a:r>
            <a:r>
              <a:rPr lang="en-US" sz="3000" b="1" i="1" dirty="0">
                <a:solidFill>
                  <a:srgbClr val="00FFFF"/>
                </a:solidFill>
              </a:rPr>
              <a:t>+' kw='+str(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[1])+' </a:t>
            </a:r>
            <a:r>
              <a:rPr lang="en-US" sz="3000" b="1" i="1" dirty="0" err="1">
                <a:solidFill>
                  <a:srgbClr val="00FFFF"/>
                </a:solidFill>
              </a:rPr>
              <a:t>Kvar</a:t>
            </a:r>
            <a:r>
              <a:rPr lang="en-US" sz="3000" b="1" i="1" dirty="0">
                <a:solidFill>
                  <a:srgbClr val="00FFFF"/>
                </a:solidFill>
              </a:rPr>
              <a:t>='+str(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[2])</a:t>
            </a:r>
          </a:p>
          <a:p>
            <a:pPr marL="457200" lvl="2" algn="l">
              <a:spcBef>
                <a:spcPts val="1000"/>
              </a:spcBef>
            </a:pPr>
            <a:endParaRPr lang="en-US" sz="3000" b="1" i="1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124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680960"/>
            <a:ext cx="9144000" cy="4579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Solution: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DEAP module initiation: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rgbClr val="00FFFF"/>
                </a:solidFill>
              </a:rPr>
              <a:t>import </a:t>
            </a:r>
            <a:r>
              <a:rPr lang="en-US" sz="3000" b="1" i="1" dirty="0" err="1">
                <a:solidFill>
                  <a:srgbClr val="00FFFF"/>
                </a:solidFill>
              </a:rPr>
              <a:t>deap</a:t>
            </a:r>
            <a:endParaRPr lang="en-US" sz="3000" b="1" i="1" dirty="0">
              <a:solidFill>
                <a:srgbClr val="00FFFF"/>
              </a:solidFill>
            </a:endParaRP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rgbClr val="00FFFF"/>
                </a:solidFill>
              </a:rPr>
              <a:t>from </a:t>
            </a:r>
            <a:r>
              <a:rPr lang="en-US" sz="3000" b="1" i="1" dirty="0" err="1">
                <a:solidFill>
                  <a:srgbClr val="00FFFF"/>
                </a:solidFill>
              </a:rPr>
              <a:t>deap</a:t>
            </a:r>
            <a:r>
              <a:rPr lang="en-US" sz="3000" b="1" i="1" dirty="0">
                <a:solidFill>
                  <a:srgbClr val="00FFFF"/>
                </a:solidFill>
              </a:rPr>
              <a:t> import algorithms, base, creator, tools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Set </a:t>
            </a:r>
            <a:r>
              <a:rPr lang="en-US" sz="3000" b="1" dirty="0" err="1">
                <a:solidFill>
                  <a:schemeClr val="bg1"/>
                </a:solidFill>
              </a:rPr>
              <a:t>fittnes</a:t>
            </a:r>
            <a:r>
              <a:rPr lang="en-US" sz="3000" b="1" dirty="0">
                <a:solidFill>
                  <a:schemeClr val="bg1"/>
                </a:solidFill>
              </a:rPr>
              <a:t> and individual types: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chemeClr val="bg1"/>
                </a:solidFill>
              </a:rPr>
              <a:t>	</a:t>
            </a:r>
            <a:r>
              <a:rPr lang="en-US" sz="2800" b="1" i="1" dirty="0" err="1">
                <a:solidFill>
                  <a:srgbClr val="00FFFF"/>
                </a:solidFill>
              </a:rPr>
              <a:t>creator.create</a:t>
            </a:r>
            <a:r>
              <a:rPr lang="en-US" sz="2800" b="1" i="1" dirty="0">
                <a:solidFill>
                  <a:srgbClr val="00FFFF"/>
                </a:solidFill>
              </a:rPr>
              <a:t>("</a:t>
            </a:r>
            <a:r>
              <a:rPr lang="en-US" sz="2800" b="1" i="1" dirty="0" err="1">
                <a:solidFill>
                  <a:srgbClr val="00FFFF"/>
                </a:solidFill>
              </a:rPr>
              <a:t>FitnessMin</a:t>
            </a:r>
            <a:r>
              <a:rPr lang="en-US" sz="2800" b="1" i="1" dirty="0">
                <a:solidFill>
                  <a:srgbClr val="00FFFF"/>
                </a:solidFill>
              </a:rPr>
              <a:t>", </a:t>
            </a:r>
            <a:r>
              <a:rPr lang="en-US" sz="2800" b="1" i="1" dirty="0" err="1">
                <a:solidFill>
                  <a:srgbClr val="00FFFF"/>
                </a:solidFill>
              </a:rPr>
              <a:t>base.Fitness</a:t>
            </a:r>
            <a:r>
              <a:rPr lang="en-US" sz="2800" b="1" i="1" dirty="0">
                <a:solidFill>
                  <a:srgbClr val="00FFFF"/>
                </a:solidFill>
              </a:rPr>
              <a:t>, weights=(-1.0,-1.0))</a:t>
            </a:r>
          </a:p>
          <a:p>
            <a:pPr marL="457200" lvl="2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00FFFF"/>
                </a:solidFill>
              </a:rPr>
              <a:t>creator.create</a:t>
            </a:r>
            <a:r>
              <a:rPr lang="en-US" sz="2800" b="1" i="1" dirty="0">
                <a:solidFill>
                  <a:srgbClr val="00FFFF"/>
                </a:solidFill>
              </a:rPr>
              <a:t>("Individual", list,  fitness= </a:t>
            </a:r>
            <a:r>
              <a:rPr lang="en-US" sz="2800" b="1" i="1" dirty="0" err="1">
                <a:solidFill>
                  <a:srgbClr val="00FFFF"/>
                </a:solidFill>
              </a:rPr>
              <a:t>creator.FitnessMin</a:t>
            </a:r>
            <a:r>
              <a:rPr lang="en-US" sz="2800" b="1" i="1" dirty="0">
                <a:solidFill>
                  <a:srgbClr val="00FFFF"/>
                </a:solidFill>
              </a:rPr>
              <a:t>)</a:t>
            </a:r>
          </a:p>
          <a:p>
            <a:pPr marL="457200" lvl="2" algn="l">
              <a:spcBef>
                <a:spcPts val="1000"/>
              </a:spcBef>
            </a:pPr>
            <a:endParaRPr lang="en-US" sz="3000" b="1" i="1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0592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578318"/>
            <a:ext cx="9144000" cy="49074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Solution: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Instantiate DEAP toolbox class: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rgbClr val="00FFFF"/>
                </a:solidFill>
              </a:rPr>
              <a:t>toolbox = </a:t>
            </a:r>
            <a:r>
              <a:rPr lang="en-US" sz="3000" b="1" i="1" dirty="0" err="1">
                <a:solidFill>
                  <a:srgbClr val="00FFFF"/>
                </a:solidFill>
              </a:rPr>
              <a:t>base.Toolbox</a:t>
            </a:r>
            <a:r>
              <a:rPr lang="en-US" sz="3000" b="1" i="1" dirty="0">
                <a:solidFill>
                  <a:srgbClr val="00FFFF"/>
                </a:solidFill>
              </a:rPr>
              <a:t>()</a:t>
            </a:r>
          </a:p>
          <a:p>
            <a:pPr marL="971550" lvl="2" indent="-51435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Registration of decision variable form, individual and population types</a:t>
            </a:r>
          </a:p>
          <a:p>
            <a:pPr marL="457200" lvl="2" algn="l">
              <a:spcBef>
                <a:spcPts val="1000"/>
              </a:spcBef>
            </a:pPr>
            <a:r>
              <a:rPr lang="nl-NL" sz="3000" b="1" i="1" dirty="0">
                <a:solidFill>
                  <a:srgbClr val="00FFFF"/>
                </a:solidFill>
              </a:rPr>
              <a:t>toolbox.register("dv1", random.randint, L1, U1)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 err="1">
                <a:solidFill>
                  <a:srgbClr val="00FFFF"/>
                </a:solidFill>
              </a:rPr>
              <a:t>toolbox.register</a:t>
            </a:r>
            <a:r>
              <a:rPr lang="en-US" sz="3000" b="1" i="1" dirty="0">
                <a:solidFill>
                  <a:srgbClr val="00FFFF"/>
                </a:solidFill>
              </a:rPr>
              <a:t>("</a:t>
            </a:r>
            <a:r>
              <a:rPr lang="en-US" sz="3000" b="1" i="1" dirty="0" err="1">
                <a:solidFill>
                  <a:srgbClr val="00FFFF"/>
                </a:solidFill>
              </a:rPr>
              <a:t>ind</a:t>
            </a:r>
            <a:r>
              <a:rPr lang="en-US" sz="3000" b="1" i="1" dirty="0">
                <a:solidFill>
                  <a:srgbClr val="00FFFF"/>
                </a:solidFill>
              </a:rPr>
              <a:t>", </a:t>
            </a:r>
            <a:r>
              <a:rPr lang="en-US" sz="3000" b="1" i="1" dirty="0" err="1">
                <a:solidFill>
                  <a:srgbClr val="00FFFF"/>
                </a:solidFill>
              </a:rPr>
              <a:t>tools.initCycle</a:t>
            </a:r>
            <a:r>
              <a:rPr lang="en-US" sz="3000" b="1" i="1" dirty="0">
                <a:solidFill>
                  <a:srgbClr val="00FFFF"/>
                </a:solidFill>
              </a:rPr>
              <a:t>, </a:t>
            </a:r>
            <a:r>
              <a:rPr lang="en-US" sz="3000" b="1" i="1" dirty="0" err="1">
                <a:solidFill>
                  <a:srgbClr val="00FFFF"/>
                </a:solidFill>
              </a:rPr>
              <a:t>creator.Individual</a:t>
            </a:r>
            <a:r>
              <a:rPr lang="en-US" sz="3000" b="1" i="1" dirty="0">
                <a:solidFill>
                  <a:srgbClr val="00FFFF"/>
                </a:solidFill>
              </a:rPr>
              <a:t>, (</a:t>
            </a:r>
            <a:r>
              <a:rPr lang="en-US" sz="3000" b="1" i="1" dirty="0" err="1">
                <a:solidFill>
                  <a:srgbClr val="00FFFF"/>
                </a:solidFill>
              </a:rPr>
              <a:t>toolbox.Nl</a:t>
            </a:r>
            <a:r>
              <a:rPr lang="en-US" sz="3000" b="1" i="1" dirty="0">
                <a:solidFill>
                  <a:srgbClr val="00FFFF"/>
                </a:solidFill>
              </a:rPr>
              <a:t>, </a:t>
            </a:r>
            <a:r>
              <a:rPr lang="en-US" sz="3000" b="1" i="1" dirty="0" err="1">
                <a:solidFill>
                  <a:srgbClr val="00FFFF"/>
                </a:solidFill>
              </a:rPr>
              <a:t>toolbox.Nn</a:t>
            </a:r>
            <a:r>
              <a:rPr lang="en-US" sz="3000" b="1" i="1" dirty="0">
                <a:solidFill>
                  <a:srgbClr val="00FFFF"/>
                </a:solidFill>
              </a:rPr>
              <a:t>), n=1)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 err="1">
                <a:solidFill>
                  <a:srgbClr val="00FFFF"/>
                </a:solidFill>
              </a:rPr>
              <a:t>toolbox.register</a:t>
            </a:r>
            <a:r>
              <a:rPr lang="en-US" sz="3000" b="1" i="1" dirty="0">
                <a:solidFill>
                  <a:srgbClr val="00FFFF"/>
                </a:solidFill>
              </a:rPr>
              <a:t>("population", </a:t>
            </a:r>
            <a:r>
              <a:rPr lang="en-US" sz="3000" b="1" i="1" dirty="0" err="1">
                <a:solidFill>
                  <a:srgbClr val="00FFFF"/>
                </a:solidFill>
              </a:rPr>
              <a:t>tools.initRepeat</a:t>
            </a:r>
            <a:r>
              <a:rPr lang="en-US" sz="3000" b="1" i="1" dirty="0">
                <a:solidFill>
                  <a:srgbClr val="00FFFF"/>
                </a:solidFill>
              </a:rPr>
              <a:t>, list, </a:t>
            </a:r>
            <a:r>
              <a:rPr lang="en-US" sz="3000" b="1" i="1" dirty="0" err="1">
                <a:solidFill>
                  <a:srgbClr val="00FFFF"/>
                </a:solidFill>
              </a:rPr>
              <a:t>toolbox.ind</a:t>
            </a:r>
            <a:r>
              <a:rPr lang="en-US" sz="3000" b="1" i="1" dirty="0">
                <a:solidFill>
                  <a:srgbClr val="00FF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8860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680960"/>
            <a:ext cx="9144000" cy="4579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Solution: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Generating initial population: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>
                <a:solidFill>
                  <a:srgbClr val="00FFFF"/>
                </a:solidFill>
              </a:rPr>
              <a:t>pop = </a:t>
            </a:r>
            <a:r>
              <a:rPr lang="en-US" sz="3000" b="1" i="1" dirty="0" err="1">
                <a:solidFill>
                  <a:srgbClr val="00FFFF"/>
                </a:solidFill>
              </a:rPr>
              <a:t>toolbox.population</a:t>
            </a:r>
            <a:r>
              <a:rPr lang="en-US" sz="3000" b="1" i="1" dirty="0">
                <a:solidFill>
                  <a:srgbClr val="00FFFF"/>
                </a:solidFill>
              </a:rPr>
              <a:t>(n=</a:t>
            </a:r>
            <a:r>
              <a:rPr lang="en-US" sz="3000" b="1" i="1" dirty="0" err="1">
                <a:solidFill>
                  <a:srgbClr val="00FFFF"/>
                </a:solidFill>
              </a:rPr>
              <a:t>nP</a:t>
            </a:r>
            <a:r>
              <a:rPr lang="en-US" sz="3000" b="1" i="1" dirty="0">
                <a:solidFill>
                  <a:srgbClr val="00FFFF"/>
                </a:solidFill>
              </a:rPr>
              <a:t>)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Registration of EA operators crossover, mutation and selection</a:t>
            </a:r>
          </a:p>
          <a:p>
            <a:pPr marL="457200" lvl="2" algn="l">
              <a:spcBef>
                <a:spcPts val="1000"/>
              </a:spcBef>
            </a:pPr>
            <a:r>
              <a:rPr lang="nl-NL" sz="2800" b="1" i="1" dirty="0">
                <a:solidFill>
                  <a:srgbClr val="00FFFF"/>
                </a:solidFill>
              </a:rPr>
              <a:t>toolbox.register("mate", tools.cxUniform, indpb = 0.5)</a:t>
            </a:r>
          </a:p>
          <a:p>
            <a:pPr marL="457200" lvl="2" algn="l">
              <a:spcBef>
                <a:spcPts val="1000"/>
              </a:spcBef>
            </a:pPr>
            <a:r>
              <a:rPr lang="nl-NL" sz="2800" b="1" i="1" dirty="0">
                <a:solidFill>
                  <a:srgbClr val="00FFFF"/>
                </a:solidFill>
              </a:rPr>
              <a:t>toolbox.register("mutate", tools.mutPolynomialBounded, low=[L1, L2], up=[U1, U2], eta=20.0, indpb=0.05)</a:t>
            </a:r>
          </a:p>
          <a:p>
            <a:pPr marL="457200" lvl="2" algn="l">
              <a:spcBef>
                <a:spcPts val="1000"/>
              </a:spcBef>
            </a:pPr>
            <a:r>
              <a:rPr lang="nl-NL" sz="2800" b="1" i="1" dirty="0">
                <a:solidFill>
                  <a:srgbClr val="00FFFF"/>
                </a:solidFill>
              </a:rPr>
              <a:t>toolbox.register("select", tools.selNSGA2)</a:t>
            </a:r>
          </a:p>
        </p:txBody>
      </p:sp>
    </p:spTree>
    <p:extLst>
      <p:ext uri="{BB962C8B-B14F-4D97-AF65-F5344CB8AC3E}">
        <p14:creationId xmlns:p14="http://schemas.microsoft.com/office/powerpoint/2010/main" val="2622950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Multiobjective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optimization problem – MOOP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683E66E-26A9-4E83-B42B-27B41D0DC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213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329300-1491-4914-9C41-7F58F2146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0EA9417-C71C-4AB6-987F-561BF135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2679808-6294-46F2-AA6E-992DA9BAD848}"/>
              </a:ext>
            </a:extLst>
          </p:cNvPr>
          <p:cNvSpPr txBox="1">
            <a:spLocks/>
          </p:cNvSpPr>
          <p:nvPr/>
        </p:nvSpPr>
        <p:spPr>
          <a:xfrm>
            <a:off x="-1" y="1643635"/>
            <a:ext cx="9144000" cy="48420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Solution: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Registration of the objective function:</a:t>
            </a:r>
          </a:p>
          <a:p>
            <a:pPr marL="457200" lvl="2" algn="l">
              <a:spcBef>
                <a:spcPts val="1000"/>
              </a:spcBef>
            </a:pPr>
            <a:r>
              <a:rPr lang="en-US" sz="3000" b="1" i="1" dirty="0" err="1">
                <a:solidFill>
                  <a:srgbClr val="00FFFF"/>
                </a:solidFill>
              </a:rPr>
              <a:t>toolbox.register</a:t>
            </a:r>
            <a:r>
              <a:rPr lang="en-US" sz="3000" b="1" i="1" dirty="0">
                <a:solidFill>
                  <a:srgbClr val="00FFFF"/>
                </a:solidFill>
              </a:rPr>
              <a:t>("evaluate", OF)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Optimization starting</a:t>
            </a:r>
          </a:p>
          <a:p>
            <a:pPr marL="457200" lvl="2" algn="l">
              <a:spcBef>
                <a:spcPts val="1000"/>
              </a:spcBef>
            </a:pPr>
            <a:r>
              <a:rPr lang="nl-NL" sz="2800" b="1" i="1" dirty="0">
                <a:solidFill>
                  <a:srgbClr val="00FFFF"/>
                </a:solidFill>
              </a:rPr>
              <a:t>res, log = algorithms.eaMuPlusLambda(pop, toolbox, mu=toolbox.pop_size, lam=toolbox.pop_size, cxpb=1-toolbox.mut_prob, mutpb=toolbox.mut_prob, stats=None, ngen=nG, verbose=True)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Get solution as Python variable</a:t>
            </a:r>
          </a:p>
          <a:p>
            <a:pPr marL="457200" lvl="2" algn="l">
              <a:spcBef>
                <a:spcPts val="1000"/>
              </a:spcBef>
            </a:pPr>
            <a:r>
              <a:rPr lang="nl-NL" sz="2800" b="1" i="1" dirty="0">
                <a:solidFill>
                  <a:srgbClr val="00FFFF"/>
                </a:solidFill>
              </a:rPr>
              <a:t>DVsol = np.array(res)</a:t>
            </a:r>
          </a:p>
        </p:txBody>
      </p:sp>
    </p:spTree>
    <p:extLst>
      <p:ext uri="{BB962C8B-B14F-4D97-AF65-F5344CB8AC3E}">
        <p14:creationId xmlns:p14="http://schemas.microsoft.com/office/powerpoint/2010/main" val="15774146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THE END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366" y="1830424"/>
            <a:ext cx="5443268" cy="384147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-2" y="5759572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Wish success with further implementation of optimization.</a:t>
            </a:r>
          </a:p>
        </p:txBody>
      </p:sp>
    </p:spTree>
    <p:extLst>
      <p:ext uri="{BB962C8B-B14F-4D97-AF65-F5344CB8AC3E}">
        <p14:creationId xmlns:p14="http://schemas.microsoft.com/office/powerpoint/2010/main" val="94490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FE15DD9-71AE-4283-BB0A-9879D34A76BC}"/>
              </a:ext>
            </a:extLst>
          </p:cNvPr>
          <p:cNvSpPr txBox="1">
            <a:spLocks/>
          </p:cNvSpPr>
          <p:nvPr/>
        </p:nvSpPr>
        <p:spPr>
          <a:xfrm>
            <a:off x="1" y="1727816"/>
            <a:ext cx="9144000" cy="3543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–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co-simulation setup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Through COM interface or OpenDSSDirect.py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Access to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COM: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>
                <a:solidFill>
                  <a:srgbClr val="FF9966"/>
                </a:solidFill>
              </a:rPr>
              <a:t>import win32com.client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dssObj</a:t>
            </a:r>
            <a:r>
              <a:rPr lang="en-US" sz="2800" b="1" i="1" dirty="0">
                <a:solidFill>
                  <a:srgbClr val="FF9966"/>
                </a:solidFill>
              </a:rPr>
              <a:t> = win32com.client.Dispatch(“</a:t>
            </a:r>
            <a:r>
              <a:rPr lang="en-US" sz="2800" b="1" i="1" dirty="0" err="1">
                <a:solidFill>
                  <a:srgbClr val="FF9966"/>
                </a:solidFill>
              </a:rPr>
              <a:t>OpenDSSEngine.DSS</a:t>
            </a:r>
            <a:r>
              <a:rPr lang="en-US" sz="2800" b="1" i="1" dirty="0">
                <a:solidFill>
                  <a:srgbClr val="FF9966"/>
                </a:solidFill>
              </a:rPr>
              <a:t>”)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FE15DD9-71AE-4283-BB0A-9879D34A76BC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44673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–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co-simulation setup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Interfaces to COM: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dssText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dssObj.Text</a:t>
            </a:r>
            <a:r>
              <a:rPr lang="en-US" sz="2800" b="1" i="1" dirty="0">
                <a:solidFill>
                  <a:srgbClr val="FF9966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</a:rPr>
              <a:t># </a:t>
            </a:r>
            <a:r>
              <a:rPr lang="en-US" sz="2800" b="1" i="1" dirty="0" err="1">
                <a:solidFill>
                  <a:schemeClr val="bg1"/>
                </a:solidFill>
              </a:rPr>
              <a:t>intfc</a:t>
            </a:r>
            <a:r>
              <a:rPr lang="en-US" sz="2800" b="1" i="1" dirty="0">
                <a:solidFill>
                  <a:schemeClr val="bg1"/>
                </a:solidFill>
              </a:rPr>
              <a:t>. to text editing in script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dssCircuit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dssObj.ActiveCircuit</a:t>
            </a:r>
            <a:r>
              <a:rPr lang="en-US" sz="2800" b="1" i="1" dirty="0">
                <a:solidFill>
                  <a:srgbClr val="FF9966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</a:rPr>
              <a:t># </a:t>
            </a:r>
            <a:r>
              <a:rPr lang="en-US" sz="2800" b="1" i="1" dirty="0" err="1">
                <a:solidFill>
                  <a:schemeClr val="bg1"/>
                </a:solidFill>
              </a:rPr>
              <a:t>intfc</a:t>
            </a:r>
            <a:r>
              <a:rPr lang="en-US" sz="2800" b="1" i="1" dirty="0">
                <a:solidFill>
                  <a:schemeClr val="bg1"/>
                </a:solidFill>
              </a:rPr>
              <a:t>. to circuit model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dssSolution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dssCircuit.Solution</a:t>
            </a:r>
            <a:r>
              <a:rPr lang="en-US" sz="2800" b="1" i="1" dirty="0">
                <a:solidFill>
                  <a:srgbClr val="FF9966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</a:rPr>
              <a:t># </a:t>
            </a:r>
            <a:r>
              <a:rPr lang="en-US" sz="2800" b="1" i="1" dirty="0" err="1">
                <a:solidFill>
                  <a:schemeClr val="bg1"/>
                </a:solidFill>
              </a:rPr>
              <a:t>intfc</a:t>
            </a:r>
            <a:r>
              <a:rPr lang="en-US" sz="2800" b="1" i="1" dirty="0">
                <a:solidFill>
                  <a:schemeClr val="bg1"/>
                </a:solidFill>
              </a:rPr>
              <a:t>. to solution method 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dssElem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dssCircuit.ActiveCktElement</a:t>
            </a:r>
            <a:r>
              <a:rPr lang="en-US" sz="2800" b="1" i="1" dirty="0">
                <a:solidFill>
                  <a:srgbClr val="FF9966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</a:rPr>
              <a:t># </a:t>
            </a:r>
            <a:r>
              <a:rPr lang="en-US" sz="2800" b="1" i="1" dirty="0" err="1">
                <a:solidFill>
                  <a:schemeClr val="bg1"/>
                </a:solidFill>
              </a:rPr>
              <a:t>intfc</a:t>
            </a:r>
            <a:r>
              <a:rPr lang="en-US" sz="2800" b="1" i="1" dirty="0">
                <a:solidFill>
                  <a:schemeClr val="bg1"/>
                </a:solidFill>
              </a:rPr>
              <a:t>. to model element</a:t>
            </a:r>
          </a:p>
        </p:txBody>
      </p:sp>
    </p:spTree>
    <p:extLst>
      <p:ext uri="{BB962C8B-B14F-4D97-AF65-F5344CB8AC3E}">
        <p14:creationId xmlns:p14="http://schemas.microsoft.com/office/powerpoint/2010/main" val="340334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FE15DD9-71AE-4283-BB0A-9879D34A76BC}"/>
              </a:ext>
            </a:extLst>
          </p:cNvPr>
          <p:cNvSpPr txBox="1">
            <a:spLocks/>
          </p:cNvSpPr>
          <p:nvPr/>
        </p:nvSpPr>
        <p:spPr>
          <a:xfrm>
            <a:off x="0" y="1727815"/>
            <a:ext cx="9143999" cy="3203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–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co-simulation setup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Compile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file:</a:t>
            </a:r>
          </a:p>
          <a:p>
            <a:pPr marL="0" lvl="1" algn="l">
              <a:spcBef>
                <a:spcPts val="1000"/>
              </a:spcBef>
            </a:pPr>
            <a:r>
              <a:rPr lang="en-US" sz="2400" b="1" i="1" dirty="0" err="1">
                <a:solidFill>
                  <a:srgbClr val="FF9966"/>
                </a:solidFill>
              </a:rPr>
              <a:t>dssText.Command</a:t>
            </a:r>
            <a:r>
              <a:rPr lang="en-US" sz="2400" b="1" i="1" dirty="0">
                <a:solidFill>
                  <a:srgbClr val="FF9966"/>
                </a:solidFill>
              </a:rPr>
              <a:t> = </a:t>
            </a:r>
            <a:r>
              <a:rPr lang="en-US" sz="2400" b="1" i="1" dirty="0" err="1">
                <a:solidFill>
                  <a:srgbClr val="FF9966"/>
                </a:solidFill>
              </a:rPr>
              <a:t>r"Compile</a:t>
            </a:r>
            <a:r>
              <a:rPr lang="en-US" sz="2400" b="1" i="1" dirty="0">
                <a:solidFill>
                  <a:srgbClr val="FF9966"/>
                </a:solidFill>
              </a:rPr>
              <a:t> 'E:\</a:t>
            </a:r>
            <a:r>
              <a:rPr lang="en-US" sz="2400" b="1" i="1" dirty="0" err="1">
                <a:solidFill>
                  <a:srgbClr val="FF9966"/>
                </a:solidFill>
              </a:rPr>
              <a:t>Google_Drive_on_E</a:t>
            </a:r>
            <a:r>
              <a:rPr lang="en-US" sz="2400" b="1" i="1" dirty="0">
                <a:solidFill>
                  <a:srgbClr val="FF9966"/>
                </a:solidFill>
              </a:rPr>
              <a:t>\ZNANSTVENO-PhD\ZNANSTVENO\POSTDIPLOMSKI\ZNANST-RADOVI\2017\</a:t>
            </a:r>
            <a:r>
              <a:rPr lang="en-US" sz="2400" b="1" i="1" dirty="0" err="1">
                <a:solidFill>
                  <a:srgbClr val="FF9966"/>
                </a:solidFill>
              </a:rPr>
              <a:t>ELMAkonf</a:t>
            </a:r>
            <a:r>
              <a:rPr lang="en-US" sz="2400" b="1" i="1" dirty="0">
                <a:solidFill>
                  <a:srgbClr val="FF9966"/>
                </a:solidFill>
              </a:rPr>
              <a:t>-</a:t>
            </a:r>
            <a:r>
              <a:rPr lang="en-US" sz="2400" b="1" i="1" dirty="0" err="1">
                <a:solidFill>
                  <a:srgbClr val="FF9966"/>
                </a:solidFill>
              </a:rPr>
              <a:t>Sofija</a:t>
            </a:r>
            <a:r>
              <a:rPr lang="en-US" sz="2400" b="1" i="1" dirty="0">
                <a:solidFill>
                  <a:srgbClr val="FF9966"/>
                </a:solidFill>
              </a:rPr>
              <a:t>-Bulgaria\PYTHON\</a:t>
            </a:r>
            <a:r>
              <a:rPr lang="en-US" sz="2400" b="1" i="1" dirty="0">
                <a:solidFill>
                  <a:schemeClr val="bg1"/>
                </a:solidFill>
              </a:rPr>
              <a:t>IEEE13estLOAD.dss</a:t>
            </a:r>
            <a:r>
              <a:rPr lang="en-US" sz="2400" b="1" i="1" dirty="0">
                <a:solidFill>
                  <a:srgbClr val="FF9966"/>
                </a:solidFill>
              </a:rPr>
              <a:t>'"</a:t>
            </a:r>
            <a:endParaRPr lang="en-US" sz="2400" b="1" i="1" dirty="0">
              <a:solidFill>
                <a:schemeClr val="bg1"/>
              </a:solidFill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D1ECECCA-0045-41D1-A655-3DA841869585}"/>
              </a:ext>
            </a:extLst>
          </p:cNvPr>
          <p:cNvSpPr txBox="1">
            <a:spLocks/>
          </p:cNvSpPr>
          <p:nvPr/>
        </p:nvSpPr>
        <p:spPr>
          <a:xfrm>
            <a:off x="4649638" y="2628493"/>
            <a:ext cx="2846717" cy="427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rgbClr val="FF9966"/>
                </a:solidFill>
              </a:rPr>
              <a:t>Path to the script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B695F8A-D6B8-4FDA-8B61-E85A435E9903}"/>
              </a:ext>
            </a:extLst>
          </p:cNvPr>
          <p:cNvSpPr txBox="1">
            <a:spLocks/>
          </p:cNvSpPr>
          <p:nvPr/>
        </p:nvSpPr>
        <p:spPr>
          <a:xfrm>
            <a:off x="1112808" y="4949417"/>
            <a:ext cx="6745856" cy="427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 err="1">
                <a:solidFill>
                  <a:schemeClr val="bg1"/>
                </a:solidFill>
              </a:rPr>
              <a:t>OpenDSS</a:t>
            </a:r>
            <a:r>
              <a:rPr lang="en-US" sz="2800" b="1" dirty="0">
                <a:solidFill>
                  <a:schemeClr val="bg1"/>
                </a:solidFill>
              </a:rPr>
              <a:t> filename (script you made before)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761117" y="4753155"/>
            <a:ext cx="621102" cy="30192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667555" y="3021818"/>
            <a:ext cx="393304" cy="437389"/>
          </a:xfrm>
          <a:prstGeom prst="straightConnector1">
            <a:avLst/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81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FE15DD9-71AE-4283-BB0A-9879D34A76BC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3495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–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co-simulation setup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Access to model element and change par. value: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dssCircuit.Loads.Name</a:t>
            </a:r>
            <a:r>
              <a:rPr lang="en-US" sz="2800" b="1" i="1" dirty="0">
                <a:solidFill>
                  <a:srgbClr val="FF9966"/>
                </a:solidFill>
              </a:rPr>
              <a:t> = L1 </a:t>
            </a:r>
            <a:r>
              <a:rPr lang="en-US" sz="2800" b="1" i="1" dirty="0">
                <a:solidFill>
                  <a:schemeClr val="bg1"/>
                </a:solidFill>
              </a:rPr>
              <a:t># set load L1 as active load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>
                <a:solidFill>
                  <a:srgbClr val="FF9966"/>
                </a:solidFill>
              </a:rPr>
              <a:t>pf0 = dssCircuit.Loads.pf  </a:t>
            </a:r>
            <a:r>
              <a:rPr lang="en-US" sz="2800" b="1" i="1" dirty="0">
                <a:solidFill>
                  <a:schemeClr val="bg1"/>
                </a:solidFill>
              </a:rPr>
              <a:t># get load power factor value of L1</a:t>
            </a:r>
          </a:p>
          <a:p>
            <a:pPr marL="0" lvl="1" algn="l">
              <a:spcBef>
                <a:spcPts val="1000"/>
              </a:spcBef>
            </a:pPr>
            <a:r>
              <a:rPr lang="sv-SE" sz="2800" b="1" i="1" dirty="0">
                <a:solidFill>
                  <a:srgbClr val="FF9966"/>
                </a:solidFill>
              </a:rPr>
              <a:t>dssCircuit.Loads.pf= 0.9*pf0</a:t>
            </a:r>
            <a:r>
              <a:rPr lang="en-US" sz="2800" b="1" i="1" dirty="0">
                <a:solidFill>
                  <a:srgbClr val="FF9966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</a:rPr>
              <a:t># set new pf value of L1 </a:t>
            </a:r>
          </a:p>
        </p:txBody>
      </p:sp>
    </p:spTree>
    <p:extLst>
      <p:ext uri="{BB962C8B-B14F-4D97-AF65-F5344CB8AC3E}">
        <p14:creationId xmlns:p14="http://schemas.microsoft.com/office/powerpoint/2010/main" val="34196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55BF7CA-B491-4BF4-AEAA-418AF836E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3879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FE15DD9-71AE-4283-BB0A-9879D34A76BC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4757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Python – </a:t>
            </a:r>
            <a:r>
              <a:rPr lang="en-US" sz="3200" b="1" dirty="0" err="1">
                <a:solidFill>
                  <a:schemeClr val="bg1"/>
                </a:solidFill>
              </a:rPr>
              <a:t>OpenDSS</a:t>
            </a:r>
            <a:r>
              <a:rPr lang="en-US" sz="3200" b="1" dirty="0">
                <a:solidFill>
                  <a:schemeClr val="bg1"/>
                </a:solidFill>
              </a:rPr>
              <a:t> co-simulation setup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Done simulation and get results: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dssSolution.Solve</a:t>
            </a:r>
            <a:r>
              <a:rPr lang="en-US" sz="2800" b="1" i="1" dirty="0">
                <a:solidFill>
                  <a:srgbClr val="FF9966"/>
                </a:solidFill>
              </a:rPr>
              <a:t>() </a:t>
            </a:r>
            <a:r>
              <a:rPr lang="en-US" sz="2800" b="1" i="1" dirty="0">
                <a:solidFill>
                  <a:schemeClr val="bg1"/>
                </a:solidFill>
              </a:rPr>
              <a:t># execute simulation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>
                <a:solidFill>
                  <a:srgbClr val="FF9966"/>
                </a:solidFill>
              </a:rPr>
              <a:t>loss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dssCircuit.Losses</a:t>
            </a:r>
            <a:endParaRPr lang="en-US" sz="2800" b="1" i="1" dirty="0">
              <a:solidFill>
                <a:srgbClr val="FF9966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Stot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dssCircuit.TotalPower</a:t>
            </a:r>
            <a:r>
              <a:rPr lang="en-US" sz="2800" b="1" i="1" dirty="0">
                <a:solidFill>
                  <a:srgbClr val="FF9966"/>
                </a:solidFill>
              </a:rPr>
              <a:t> 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Vph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dssCircuit.AllBusVolts</a:t>
            </a:r>
            <a:endParaRPr lang="en-US" sz="2800" b="1" i="1" dirty="0">
              <a:solidFill>
                <a:srgbClr val="FF9966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2800" b="1" i="1" dirty="0" err="1">
                <a:solidFill>
                  <a:srgbClr val="FF9966"/>
                </a:solidFill>
              </a:rPr>
              <a:t>Vpu</a:t>
            </a:r>
            <a:r>
              <a:rPr lang="en-US" sz="2800" b="1" i="1" dirty="0">
                <a:solidFill>
                  <a:srgbClr val="FF9966"/>
                </a:solidFill>
              </a:rPr>
              <a:t> = </a:t>
            </a:r>
            <a:r>
              <a:rPr lang="en-US" sz="2800" b="1" i="1" dirty="0" err="1">
                <a:solidFill>
                  <a:srgbClr val="FF9966"/>
                </a:solidFill>
              </a:rPr>
              <a:t>dssCircuit.AllBusVmagPU</a:t>
            </a:r>
            <a:endParaRPr lang="en-US" sz="2800" b="1" i="1" dirty="0">
              <a:solidFill>
                <a:srgbClr val="FF9966"/>
              </a:solidFill>
            </a:endParaRPr>
          </a:p>
          <a:p>
            <a:pPr marL="0" lvl="1" algn="l">
              <a:spcBef>
                <a:spcPts val="1000"/>
              </a:spcBef>
            </a:pPr>
            <a:r>
              <a:rPr lang="en-US" sz="2800" b="1" i="1" dirty="0">
                <a:solidFill>
                  <a:srgbClr val="FF9966"/>
                </a:solidFill>
              </a:rPr>
              <a:t>…</a:t>
            </a:r>
          </a:p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  <a:highlight>
                  <a:srgbClr val="C0C0C0"/>
                </a:highlight>
                <a:hlinkClick r:id="rId6"/>
              </a:rPr>
              <a:t>https://sourceforge.net/p/electricdss/code/HEAD/tree/trunk/Distrib/Doc/OpenDSS%20Circuit%20Interface.pdf</a:t>
            </a:r>
            <a:r>
              <a:rPr lang="en-US" b="1" dirty="0">
                <a:solidFill>
                  <a:schemeClr val="bg1"/>
                </a:solidFill>
                <a:highlight>
                  <a:srgbClr val="C0C0C0"/>
                </a:highlight>
              </a:rPr>
              <a:t> </a:t>
            </a:r>
            <a:endParaRPr lang="en-US" b="1" i="1" dirty="0">
              <a:solidFill>
                <a:srgbClr val="FF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72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05B9528-4A97-4873-8B1A-413F1D886259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33100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‘black box’ optimization – OF value is obtained through simulation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marL="0" lvl="1" algn="l">
              <a:lnSpc>
                <a:spcPct val="100000"/>
              </a:lnSpc>
              <a:spcBef>
                <a:spcPts val="1000"/>
              </a:spcBef>
            </a:pPr>
            <a:r>
              <a:rPr lang="en-US" sz="3200" b="1" i="1" dirty="0">
                <a:solidFill>
                  <a:srgbClr val="FF9966"/>
                </a:solidFill>
              </a:rPr>
              <a:t>Find optimal allocation (size and position) of DG unit in distribution network with aim </a:t>
            </a:r>
            <a:r>
              <a:rPr lang="hr-HR" sz="3200" b="1" i="1" dirty="0">
                <a:solidFill>
                  <a:srgbClr val="FF9966"/>
                </a:solidFill>
              </a:rPr>
              <a:t>to </a:t>
            </a:r>
            <a:r>
              <a:rPr lang="en-US" sz="3200" b="1" i="1" dirty="0">
                <a:solidFill>
                  <a:srgbClr val="FF9966"/>
                </a:solidFill>
              </a:rPr>
              <a:t>obtain</a:t>
            </a:r>
            <a:r>
              <a:rPr lang="hr-HR" sz="3200" b="1" i="1" dirty="0">
                <a:solidFill>
                  <a:srgbClr val="FF9966"/>
                </a:solidFill>
              </a:rPr>
              <a:t> </a:t>
            </a:r>
            <a:r>
              <a:rPr lang="en-US" sz="3200" b="1" i="1" dirty="0">
                <a:solidFill>
                  <a:srgbClr val="FF9966"/>
                </a:solidFill>
              </a:rPr>
              <a:t>minimum active losses in the network.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5CBEED2-F148-4280-9273-B182373F2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</p:spTree>
    <p:extLst>
      <p:ext uri="{BB962C8B-B14F-4D97-AF65-F5344CB8AC3E}">
        <p14:creationId xmlns:p14="http://schemas.microsoft.com/office/powerpoint/2010/main" val="2242369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2019-04-02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05B9528-4A97-4873-8B1A-413F1D886259}"/>
              </a:ext>
            </a:extLst>
          </p:cNvPr>
          <p:cNvSpPr txBox="1">
            <a:spLocks/>
          </p:cNvSpPr>
          <p:nvPr/>
        </p:nvSpPr>
        <p:spPr>
          <a:xfrm>
            <a:off x="1" y="1727815"/>
            <a:ext cx="9144000" cy="4757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‘black box’ optimization – problem overview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Exercise 3:</a:t>
            </a:r>
          </a:p>
          <a:p>
            <a:pPr marL="0" lvl="1" algn="l">
              <a:spcBef>
                <a:spcPts val="1000"/>
              </a:spcBef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5CBEED2-F148-4280-9273-B182373F2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1" y="3565333"/>
            <a:ext cx="4765675" cy="22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983598"/>
              </p:ext>
            </p:extLst>
          </p:nvPr>
        </p:nvGraphicFramePr>
        <p:xfrm>
          <a:off x="6293624" y="2839148"/>
          <a:ext cx="24479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Visio" r:id="rId8" imgW="2447793" imgH="1019046" progId="Visio.Drawing.15">
                  <p:embed/>
                </p:oleObj>
              </mc:Choice>
              <mc:Fallback>
                <p:oleObj name="Visio" r:id="rId8" imgW="2447793" imgH="1019046" progId="Visio.Drawing.15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624" y="2839148"/>
                        <a:ext cx="2447925" cy="1019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Elbow Connector 17"/>
          <p:cNvCxnSpPr>
            <a:stCxn id="17" idx="2"/>
            <a:endCxn id="16" idx="3"/>
          </p:cNvCxnSpPr>
          <p:nvPr/>
        </p:nvCxnSpPr>
        <p:spPr>
          <a:xfrm rot="5400000">
            <a:off x="5830026" y="2978703"/>
            <a:ext cx="807941" cy="2567180"/>
          </a:xfrm>
          <a:prstGeom prst="bentConnector2">
            <a:avLst/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5245190" y="4106004"/>
            <a:ext cx="2716242" cy="1066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Where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and what size?</a:t>
            </a:r>
            <a:endParaRPr lang="en-US" sz="3600" b="1" dirty="0">
              <a:solidFill>
                <a:srgbClr val="FF996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Network simulation – optimization tools co-working</a:t>
            </a:r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3: co-simulation</a:t>
            </a:r>
          </a:p>
        </p:txBody>
      </p:sp>
    </p:spTree>
    <p:extLst>
      <p:ext uri="{BB962C8B-B14F-4D97-AF65-F5344CB8AC3E}">
        <p14:creationId xmlns:p14="http://schemas.microsoft.com/office/powerpoint/2010/main" val="4148820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9613</TotalTime>
  <Words>1979</Words>
  <Application>Microsoft Office PowerPoint</Application>
  <PresentationFormat>On-screen Show (4:3)</PresentationFormat>
  <Paragraphs>359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Arial Black</vt:lpstr>
      <vt:lpstr>Calibri</vt:lpstr>
      <vt:lpstr>Calibri Light</vt:lpstr>
      <vt:lpstr>Cambria Math</vt:lpstr>
      <vt:lpstr>Office Theme</vt:lpstr>
      <vt:lpstr>Visio</vt:lpstr>
      <vt:lpstr>Equation</vt:lpstr>
      <vt:lpstr>Theory and implementation of optimisation methods for optimizations in distribution power system – PART 3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PowerPoint Presentation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  <vt:lpstr>PART 3: co-simulation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Barukcic</dc:creator>
  <cp:lastModifiedBy>Marinko Barukčić</cp:lastModifiedBy>
  <cp:revision>537</cp:revision>
  <cp:lastPrinted>2018-11-16T10:04:45Z</cp:lastPrinted>
  <dcterms:created xsi:type="dcterms:W3CDTF">2017-05-12T10:38:44Z</dcterms:created>
  <dcterms:modified xsi:type="dcterms:W3CDTF">2019-04-02T20:38:24Z</dcterms:modified>
  <dc:language>English</dc:language>
</cp:coreProperties>
</file>