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10" autoAdjust="0"/>
    <p:restoredTop sz="94660"/>
  </p:normalViewPr>
  <p:slideViewPr>
    <p:cSldViewPr>
      <p:cViewPr varScale="1">
        <p:scale>
          <a:sx n="74" d="100"/>
          <a:sy n="74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CD94150-77E9-448B-968F-F4AF9113D5A3}" type="datetimeFigureOut">
              <a:rPr lang="hr-HR" smtClean="0"/>
              <a:t>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9AF83A-9B2F-401A-9AFA-F21B6F11D6DE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28800"/>
            <a:ext cx="2651204" cy="36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4851" y="1794935"/>
            <a:ext cx="3395817" cy="1828090"/>
          </a:xfrm>
        </p:spPr>
        <p:txBody>
          <a:bodyPr/>
          <a:lstStyle/>
          <a:p>
            <a:r>
              <a:rPr lang="hr-HR" dirty="0" smtClean="0"/>
              <a:t>Ignjat Đurđević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736622"/>
            <a:ext cx="3299427" cy="1524000"/>
          </a:xfrm>
          <a:ln>
            <a:noFill/>
          </a:ln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(1675. – 1737.)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08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7776864" cy="5760640"/>
          </a:xfrm>
        </p:spPr>
      </p:pic>
    </p:spTree>
    <p:extLst>
      <p:ext uri="{BB962C8B-B14F-4D97-AF65-F5344CB8AC3E}">
        <p14:creationId xmlns:p14="http://schemas.microsoft.com/office/powerpoint/2010/main" val="116149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556792"/>
            <a:ext cx="6196405" cy="4166277"/>
          </a:xfrm>
        </p:spPr>
        <p:txBody>
          <a:bodyPr/>
          <a:lstStyle/>
          <a:p>
            <a:r>
              <a:rPr lang="hr-HR" dirty="0" smtClean="0"/>
              <a:t>Ugledna pučanska dubrovačka obitelj</a:t>
            </a:r>
          </a:p>
          <a:p>
            <a:endParaRPr lang="hr-HR" dirty="0"/>
          </a:p>
          <a:p>
            <a:r>
              <a:rPr lang="hr-HR" dirty="0" smtClean="0"/>
              <a:t>Školovanje – dubrovačka isusovačka gimnazija</a:t>
            </a:r>
          </a:p>
          <a:p>
            <a:endParaRPr lang="hr-HR" dirty="0"/>
          </a:p>
          <a:p>
            <a:r>
              <a:rPr lang="hr-HR" dirty="0" smtClean="0"/>
              <a:t>Javne službe</a:t>
            </a:r>
          </a:p>
          <a:p>
            <a:endParaRPr lang="hr-HR" dirty="0"/>
          </a:p>
          <a:p>
            <a:r>
              <a:rPr lang="hr-HR" dirty="0" smtClean="0"/>
              <a:t>Odlazak u Rim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7609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484784"/>
            <a:ext cx="6196405" cy="4238285"/>
          </a:xfrm>
        </p:spPr>
        <p:txBody>
          <a:bodyPr/>
          <a:lstStyle/>
          <a:p>
            <a:r>
              <a:rPr lang="hr-HR" dirty="0" smtClean="0"/>
              <a:t>Učitelj u isusovačkim školama</a:t>
            </a:r>
          </a:p>
          <a:p>
            <a:endParaRPr lang="hr-HR" dirty="0"/>
          </a:p>
          <a:p>
            <a:r>
              <a:rPr lang="hr-HR" dirty="0" smtClean="0"/>
              <a:t>Benediktinski  red</a:t>
            </a:r>
          </a:p>
          <a:p>
            <a:endParaRPr lang="hr-HR" dirty="0"/>
          </a:p>
          <a:p>
            <a:r>
              <a:rPr lang="hr-HR" dirty="0" smtClean="0"/>
              <a:t>Otok Mljet i Samostan sv. Jakova u Višnjici</a:t>
            </a:r>
          </a:p>
          <a:p>
            <a:endParaRPr lang="hr-HR" dirty="0"/>
          </a:p>
          <a:p>
            <a:r>
              <a:rPr lang="hr-HR" dirty="0" smtClean="0"/>
              <a:t>Pjesnik i povjesničar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30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965245" cy="1202485"/>
          </a:xfrm>
        </p:spPr>
        <p:txBody>
          <a:bodyPr/>
          <a:lstStyle/>
          <a:p>
            <a:endParaRPr lang="hr-H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056" y="2420888"/>
            <a:ext cx="2736304" cy="34788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268760"/>
            <a:ext cx="6196405" cy="4454309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Pisao je na pet jezika</a:t>
            </a:r>
          </a:p>
          <a:p>
            <a:endParaRPr lang="hr-HR" dirty="0"/>
          </a:p>
          <a:p>
            <a:r>
              <a:rPr lang="hr-HR" dirty="0" smtClean="0"/>
              <a:t>Stvarao je na prijelazu iz 17. u 18. st.</a:t>
            </a:r>
          </a:p>
          <a:p>
            <a:endParaRPr lang="hr-HR" dirty="0"/>
          </a:p>
          <a:p>
            <a:r>
              <a:rPr lang="hr-HR" dirty="0" smtClean="0"/>
              <a:t>Djela – barokni stil</a:t>
            </a:r>
          </a:p>
          <a:p>
            <a:endParaRPr lang="hr-HR" dirty="0"/>
          </a:p>
          <a:p>
            <a:r>
              <a:rPr lang="hr-HR" dirty="0" smtClean="0"/>
              <a:t>Klasicistički duh</a:t>
            </a:r>
          </a:p>
          <a:p>
            <a:endParaRPr lang="hr-HR" dirty="0"/>
          </a:p>
          <a:p>
            <a:r>
              <a:rPr lang="hr-HR" dirty="0" smtClean="0"/>
              <a:t>Najznačajnija  djela na hrvatskom jeziku</a:t>
            </a:r>
          </a:p>
          <a:p>
            <a:endParaRPr lang="hr-HR" dirty="0"/>
          </a:p>
          <a:p>
            <a:r>
              <a:rPr lang="hr-HR" dirty="0" smtClean="0"/>
              <a:t>Posljednji  veliki dubrovački barokni pjesnik</a:t>
            </a:r>
          </a:p>
          <a:p>
            <a:endParaRPr lang="hr-HR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33854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980728"/>
            <a:ext cx="6196405" cy="4742341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U udžbeniku imamo nekoliko njegovih djela :</a:t>
            </a:r>
          </a:p>
          <a:p>
            <a:endParaRPr lang="hr-HR" dirty="0"/>
          </a:p>
          <a:p>
            <a:r>
              <a:rPr lang="hr-HR" dirty="0" smtClean="0"/>
              <a:t>Slici svojoj u ruci gospođe</a:t>
            </a:r>
          </a:p>
          <a:p>
            <a:endParaRPr lang="hr-HR" dirty="0"/>
          </a:p>
          <a:p>
            <a:r>
              <a:rPr lang="hr-HR" dirty="0" smtClean="0"/>
              <a:t>Raklici koja je sumnjila bit ljubjena</a:t>
            </a:r>
          </a:p>
          <a:p>
            <a:endParaRPr lang="hr-HR" dirty="0" smtClean="0"/>
          </a:p>
          <a:p>
            <a:r>
              <a:rPr lang="hr-HR" dirty="0" smtClean="0"/>
              <a:t>Ljubovnik rasrčeni</a:t>
            </a:r>
          </a:p>
          <a:p>
            <a:endParaRPr lang="hr-HR" dirty="0"/>
          </a:p>
          <a:p>
            <a:r>
              <a:rPr lang="hr-HR" dirty="0" smtClean="0"/>
              <a:t>Vili neharnoj</a:t>
            </a:r>
          </a:p>
          <a:p>
            <a:endParaRPr lang="hr-HR" dirty="0"/>
          </a:p>
          <a:p>
            <a:r>
              <a:rPr lang="hr-HR" dirty="0" smtClean="0"/>
              <a:t>Pjesan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5305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20687"/>
            <a:ext cx="6965245" cy="1152129"/>
          </a:xfrm>
        </p:spPr>
        <p:txBody>
          <a:bodyPr/>
          <a:lstStyle/>
          <a:p>
            <a:r>
              <a:rPr lang="hr-HR" dirty="0" smtClean="0"/>
              <a:t>Slici svojoj u ruci gospođe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16832"/>
            <a:ext cx="6196405" cy="3960440"/>
          </a:xfrm>
        </p:spPr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 čestita sliko moja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puna sreće neizrečene,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tebe lijepa ma gospoja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hoće uza se, neće mene.</a:t>
            </a:r>
          </a:p>
          <a:p>
            <a:pPr marL="0" indent="0">
              <a:buNone/>
            </a:pPr>
            <a:endParaRPr lang="hr-HR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Tebe uza se mrtvu uživa,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er sam mrzeć ja nje dici;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eće s sobom mene živa negli u mrtvoj mrtva slici.</a:t>
            </a:r>
          </a:p>
          <a:p>
            <a:pPr marL="0" indent="0">
              <a:buNone/>
            </a:pPr>
            <a:endParaRPr lang="hr-HR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hr-HR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Znam, smrt moju ona žudi;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tijem na cvile me skončane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eće slatkoj u razbludi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je ljepota da se gane.</a:t>
            </a:r>
          </a:p>
          <a:p>
            <a:pPr marL="0" indent="0">
              <a:buNone/>
            </a:pPr>
            <a:endParaRPr lang="hr-HR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A ja dalek nje uresa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rem želeći da mi sine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ličan suncu od nebesa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zrak ljeposti nje jedine.</a:t>
            </a:r>
            <a:endParaRPr lang="hr-H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hr-H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71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628800"/>
            <a:ext cx="6196405" cy="4094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 Ah da s tobom mogu ikako,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  se sliko, promijeniti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 uzdržan i ja tako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je pribijelom rukom biti!</a:t>
            </a:r>
          </a:p>
          <a:p>
            <a:pPr marL="0" indent="0">
              <a:buNone/>
            </a:pPr>
            <a:endParaRPr lang="hr-HR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 smrtnoj bi meni muci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ratila se duša živa,</a:t>
            </a:r>
          </a:p>
          <a:p>
            <a:pPr marL="0" indent="0">
              <a:buNone/>
            </a:pPr>
            <a:r>
              <a:rPr lang="hr-HR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ad bih bio u onoj ruci</a:t>
            </a:r>
          </a:p>
          <a:p>
            <a:pPr marL="0" indent="0">
              <a:buNone/>
            </a:pPr>
            <a:r>
              <a:rPr lang="hr-HR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 koj život moj pribiva.</a:t>
            </a:r>
          </a:p>
          <a:p>
            <a:pPr marL="0" indent="0" algn="just">
              <a:buNone/>
            </a:pPr>
            <a:endParaRPr lang="hr-HR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26" name="Picture 2" descr="C:\Users\Lucija\AppData\Local\Microsoft\Windows\INetCache\IE\TV7ZNBFI\FP25C_C_LargeHappyFac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08920"/>
            <a:ext cx="1795463" cy="1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77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5184576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Motivi: slika, srća, gospoja, mrtvo, mržnja, smrt, žudnja, cvile, razbluda, ljepota, ures, sunce, nebesa, ruka, muka, duša, život...</a:t>
            </a:r>
          </a:p>
          <a:p>
            <a:endParaRPr lang="hr-HR" dirty="0" smtClean="0"/>
          </a:p>
          <a:p>
            <a:r>
              <a:rPr lang="hr-HR" dirty="0" smtClean="0"/>
              <a:t>Tema</a:t>
            </a:r>
            <a:r>
              <a:rPr lang="hr-HR" dirty="0" smtClean="0"/>
              <a:t>: Govori o ne uzvraćenoj ljubavi i o tome kako će se ubiti.</a:t>
            </a:r>
          </a:p>
          <a:p>
            <a:endParaRPr lang="hr-HR" dirty="0"/>
          </a:p>
          <a:p>
            <a:r>
              <a:rPr lang="hr-HR" dirty="0" smtClean="0"/>
              <a:t>Figure</a:t>
            </a:r>
            <a:r>
              <a:rPr lang="hr-HR" dirty="0" smtClean="0"/>
              <a:t>: aliteracija  (U s</a:t>
            </a:r>
            <a:r>
              <a:rPr lang="hr-HR" dirty="0" smtClean="0">
                <a:solidFill>
                  <a:srgbClr val="00B0F0"/>
                </a:solidFill>
              </a:rPr>
              <a:t>m</a:t>
            </a:r>
            <a:r>
              <a:rPr lang="hr-HR" dirty="0" smtClean="0"/>
              <a:t>rtnoj bi </a:t>
            </a:r>
            <a:r>
              <a:rPr lang="hr-HR" dirty="0" smtClean="0">
                <a:solidFill>
                  <a:srgbClr val="00B0F0"/>
                </a:solidFill>
              </a:rPr>
              <a:t>m</a:t>
            </a:r>
            <a:r>
              <a:rPr lang="hr-HR" dirty="0" smtClean="0"/>
              <a:t>eni </a:t>
            </a:r>
            <a:r>
              <a:rPr lang="hr-HR" dirty="0" smtClean="0">
                <a:solidFill>
                  <a:srgbClr val="00B0F0"/>
                </a:solidFill>
              </a:rPr>
              <a:t>m</a:t>
            </a:r>
            <a:r>
              <a:rPr lang="hr-HR" dirty="0" smtClean="0"/>
              <a:t>uci)</a:t>
            </a:r>
            <a:r>
              <a:rPr lang="hr-HR" dirty="0" smtClean="0">
                <a:solidFill>
                  <a:srgbClr val="00B0F0"/>
                </a:solidFill>
              </a:rPr>
              <a:t>             </a:t>
            </a:r>
            <a:r>
              <a:rPr lang="hr-HR" dirty="0" smtClean="0"/>
              <a:t>asonanca (Hoć</a:t>
            </a:r>
            <a:r>
              <a:rPr lang="hr-HR" dirty="0" smtClean="0">
                <a:solidFill>
                  <a:srgbClr val="00B0F0"/>
                </a:solidFill>
              </a:rPr>
              <a:t>e</a:t>
            </a:r>
            <a:r>
              <a:rPr lang="hr-HR" dirty="0" smtClean="0"/>
              <a:t> uza s</a:t>
            </a:r>
            <a:r>
              <a:rPr lang="hr-HR" dirty="0" smtClean="0">
                <a:solidFill>
                  <a:srgbClr val="00B0F0"/>
                </a:solidFill>
              </a:rPr>
              <a:t>e</a:t>
            </a:r>
            <a:r>
              <a:rPr lang="hr-HR" dirty="0" smtClean="0"/>
              <a:t>, n</a:t>
            </a:r>
            <a:r>
              <a:rPr lang="hr-HR" dirty="0" smtClean="0">
                <a:solidFill>
                  <a:srgbClr val="00B0F0"/>
                </a:solidFill>
              </a:rPr>
              <a:t>e</a:t>
            </a:r>
            <a:r>
              <a:rPr lang="hr-HR" dirty="0" smtClean="0"/>
              <a:t>ć</a:t>
            </a:r>
            <a:r>
              <a:rPr lang="hr-HR" dirty="0" smtClean="0">
                <a:solidFill>
                  <a:srgbClr val="00B0F0"/>
                </a:solidFill>
              </a:rPr>
              <a:t>e </a:t>
            </a:r>
            <a:r>
              <a:rPr lang="hr-HR" dirty="0" smtClean="0"/>
              <a:t>m</a:t>
            </a:r>
            <a:r>
              <a:rPr lang="hr-HR" dirty="0" smtClean="0">
                <a:solidFill>
                  <a:srgbClr val="00B0F0"/>
                </a:solidFill>
              </a:rPr>
              <a:t>e</a:t>
            </a:r>
            <a:r>
              <a:rPr lang="hr-HR" dirty="0" smtClean="0"/>
              <a:t>n</a:t>
            </a:r>
            <a:r>
              <a:rPr lang="hr-HR" dirty="0" smtClean="0">
                <a:solidFill>
                  <a:srgbClr val="00B0F0"/>
                </a:solidFill>
              </a:rPr>
              <a:t>e</a:t>
            </a:r>
            <a:r>
              <a:rPr lang="hr-HR" dirty="0" smtClean="0"/>
              <a:t>.) </a:t>
            </a:r>
          </a:p>
          <a:p>
            <a:endParaRPr lang="hr-HR" dirty="0"/>
          </a:p>
          <a:p>
            <a:r>
              <a:rPr lang="hr-HR" dirty="0" smtClean="0"/>
              <a:t>epitet (O </a:t>
            </a:r>
            <a:r>
              <a:rPr lang="hr-HR" dirty="0" smtClean="0">
                <a:solidFill>
                  <a:srgbClr val="00B0F0"/>
                </a:solidFill>
              </a:rPr>
              <a:t>čestita</a:t>
            </a:r>
            <a:r>
              <a:rPr lang="hr-HR" dirty="0" smtClean="0"/>
              <a:t> sliko moja)                      (tebe </a:t>
            </a:r>
            <a:r>
              <a:rPr lang="hr-HR" dirty="0" smtClean="0">
                <a:solidFill>
                  <a:srgbClr val="00B0F0"/>
                </a:solidFill>
              </a:rPr>
              <a:t>lijepa</a:t>
            </a:r>
            <a:r>
              <a:rPr lang="hr-HR" dirty="0" smtClean="0"/>
              <a:t> ma gospja)                                   (U </a:t>
            </a:r>
            <a:r>
              <a:rPr lang="hr-HR" dirty="0" smtClean="0">
                <a:solidFill>
                  <a:srgbClr val="00B0F0"/>
                </a:solidFill>
              </a:rPr>
              <a:t>smrtnoj</a:t>
            </a:r>
            <a:r>
              <a:rPr lang="hr-HR" dirty="0" smtClean="0"/>
              <a:t> bi meni muci)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25329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Barokni elementi: pjesma je pesimistična  i ispunjena raspravi o smrti</a:t>
            </a:r>
          </a:p>
          <a:p>
            <a:endParaRPr lang="hr-HR" dirty="0"/>
          </a:p>
          <a:p>
            <a:r>
              <a:rPr lang="hr-HR" dirty="0" smtClean="0"/>
              <a:t>Renesansni elemnti:  - 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656" y="2996952"/>
            <a:ext cx="2423170" cy="248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616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138</TotalTime>
  <Words>340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Ignjat Đurđević</vt:lpstr>
      <vt:lpstr>PowerPoint Presentation</vt:lpstr>
      <vt:lpstr>PowerPoint Presentation</vt:lpstr>
      <vt:lpstr>PowerPoint Presentation</vt:lpstr>
      <vt:lpstr>PowerPoint Presentation</vt:lpstr>
      <vt:lpstr>Slici svojoj u ruci gospođe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Ignjat Đurđević</dc:title>
  <dc:creator>Lucija</dc:creator>
  <cp:lastModifiedBy>Lucija</cp:lastModifiedBy>
  <cp:revision>12</cp:revision>
  <dcterms:created xsi:type="dcterms:W3CDTF">2019-05-05T20:04:49Z</dcterms:created>
  <dcterms:modified xsi:type="dcterms:W3CDTF">2019-05-06T05:16:39Z</dcterms:modified>
</cp:coreProperties>
</file>