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2" r:id="rId3"/>
    <p:sldId id="268" r:id="rId4"/>
    <p:sldId id="269" r:id="rId5"/>
    <p:sldId id="270" r:id="rId6"/>
    <p:sldId id="263" r:id="rId7"/>
    <p:sldId id="271" r:id="rId8"/>
    <p:sldId id="272" r:id="rId9"/>
    <p:sldId id="273" r:id="rId10"/>
    <p:sldId id="274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4ECAC07A-8224-4827-91F9-B7D48DC129C0}">
          <p14:sldIdLst>
            <p14:sldId id="256"/>
            <p14:sldId id="262"/>
            <p14:sldId id="268"/>
            <p14:sldId id="269"/>
            <p14:sldId id="270"/>
            <p14:sldId id="263"/>
            <p14:sldId id="271"/>
            <p14:sldId id="272"/>
            <p14:sldId id="273"/>
            <p14:sldId id="274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ijetli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341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064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247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0272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9652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1499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814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82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742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629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0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156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20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346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142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00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4CBCA35-FB5F-4354-BE57-5D7AFBCC5D0D}" type="datetimeFigureOut">
              <a:rPr lang="hr-HR" smtClean="0"/>
              <a:t>14.12.2019.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676FB-F1B9-4824-878B-BCEACDA904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2074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r-hr.soccerwiki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2ED509-60AD-49C1-B1FA-0BCCD22CE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Sustavno upravljanje zbirkama zapisa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6935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700644-B29B-4FD2-B25D-3FCE5FB6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28D2EC-A6BF-4E80-B15B-256DA6D0C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4C7D2BC-F87C-4191-8C8F-9806B6BD2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11" y="203947"/>
            <a:ext cx="10752455" cy="620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182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F51036-BD85-4A45-AD3E-229AC0F0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6BDF3E-77C2-41C8-B9D4-3021EB73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309" y="1482466"/>
            <a:ext cx="10095990" cy="4012812"/>
          </a:xfrm>
        </p:spPr>
        <p:txBody>
          <a:bodyPr>
            <a:normAutofit/>
          </a:bodyPr>
          <a:lstStyle/>
          <a:p>
            <a:r>
              <a:rPr lang="hr-HR" sz="2800" dirty="0"/>
              <a:t>Zadani ishod A.8.2 iz kurikuluma podijelio se na aktivnosti</a:t>
            </a:r>
          </a:p>
          <a:p>
            <a:r>
              <a:rPr lang="hr-HR" sz="2800" dirty="0"/>
              <a:t>Učenici su koristeći razne alate samostalno izradili tablice/bazu</a:t>
            </a:r>
          </a:p>
          <a:p>
            <a:r>
              <a:rPr lang="hr-HR" sz="2800" dirty="0"/>
              <a:t>Aktivnosti su vrednovane</a:t>
            </a:r>
          </a:p>
          <a:p>
            <a:r>
              <a:rPr lang="hr-HR" sz="2800" dirty="0"/>
              <a:t>Prema svim navedenim preporukama provele su se aktivnosti koje bi trebale rezultirati usvajanjem navedenog ishoda</a:t>
            </a:r>
          </a:p>
          <a:p>
            <a:endParaRPr lang="hr-HR" sz="2800" dirty="0"/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35019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EC3072-B8FC-43CC-8387-C5753C958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DECF02-4724-4015-A8F1-1CE34C7BA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60629"/>
            <a:ext cx="8946541" cy="5370989"/>
          </a:xfrm>
        </p:spPr>
        <p:txBody>
          <a:bodyPr>
            <a:normAutofit fontScale="77500" lnSpcReduction="20000"/>
          </a:bodyPr>
          <a:lstStyle/>
          <a:p>
            <a:r>
              <a:rPr lang="hr-HR" sz="3000" dirty="0"/>
              <a:t>Ostvaruju se </a:t>
            </a:r>
            <a:r>
              <a:rPr lang="hr-HR" sz="3000" dirty="0">
                <a:solidFill>
                  <a:srgbClr val="FFFF00"/>
                </a:solidFill>
              </a:rPr>
              <a:t>ishodi</a:t>
            </a:r>
            <a:r>
              <a:rPr lang="hr-HR" sz="3000" dirty="0"/>
              <a:t> u domeni informacije i digitalna tehnologija</a:t>
            </a:r>
          </a:p>
          <a:p>
            <a:pPr lvl="1"/>
            <a:r>
              <a:rPr lang="hr-HR" sz="2800" b="1" dirty="0">
                <a:solidFill>
                  <a:srgbClr val="FFFF00"/>
                </a:solidFill>
              </a:rPr>
              <a:t>OŠ A. 8. 2  </a:t>
            </a:r>
            <a:r>
              <a:rPr lang="hr-HR" sz="2800" dirty="0"/>
              <a:t>- …učenik opisuje i planira organizaciju  baze podataka, koristi se  programom za upravljanje bazama podataka za lakše pretraživanje i sortiranje podataka. </a:t>
            </a:r>
          </a:p>
          <a:p>
            <a:pPr lvl="1"/>
            <a:r>
              <a:rPr lang="hr-HR" sz="2800" b="1" dirty="0">
                <a:solidFill>
                  <a:srgbClr val="FFFF00"/>
                </a:solidFill>
              </a:rPr>
              <a:t>SŠ A. 2. 4 b</a:t>
            </a:r>
            <a:r>
              <a:rPr lang="hr-HR" sz="2800" b="1" dirty="0"/>
              <a:t>* </a:t>
            </a:r>
            <a:r>
              <a:rPr lang="hr-HR" sz="2800" dirty="0"/>
              <a:t>- …učenik opisuje, modelira i stvara bazu podataka te ju primjenjuje pri rješavanju problema. * </a:t>
            </a:r>
          </a:p>
          <a:p>
            <a:pPr lvl="1"/>
            <a:r>
              <a:rPr lang="hr-HR" sz="2800" b="1" dirty="0">
                <a:solidFill>
                  <a:srgbClr val="FFFF00"/>
                </a:solidFill>
              </a:rPr>
              <a:t>SŠ A. 4. 1 </a:t>
            </a:r>
            <a:r>
              <a:rPr lang="hr-HR" sz="2800" b="1" dirty="0"/>
              <a:t>- </a:t>
            </a:r>
            <a:r>
              <a:rPr lang="hr-HR" sz="2800" dirty="0"/>
              <a:t>….u učenik za jednostavni problem iz stvarnoga života oblikuje bazu podataka te ju realizira u nekom sustavu za rad s bazama podataka</a:t>
            </a:r>
          </a:p>
          <a:p>
            <a:pPr lvl="1"/>
            <a:r>
              <a:rPr lang="hr-HR" b="1" dirty="0">
                <a:solidFill>
                  <a:srgbClr val="FFFF00"/>
                </a:solidFill>
              </a:rPr>
              <a:t>MPT Poduzetništvo </a:t>
            </a:r>
            <a:r>
              <a:rPr lang="hr-HR" dirty="0"/>
              <a:t>B – 5.1. Razvija poduzetničku ideju od koncepta do realizacije</a:t>
            </a:r>
          </a:p>
          <a:p>
            <a:pPr lvl="1"/>
            <a:r>
              <a:rPr lang="hr-HR" b="1" dirty="0">
                <a:solidFill>
                  <a:srgbClr val="FFFF00"/>
                </a:solidFill>
              </a:rPr>
              <a:t>MPT Učiti i kako učiti </a:t>
            </a:r>
            <a:r>
              <a:rPr lang="hr-HR" b="1" dirty="0"/>
              <a:t>A.3.2 - </a:t>
            </a:r>
            <a:r>
              <a:rPr lang="hr-HR" dirty="0"/>
              <a:t>2. Primjena strategija učenja i rješavanje problema</a:t>
            </a:r>
          </a:p>
          <a:p>
            <a:pPr lvl="1"/>
            <a:r>
              <a:rPr lang="hr-HR" dirty="0"/>
              <a:t>MPT IKT</a:t>
            </a:r>
          </a:p>
          <a:p>
            <a:r>
              <a:rPr lang="hr-HR" sz="3100" dirty="0"/>
              <a:t>Koriste se razni alati i metode poučavanja i vrednovanja</a:t>
            </a:r>
          </a:p>
          <a:p>
            <a:pPr lvl="1"/>
            <a:r>
              <a:rPr lang="hr-HR" sz="2600" dirty="0"/>
              <a:t>OneNote, Excel, Access, </a:t>
            </a:r>
            <a:r>
              <a:rPr lang="hr-HR" sz="2600" dirty="0" err="1"/>
              <a:t>Forms</a:t>
            </a:r>
            <a:r>
              <a:rPr lang="hr-HR" sz="2600" dirty="0"/>
              <a:t>…</a:t>
            </a:r>
            <a:br>
              <a:rPr lang="hr-HR" dirty="0"/>
            </a:br>
            <a:endParaRPr lang="hr-HR" dirty="0"/>
          </a:p>
          <a:p>
            <a:pPr lvl="1"/>
            <a:endParaRPr lang="hr-HR" sz="2800" dirty="0"/>
          </a:p>
          <a:p>
            <a:endParaRPr lang="hr-HR" sz="3000" dirty="0"/>
          </a:p>
          <a:p>
            <a:endParaRPr lang="hr-HR" sz="3000" dirty="0"/>
          </a:p>
          <a:p>
            <a:pPr lvl="1"/>
            <a:endParaRPr lang="hr-HR" sz="2800" dirty="0"/>
          </a:p>
          <a:p>
            <a:pPr lvl="2"/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9228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03F5D2-6E3A-44DA-89EF-FCF0E08BA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84141" cy="1400530"/>
          </a:xfrm>
        </p:spPr>
        <p:txBody>
          <a:bodyPr/>
          <a:lstStyle/>
          <a:p>
            <a:r>
              <a:rPr lang="hr-HR" dirty="0"/>
              <a:t>Razrada OŠ A. 8. 2  ishoda na aktivnosti</a:t>
            </a:r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C786CD65-8E88-4989-9810-B2349D70B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572" y="1322773"/>
            <a:ext cx="11085729" cy="4714043"/>
          </a:xfrm>
        </p:spPr>
        <p:txBody>
          <a:bodyPr>
            <a:normAutofit/>
          </a:bodyPr>
          <a:lstStyle/>
          <a:p>
            <a:r>
              <a:rPr lang="hr-HR" sz="2400" dirty="0"/>
              <a:t>Učenik </a:t>
            </a:r>
            <a:r>
              <a:rPr lang="hr-HR" sz="2400" b="1" dirty="0">
                <a:solidFill>
                  <a:srgbClr val="FFFF00"/>
                </a:solidFill>
              </a:rPr>
              <a:t>opisuje objekte </a:t>
            </a:r>
            <a:r>
              <a:rPr lang="hr-HR" sz="2400" dirty="0"/>
              <a:t>jedne organizirane baze podataka te prepoznaje program za rad s bazama podataka. </a:t>
            </a:r>
          </a:p>
          <a:p>
            <a:r>
              <a:rPr lang="hr-HR" sz="2400" dirty="0"/>
              <a:t>Opisuje </a:t>
            </a:r>
            <a:r>
              <a:rPr lang="hr-HR" sz="2400" b="1" dirty="0">
                <a:solidFill>
                  <a:srgbClr val="FFFF00"/>
                </a:solidFill>
              </a:rPr>
              <a:t>obilježja osnovnih polja </a:t>
            </a:r>
            <a:r>
              <a:rPr lang="hr-HR" sz="2400" dirty="0"/>
              <a:t>neke baze podataka te </a:t>
            </a:r>
            <a:r>
              <a:rPr lang="hr-HR" sz="2400" b="1" dirty="0">
                <a:solidFill>
                  <a:srgbClr val="FFFF00"/>
                </a:solidFill>
              </a:rPr>
              <a:t>unosi podatke</a:t>
            </a:r>
            <a:r>
              <a:rPr lang="hr-HR" sz="2400" dirty="0"/>
              <a:t>, analizira te prikazuje odabrane dijelove baze podataka s pomoću odgovarajućega programa. </a:t>
            </a:r>
          </a:p>
          <a:p>
            <a:r>
              <a:rPr lang="hr-HR" sz="2400" dirty="0"/>
              <a:t>Učenik </a:t>
            </a:r>
            <a:r>
              <a:rPr lang="hr-HR" sz="2400" b="1" dirty="0">
                <a:solidFill>
                  <a:srgbClr val="FFFF00"/>
                </a:solidFill>
              </a:rPr>
              <a:t>analizira i prikazuje odabrane dijelove </a:t>
            </a:r>
            <a:r>
              <a:rPr lang="hr-HR" sz="2400" dirty="0"/>
              <a:t>baze podataka te ih uređuje. </a:t>
            </a:r>
          </a:p>
          <a:p>
            <a:r>
              <a:rPr lang="hr-HR" sz="2400" dirty="0"/>
              <a:t>Učenik </a:t>
            </a:r>
            <a:r>
              <a:rPr lang="hr-HR" sz="2400" b="1" dirty="0">
                <a:solidFill>
                  <a:srgbClr val="FFFF00"/>
                </a:solidFill>
              </a:rPr>
              <a:t>stvara nove objekte zadane baze </a:t>
            </a:r>
            <a:r>
              <a:rPr lang="hr-HR" sz="2400" dirty="0"/>
              <a:t>iz postojećih objekata koristeći se kriterijima pretraživanja/sortiranja odabranih polja. </a:t>
            </a:r>
          </a:p>
          <a:p>
            <a:r>
              <a:rPr lang="hr-HR" sz="2400" dirty="0"/>
              <a:t>Učenik </a:t>
            </a:r>
            <a:r>
              <a:rPr lang="hr-HR" sz="2400" b="1" dirty="0">
                <a:solidFill>
                  <a:srgbClr val="FFFF00"/>
                </a:solidFill>
              </a:rPr>
              <a:t>pronalazi nove primjere organiziranih baza </a:t>
            </a:r>
            <a:r>
              <a:rPr lang="hr-HR" sz="2400" dirty="0"/>
              <a:t>podataka na mreži.  </a:t>
            </a:r>
          </a:p>
        </p:txBody>
      </p:sp>
    </p:spTree>
    <p:extLst>
      <p:ext uri="{BB962C8B-B14F-4D97-AF65-F5344CB8AC3E}">
        <p14:creationId xmlns:p14="http://schemas.microsoft.com/office/powerpoint/2010/main" val="90172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31E069-BA2A-40E8-9C23-ECE61DEFF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572" y="363984"/>
            <a:ext cx="11085729" cy="5937681"/>
          </a:xfrm>
        </p:spPr>
        <p:txBody>
          <a:bodyPr>
            <a:normAutofit lnSpcReduction="10000"/>
          </a:bodyPr>
          <a:lstStyle/>
          <a:p>
            <a:r>
              <a:rPr lang="hr-HR" sz="2400" b="1" dirty="0">
                <a:solidFill>
                  <a:srgbClr val="FFFF00"/>
                </a:solidFill>
              </a:rPr>
              <a:t>PREPORUKE</a:t>
            </a:r>
            <a:r>
              <a:rPr lang="hr-HR" sz="2400" b="1" dirty="0"/>
              <a:t> ZA OSTVARENJE ODGOJNO-OBRAZOVNIH ISHODA</a:t>
            </a:r>
          </a:p>
          <a:p>
            <a:pPr lvl="1"/>
            <a:r>
              <a:rPr lang="hr-HR" sz="2400" dirty="0">
                <a:solidFill>
                  <a:srgbClr val="FFFF00"/>
                </a:solidFill>
              </a:rPr>
              <a:t>Pokazati primjere digitalnih baza </a:t>
            </a:r>
            <a:r>
              <a:rPr lang="hr-HR" sz="2400" dirty="0"/>
              <a:t>podataka kojima se može pristupiti internetom, npr. telefonski online imenik, Wikipedija, Hrvatska znanstvena bibliografija, </a:t>
            </a:r>
            <a:r>
              <a:rPr lang="hr-HR" sz="2400" dirty="0" err="1"/>
              <a:t>IMDb</a:t>
            </a:r>
            <a:r>
              <a:rPr lang="hr-HR" sz="2400" dirty="0"/>
              <a:t>. </a:t>
            </a:r>
          </a:p>
          <a:p>
            <a:pPr lvl="1"/>
            <a:r>
              <a:rPr lang="hr-HR" sz="2400" dirty="0"/>
              <a:t>U suradnji s učenicima </a:t>
            </a:r>
            <a:r>
              <a:rPr lang="hr-HR" sz="2400" dirty="0">
                <a:solidFill>
                  <a:srgbClr val="FFFF00"/>
                </a:solidFill>
              </a:rPr>
              <a:t>planirati organizaciju jedne baze podataka </a:t>
            </a:r>
            <a:r>
              <a:rPr lang="hr-HR" sz="2400" dirty="0"/>
              <a:t>(npr. baza podataka učenika toga razreda, baza podataka omiljenih glazbenih uspješnica i sl.). </a:t>
            </a:r>
          </a:p>
          <a:p>
            <a:pPr lvl="1"/>
            <a:r>
              <a:rPr lang="hr-HR" sz="2400" dirty="0">
                <a:solidFill>
                  <a:srgbClr val="FFFF00"/>
                </a:solidFill>
              </a:rPr>
              <a:t>Planirati i stvarati objekte baze podataka </a:t>
            </a:r>
            <a:r>
              <a:rPr lang="hr-HR" sz="2400" dirty="0"/>
              <a:t>s pomoću nekoga </a:t>
            </a:r>
            <a:r>
              <a:rPr lang="hr-HR" sz="2400" dirty="0">
                <a:solidFill>
                  <a:srgbClr val="FFFF00"/>
                </a:solidFill>
              </a:rPr>
              <a:t>programa za rad sa bazama</a:t>
            </a:r>
            <a:r>
              <a:rPr lang="hr-HR" sz="2400" dirty="0"/>
              <a:t> podataka (online programi, dijeljene datoteke, aplikacije za baze podataka). </a:t>
            </a:r>
          </a:p>
          <a:p>
            <a:pPr lvl="1"/>
            <a:r>
              <a:rPr lang="hr-HR" sz="2400" dirty="0">
                <a:solidFill>
                  <a:srgbClr val="FFFF00"/>
                </a:solidFill>
              </a:rPr>
              <a:t>Stvarati uređene prikaze odabranih </a:t>
            </a:r>
            <a:r>
              <a:rPr lang="hr-HR" sz="2400" dirty="0"/>
              <a:t>podataka baze. Stvarati nove objekte dodatnim pretraživanjem/odabiranjem postojećih objekata. </a:t>
            </a:r>
          </a:p>
          <a:p>
            <a:pPr lvl="1"/>
            <a:r>
              <a:rPr lang="hr-HR" sz="2400" dirty="0">
                <a:solidFill>
                  <a:srgbClr val="FFFF00"/>
                </a:solidFill>
              </a:rPr>
              <a:t>Na odabranom primjeru online baze </a:t>
            </a:r>
            <a:r>
              <a:rPr lang="hr-HR" sz="2400" dirty="0"/>
              <a:t>podataka istražiti prednosti i nedostatke organiziranja podataka u obliku zbirke/kolekcije podataka.</a:t>
            </a:r>
          </a:p>
        </p:txBody>
      </p:sp>
    </p:spTree>
    <p:extLst>
      <p:ext uri="{BB962C8B-B14F-4D97-AF65-F5344CB8AC3E}">
        <p14:creationId xmlns:p14="http://schemas.microsoft.com/office/powerpoint/2010/main" val="361872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47AEA421-5F29-4BA7-9360-2501B5987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9348F0CB-4904-4DEF-BDD4-ADEC2DCC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8B084D0-FECE-4597-A843-3BE42999A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EBEBEB"/>
                </a:solidFill>
              </a:rPr>
              <a:t>Razrada na aktivnosti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1583E1B8-79B3-49BB-8704-58E4AB1AF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Freeform: Shape 14">
            <a:extLst>
              <a:ext uri="{FF2B5EF4-FFF2-40B4-BE49-F238E27FC236}">
                <a16:creationId xmlns:a16="http://schemas.microsoft.com/office/drawing/2014/main" id="{7BB34D5F-2B87-438E-8236-69C6068D4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FA5DBEBB-4DB4-486F-82A9-C2DC775D70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535760"/>
              </p:ext>
            </p:extLst>
          </p:nvPr>
        </p:nvGraphicFramePr>
        <p:xfrm>
          <a:off x="648930" y="2875124"/>
          <a:ext cx="10895373" cy="3274541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025311">
                  <a:extLst>
                    <a:ext uri="{9D8B030D-6E8A-4147-A177-3AD203B41FA5}">
                      <a16:colId xmlns:a16="http://schemas.microsoft.com/office/drawing/2014/main" val="399496710"/>
                    </a:ext>
                  </a:extLst>
                </a:gridCol>
                <a:gridCol w="1488112">
                  <a:extLst>
                    <a:ext uri="{9D8B030D-6E8A-4147-A177-3AD203B41FA5}">
                      <a16:colId xmlns:a16="http://schemas.microsoft.com/office/drawing/2014/main" val="3289456009"/>
                    </a:ext>
                  </a:extLst>
                </a:gridCol>
                <a:gridCol w="1596248">
                  <a:extLst>
                    <a:ext uri="{9D8B030D-6E8A-4147-A177-3AD203B41FA5}">
                      <a16:colId xmlns:a16="http://schemas.microsoft.com/office/drawing/2014/main" val="1092650782"/>
                    </a:ext>
                  </a:extLst>
                </a:gridCol>
                <a:gridCol w="5785702">
                  <a:extLst>
                    <a:ext uri="{9D8B030D-6E8A-4147-A177-3AD203B41FA5}">
                      <a16:colId xmlns:a16="http://schemas.microsoft.com/office/drawing/2014/main" val="655258135"/>
                    </a:ext>
                  </a:extLst>
                </a:gridCol>
              </a:tblGrid>
              <a:tr h="848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Tema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Ishod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Okvirni broj sati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Aktivnosti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extLst>
                  <a:ext uri="{0D108BD9-81ED-4DB2-BD59-A6C34878D82A}">
                    <a16:rowId xmlns:a16="http://schemas.microsoft.com/office/drawing/2014/main" val="2572703512"/>
                  </a:ext>
                </a:extLst>
              </a:tr>
              <a:tr h="2425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Sustavno upravljanje zbirkama zapisa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A. 8. 2 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>
                          <a:effectLst/>
                        </a:rPr>
                        <a:t>16</a:t>
                      </a:r>
                      <a:endParaRPr lang="hr-H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2400" u="sng" dirty="0">
                          <a:effectLst/>
                        </a:rPr>
                        <a:t>Što su to zbirke zapisa?</a:t>
                      </a:r>
                      <a:r>
                        <a:rPr lang="hr-HR" sz="2400" dirty="0">
                          <a:effectLst/>
                        </a:rPr>
                        <a:t> - 2 sata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2400" u="sng" dirty="0">
                          <a:effectLst/>
                        </a:rPr>
                        <a:t>Tablica - Osnovni objekt baze podataka</a:t>
                      </a:r>
                      <a:r>
                        <a:rPr lang="hr-HR" sz="2400" dirty="0">
                          <a:effectLst/>
                        </a:rPr>
                        <a:t> - 2 sata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2400" u="sng" dirty="0">
                          <a:effectLst/>
                        </a:rPr>
                        <a:t>Stvaranje baze podataka</a:t>
                      </a:r>
                      <a:r>
                        <a:rPr lang="hr-HR" sz="2400" dirty="0">
                          <a:effectLst/>
                        </a:rPr>
                        <a:t> - 4 sata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2400" u="sng" dirty="0">
                          <a:effectLst/>
                        </a:rPr>
                        <a:t>Primjer baza knjižare</a:t>
                      </a:r>
                      <a:r>
                        <a:rPr lang="hr-HR" sz="2400" dirty="0">
                          <a:effectLst/>
                        </a:rPr>
                        <a:t> – 2 sata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r-HR" sz="2400" u="sng" dirty="0">
                          <a:effectLst/>
                        </a:rPr>
                        <a:t>Izradimo bazu – projekt</a:t>
                      </a:r>
                      <a:r>
                        <a:rPr lang="hr-HR" sz="2400" dirty="0">
                          <a:effectLst/>
                        </a:rPr>
                        <a:t> – 6 sati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95" marR="150695" marT="0" marB="0"/>
                </a:tc>
                <a:extLst>
                  <a:ext uri="{0D108BD9-81ED-4DB2-BD59-A6C34878D82A}">
                    <a16:rowId xmlns:a16="http://schemas.microsoft.com/office/drawing/2014/main" val="1181288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213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9F3DFC-32E1-4146-8CEF-1D50461C4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One Note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E7E4C3-E460-4A80-BDF9-AB824C651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6975368" cy="4195481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rgbClr val="FFFF00"/>
                </a:solidFill>
              </a:rPr>
              <a:t>OneNote  + </a:t>
            </a:r>
            <a:r>
              <a:rPr lang="hr-HR" sz="2800" dirty="0" err="1">
                <a:solidFill>
                  <a:srgbClr val="FFFF00"/>
                </a:solidFill>
              </a:rPr>
              <a:t>Class</a:t>
            </a:r>
            <a:r>
              <a:rPr lang="hr-HR" sz="2800" dirty="0">
                <a:solidFill>
                  <a:srgbClr val="FFFF00"/>
                </a:solidFill>
              </a:rPr>
              <a:t>  </a:t>
            </a:r>
            <a:r>
              <a:rPr lang="hr-HR" sz="2800" dirty="0" err="1">
                <a:solidFill>
                  <a:srgbClr val="FFFF00"/>
                </a:solidFill>
              </a:rPr>
              <a:t>Notebook</a:t>
            </a:r>
            <a:r>
              <a:rPr lang="hr-HR" sz="2800" dirty="0">
                <a:solidFill>
                  <a:srgbClr val="FFFF00"/>
                </a:solidFill>
              </a:rPr>
              <a:t> </a:t>
            </a:r>
            <a:r>
              <a:rPr lang="hr-HR" sz="2800" dirty="0"/>
              <a:t>– unutar Office365 servisa</a:t>
            </a:r>
          </a:p>
          <a:p>
            <a:r>
              <a:rPr lang="hr-HR" sz="2800" dirty="0"/>
              <a:t>Kreirana bilježnica </a:t>
            </a:r>
            <a:r>
              <a:rPr lang="hr-HR" sz="2800" dirty="0">
                <a:solidFill>
                  <a:srgbClr val="FFFF00"/>
                </a:solidFill>
              </a:rPr>
              <a:t>Informatika 8 19_20</a:t>
            </a:r>
          </a:p>
          <a:p>
            <a:pPr lvl="1"/>
            <a:r>
              <a:rPr lang="hr-HR" sz="2600" dirty="0">
                <a:solidFill>
                  <a:srgbClr val="FFFF00"/>
                </a:solidFill>
              </a:rPr>
              <a:t>Biblioteka sadržaja - </a:t>
            </a:r>
            <a:r>
              <a:rPr lang="hr-HR" sz="2400" dirty="0"/>
              <a:t>svi materijali kao i vrednovanja</a:t>
            </a:r>
          </a:p>
          <a:p>
            <a:pPr lvl="1"/>
            <a:r>
              <a:rPr lang="hr-HR" sz="2400" dirty="0"/>
              <a:t>U </a:t>
            </a:r>
            <a:r>
              <a:rPr lang="hr-HR" sz="2400" dirty="0">
                <a:solidFill>
                  <a:srgbClr val="FFFF00"/>
                </a:solidFill>
              </a:rPr>
              <a:t>učeničkim bilježnicama </a:t>
            </a:r>
            <a:r>
              <a:rPr lang="hr-HR" sz="2400" dirty="0"/>
              <a:t>– </a:t>
            </a:r>
          </a:p>
          <a:p>
            <a:pPr lvl="2"/>
            <a:r>
              <a:rPr lang="hr-HR" sz="2200" dirty="0"/>
              <a:t>Bilješke sa sata ili </a:t>
            </a:r>
            <a:r>
              <a:rPr lang="hr-HR" sz="2200" dirty="0">
                <a:solidFill>
                  <a:srgbClr val="FFFF00"/>
                </a:solidFill>
              </a:rPr>
              <a:t>Zadaće (</a:t>
            </a:r>
            <a:r>
              <a:rPr lang="hr-HR" sz="2200" dirty="0" err="1">
                <a:solidFill>
                  <a:srgbClr val="FFFF00"/>
                </a:solidFill>
              </a:rPr>
              <a:t>eportfolio</a:t>
            </a:r>
            <a:r>
              <a:rPr lang="hr-HR" sz="2200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EB1B1E1-B3B5-4BD1-9613-4293C80FB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459" y="2188342"/>
            <a:ext cx="1323975" cy="1788775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E5166413-E77C-41C6-AA18-B08F60897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0066" y="2188342"/>
            <a:ext cx="1487488" cy="181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52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DCE7-AF77-4DA0-AE57-DAB48D8D1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28" y="557814"/>
            <a:ext cx="10579702" cy="5742372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200" u="sng" dirty="0"/>
              <a:t>Što su to zbirke zapisa?</a:t>
            </a:r>
            <a:r>
              <a:rPr lang="hr-HR" sz="3200" dirty="0"/>
              <a:t> :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/>
              <a:t>pogledati </a:t>
            </a:r>
            <a:r>
              <a:rPr lang="hr-HR" sz="2400" dirty="0">
                <a:solidFill>
                  <a:srgbClr val="FFFF00"/>
                </a:solidFill>
              </a:rPr>
              <a:t>video isječke </a:t>
            </a:r>
            <a:r>
              <a:rPr lang="hr-HR" sz="2400" dirty="0"/>
              <a:t>- </a:t>
            </a:r>
            <a:r>
              <a:rPr lang="hr-HR" sz="2400" dirty="0" err="1"/>
              <a:t>eVisitor</a:t>
            </a:r>
            <a:r>
              <a:rPr lang="hr-HR" sz="2400" dirty="0"/>
              <a:t> - promotivni video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solidFill>
                  <a:srgbClr val="FFFF00"/>
                </a:solidFill>
              </a:rPr>
              <a:t>Riješiti Online vrednovanje </a:t>
            </a:r>
            <a:r>
              <a:rPr lang="hr-HR" sz="2400" dirty="0"/>
              <a:t>– (za učenje)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/>
              <a:t>pogledati još jedan primjer </a:t>
            </a:r>
            <a:r>
              <a:rPr lang="hr-HR" sz="2400" dirty="0">
                <a:solidFill>
                  <a:srgbClr val="FFFF00"/>
                </a:solidFill>
              </a:rPr>
              <a:t>online baze </a:t>
            </a:r>
            <a:r>
              <a:rPr lang="hr-HR" dirty="0">
                <a:hlinkClick r:id="rId2"/>
              </a:rPr>
              <a:t>https://hr-hr.soccerwiki.org/</a:t>
            </a:r>
            <a:endParaRPr lang="hr-HR" dirty="0"/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200" u="sng" dirty="0"/>
              <a:t>Tablica - Osnovni objekt baze podataka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solidFill>
                  <a:srgbClr val="FFFF00"/>
                </a:solidFill>
              </a:rPr>
              <a:t>Izraditi tablicu </a:t>
            </a:r>
            <a:r>
              <a:rPr lang="hr-HR" sz="2400" dirty="0"/>
              <a:t>u Excelu za jedan entitet 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solidFill>
                  <a:srgbClr val="FFFF00"/>
                </a:solidFill>
              </a:rPr>
              <a:t>Riješiti križaljku </a:t>
            </a:r>
            <a:r>
              <a:rPr lang="hr-HR" sz="2400" dirty="0"/>
              <a:t>sa osnovnim pojmovima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/>
              <a:t>Riješiti </a:t>
            </a:r>
            <a:r>
              <a:rPr lang="hr-HR" sz="2400" dirty="0">
                <a:solidFill>
                  <a:srgbClr val="FFFF00"/>
                </a:solidFill>
              </a:rPr>
              <a:t>Online vrednovanje  - tablice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hr-HR" sz="2400" dirty="0"/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hr-HR" sz="24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4624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DCE7-AF77-4DA0-AE57-DAB48D8D1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06027"/>
            <a:ext cx="8946541" cy="5742372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200" u="sng" dirty="0"/>
              <a:t>Stvaranje baze podataka</a:t>
            </a:r>
            <a:r>
              <a:rPr lang="hr-HR" sz="3200" dirty="0"/>
              <a:t> – 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000" dirty="0"/>
              <a:t>Na primjeru </a:t>
            </a:r>
            <a:r>
              <a:rPr lang="hr-HR" sz="3000" dirty="0">
                <a:solidFill>
                  <a:srgbClr val="FFFF00"/>
                </a:solidFill>
              </a:rPr>
              <a:t>periodnog sustava elemenata izraditi bazu podataka – </a:t>
            </a:r>
            <a:endParaRPr lang="hr-HR" sz="3000" dirty="0">
              <a:solidFill>
                <a:srgbClr val="FF0000"/>
              </a:solidFill>
            </a:endParaRP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Izraditi</a:t>
            </a:r>
            <a:r>
              <a:rPr lang="hr-HR" sz="2200" dirty="0"/>
              <a:t> strukturu tablice (polja i vrste podataka)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Pokrenuti</a:t>
            </a:r>
            <a:r>
              <a:rPr lang="hr-HR" sz="2200" dirty="0"/>
              <a:t> program Access i kreirati bazu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Izraditi</a:t>
            </a:r>
            <a:r>
              <a:rPr lang="hr-HR" sz="2200" dirty="0"/>
              <a:t> tablicu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Unijeti</a:t>
            </a:r>
            <a:r>
              <a:rPr lang="hr-HR" sz="2200" dirty="0"/>
              <a:t> podatke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Sortirati</a:t>
            </a:r>
            <a:r>
              <a:rPr lang="hr-HR" sz="2200" dirty="0"/>
              <a:t> podatke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Izraditi</a:t>
            </a:r>
            <a:r>
              <a:rPr lang="hr-HR" sz="2200" dirty="0"/>
              <a:t> upite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>
                <a:solidFill>
                  <a:srgbClr val="FFFF00"/>
                </a:solidFill>
              </a:rPr>
              <a:t>Izraditi</a:t>
            </a:r>
            <a:r>
              <a:rPr lang="hr-HR" sz="2200" dirty="0"/>
              <a:t> izvješća</a:t>
            </a:r>
          </a:p>
          <a:p>
            <a:pPr lvl="2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200" dirty="0"/>
              <a:t>Riješiti </a:t>
            </a:r>
            <a:r>
              <a:rPr lang="hr-HR" sz="2200" dirty="0">
                <a:solidFill>
                  <a:srgbClr val="FFFF00"/>
                </a:solidFill>
              </a:rPr>
              <a:t>online vrednovanje</a:t>
            </a:r>
            <a:endParaRPr lang="hr-HR" sz="24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6636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DCE7-AF77-4DA0-AE57-DAB48D8D1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06027"/>
            <a:ext cx="8946541" cy="5742372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200" u="sng" dirty="0"/>
              <a:t>Primjer baza knjižare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800" dirty="0"/>
              <a:t>Učenici </a:t>
            </a:r>
            <a:r>
              <a:rPr lang="hr-HR" sz="2800" dirty="0">
                <a:solidFill>
                  <a:srgbClr val="FFFF00"/>
                </a:solidFill>
              </a:rPr>
              <a:t>samostalno</a:t>
            </a:r>
            <a:r>
              <a:rPr lang="hr-HR" sz="2800" dirty="0"/>
              <a:t> koristeći prijašnji primjer kao i </a:t>
            </a:r>
            <a:r>
              <a:rPr lang="hr-HR" sz="2800" dirty="0">
                <a:solidFill>
                  <a:srgbClr val="FFFF00"/>
                </a:solidFill>
              </a:rPr>
              <a:t>video upute, izrađuju poznatu bazu prema uputama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800" dirty="0" err="1">
                <a:solidFill>
                  <a:srgbClr val="FFFF00"/>
                </a:solidFill>
              </a:rPr>
              <a:t>Samovrednovanje</a:t>
            </a:r>
            <a:r>
              <a:rPr lang="hr-HR" sz="2800" dirty="0">
                <a:solidFill>
                  <a:srgbClr val="FFFF00"/>
                </a:solidFill>
              </a:rPr>
              <a:t> Online upitnikom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200" u="sng" dirty="0"/>
              <a:t>Izradimo bazu – projekt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Izrada</a:t>
            </a:r>
            <a:r>
              <a:rPr lang="hr-H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baze podataka prema zadatku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 učenik izrađuje bazu prema svom primjeru/modelu i želji</a:t>
            </a:r>
          </a:p>
          <a:p>
            <a:pPr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3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vrednovanje naučenog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443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1158</TotalTime>
  <Words>632</Words>
  <Application>Microsoft Office PowerPoint</Application>
  <PresentationFormat>Široki zaslon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Wingdings 3</vt:lpstr>
      <vt:lpstr>Ion</vt:lpstr>
      <vt:lpstr>Sustavno upravljanje zbirkama zapisa</vt:lpstr>
      <vt:lpstr>Uvod</vt:lpstr>
      <vt:lpstr>Razrada OŠ A. 8. 2  ishoda na aktivnosti</vt:lpstr>
      <vt:lpstr>PowerPoint prezentacija</vt:lpstr>
      <vt:lpstr>Razrada na aktivnosti</vt:lpstr>
      <vt:lpstr>One Note</vt:lpstr>
      <vt:lpstr>PowerPoint prezentacija</vt:lpstr>
      <vt:lpstr>PowerPoint prezentacija</vt:lpstr>
      <vt:lpstr>PowerPoint prezentacija</vt:lpstr>
      <vt:lpstr>PowerPoint prezentacija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OneNote Classroom</dc:title>
  <dc:creator>Učenik 009</dc:creator>
  <cp:lastModifiedBy>Šime Gligora</cp:lastModifiedBy>
  <cp:revision>28</cp:revision>
  <dcterms:created xsi:type="dcterms:W3CDTF">2019-01-11T07:06:52Z</dcterms:created>
  <dcterms:modified xsi:type="dcterms:W3CDTF">2019-12-15T08:55:44Z</dcterms:modified>
</cp:coreProperties>
</file>