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A5BDA32-2900-4A32-A81B-BC1E4D8DA3E2}" type="datetimeFigureOut">
              <a:rPr lang="sr-Latn-CS" smtClean="0"/>
              <a:t>6.12.2013</a:t>
            </a:fld>
            <a:endParaRPr lang="hr-H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4428A3A-7A28-4D93-9B16-1D2766229B05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Pojam i funkcije odnosa s javnošću te područja primjene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Produkcija</a:t>
            </a:r>
          </a:p>
          <a:p>
            <a:endParaRPr lang="hr-HR" dirty="0" smtClean="0"/>
          </a:p>
          <a:p>
            <a:r>
              <a:rPr lang="hr-HR" dirty="0" smtClean="0"/>
              <a:t>Posebni događaji</a:t>
            </a:r>
          </a:p>
          <a:p>
            <a:endParaRPr lang="hr-HR" dirty="0" smtClean="0"/>
          </a:p>
          <a:p>
            <a:r>
              <a:rPr lang="hr-HR" dirty="0" smtClean="0"/>
              <a:t>Govori</a:t>
            </a:r>
          </a:p>
          <a:p>
            <a:endParaRPr lang="hr-HR" dirty="0" smtClean="0"/>
          </a:p>
          <a:p>
            <a:r>
              <a:rPr lang="hr-HR" dirty="0" smtClean="0"/>
              <a:t>Istraživanje i procjena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Definicije odnosa s javnošću:</a:t>
            </a:r>
          </a:p>
          <a:p>
            <a:endParaRPr lang="hr-HR" dirty="0" smtClean="0"/>
          </a:p>
          <a:p>
            <a:pPr>
              <a:buNone/>
            </a:pPr>
            <a:r>
              <a:rPr lang="hr-HR" dirty="0" smtClean="0"/>
              <a:t>PRSA= “Odnosi s javnošću pomažu našem kompleksnom, raznolikom društvu u donošenju odluka i omogućuju mu da funkcionira efikasnije, na taj način što pridonosi postizanju međusobnog razumijevanja između institucija i njihova okruženja.”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DRPG = “Odnosi s javnošću svjesno su, planirano i trajno nastojanje oko odnosa povjerenja između poduzeća institucija ili osoba i njihove okoline. Odnosi s javnošću ponajprije znače aktivno djelovanje kroz informaciju i komunikaciju na koncepcijskoj osnovi.” 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Zoran Tomić = “Odnosi s javnošću proces su komuniciranja organizacije s njezinom unutarnjom i vanjskom javnošću u svrhu postizanja međusobnog razumijevanja, izgradnje društvene odgovornosti i ostvarivanja zajedničkih interesa.”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Pet funkcija PR-a:</a:t>
            </a:r>
          </a:p>
          <a:p>
            <a:endParaRPr lang="hr-HR" dirty="0" smtClean="0"/>
          </a:p>
          <a:p>
            <a:r>
              <a:rPr lang="hr-HR" dirty="0" smtClean="0"/>
              <a:t>Strateško planiranje</a:t>
            </a:r>
          </a:p>
          <a:p>
            <a:endParaRPr lang="hr-HR" dirty="0" smtClean="0"/>
          </a:p>
          <a:p>
            <a:r>
              <a:rPr lang="hr-HR" dirty="0" smtClean="0"/>
              <a:t>Istraživanje</a:t>
            </a:r>
          </a:p>
          <a:p>
            <a:endParaRPr lang="hr-HR" dirty="0" smtClean="0"/>
          </a:p>
          <a:p>
            <a:r>
              <a:rPr lang="hr-HR" dirty="0" smtClean="0"/>
              <a:t>Publicitet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Promocija </a:t>
            </a:r>
          </a:p>
          <a:p>
            <a:endParaRPr lang="hr-HR" dirty="0" smtClean="0"/>
          </a:p>
          <a:p>
            <a:r>
              <a:rPr lang="hr-HR" dirty="0" smtClean="0"/>
              <a:t>Donošenje odluka kroz suradnju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Upravljane su komunikacijama organizacije s njezinim javnostima.</a:t>
            </a:r>
          </a:p>
          <a:p>
            <a:endParaRPr lang="pl-PL" dirty="0" smtClean="0"/>
          </a:p>
          <a:p>
            <a:r>
              <a:rPr lang="hr-HR" dirty="0" smtClean="0"/>
              <a:t>Cilj odnosa s javnošću je njegovanje odnosa s dionicima (</a:t>
            </a:r>
            <a:r>
              <a:rPr lang="hr-HR" dirty="0" err="1" smtClean="0"/>
              <a:t>stakeholder</a:t>
            </a:r>
            <a:r>
              <a:rPr lang="hr-HR" dirty="0" smtClean="0"/>
              <a:t>) koje čine okruženje organizacije radi pridobivanje potpore njenim ciljevima te izgradnje povjerenja i ugleda (reputacije).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Pojam odnosi s </a:t>
            </a:r>
            <a:r>
              <a:rPr lang="hr-HR" dirty="0" err="1" smtClean="0"/>
              <a:t>javnošču</a:t>
            </a:r>
            <a:r>
              <a:rPr lang="hr-HR" dirty="0" smtClean="0"/>
              <a:t> =&gt; komunikacijska aktivnost (</a:t>
            </a:r>
            <a:r>
              <a:rPr lang="hr-HR" dirty="0" err="1" smtClean="0"/>
              <a:t>eng</a:t>
            </a:r>
            <a:r>
              <a:rPr lang="hr-HR" dirty="0" smtClean="0"/>
              <a:t>. PR)</a:t>
            </a:r>
          </a:p>
          <a:p>
            <a:endParaRPr lang="hr-HR" dirty="0" smtClean="0"/>
          </a:p>
          <a:p>
            <a:r>
              <a:rPr lang="hr-HR" dirty="0" smtClean="0"/>
              <a:t>Javnost =&gt; “ ukupnost obaviještenih i upućenih koji oblikuju opće mišljenje”</a:t>
            </a:r>
          </a:p>
          <a:p>
            <a:endParaRPr lang="hr-HR" dirty="0" smtClean="0"/>
          </a:p>
          <a:p>
            <a:r>
              <a:rPr lang="hr-HR" dirty="0" smtClean="0"/>
              <a:t>Oglašavanje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Odnosi s javnošću</a:t>
            </a:r>
          </a:p>
          <a:p>
            <a:endParaRPr lang="hr-HR" dirty="0" smtClean="0"/>
          </a:p>
          <a:p>
            <a:r>
              <a:rPr lang="hr-HR" dirty="0" smtClean="0"/>
              <a:t>Promocija</a:t>
            </a:r>
          </a:p>
          <a:p>
            <a:endParaRPr lang="hr-HR" dirty="0" smtClean="0"/>
          </a:p>
          <a:p>
            <a:r>
              <a:rPr lang="hr-HR" dirty="0" smtClean="0"/>
              <a:t>Profesija: “Zanimanje ili znanje pogotovo ono koje uključuje neku granu naprednog učenja ili znanosti.”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Profesija mora ispuniti četiri kriterija:</a:t>
            </a:r>
          </a:p>
          <a:p>
            <a:endParaRPr lang="hr-HR" dirty="0" smtClean="0"/>
          </a:p>
          <a:p>
            <a:r>
              <a:rPr lang="hr-HR" dirty="0" smtClean="0"/>
              <a:t>Stručnost</a:t>
            </a:r>
          </a:p>
          <a:p>
            <a:endParaRPr lang="hr-HR" dirty="0" smtClean="0"/>
          </a:p>
          <a:p>
            <a:r>
              <a:rPr lang="hr-HR" dirty="0" smtClean="0"/>
              <a:t>Nezavisnost</a:t>
            </a:r>
          </a:p>
          <a:p>
            <a:endParaRPr lang="hr-HR" dirty="0" smtClean="0"/>
          </a:p>
          <a:p>
            <a:r>
              <a:rPr lang="hr-HR" dirty="0" smtClean="0"/>
              <a:t>Predanost</a:t>
            </a:r>
          </a:p>
          <a:p>
            <a:endParaRPr lang="hr-HR" dirty="0" smtClean="0"/>
          </a:p>
          <a:p>
            <a:r>
              <a:rPr lang="hr-HR" dirty="0" smtClean="0"/>
              <a:t>Odgovornost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Aktivnosti koje PR praktičari obavljaju </a:t>
            </a:r>
          </a:p>
          <a:p>
            <a:endParaRPr lang="hr-HR" dirty="0" smtClean="0"/>
          </a:p>
          <a:p>
            <a:r>
              <a:rPr lang="hr-HR" dirty="0" smtClean="0"/>
              <a:t>Savjetnik</a:t>
            </a:r>
          </a:p>
          <a:p>
            <a:endParaRPr lang="hr-HR" dirty="0" smtClean="0"/>
          </a:p>
          <a:p>
            <a:r>
              <a:rPr lang="hr-HR" dirty="0" smtClean="0"/>
              <a:t>Pomoćnik u komunikacijama</a:t>
            </a:r>
          </a:p>
          <a:p>
            <a:endParaRPr lang="hr-HR" dirty="0" smtClean="0"/>
          </a:p>
          <a:p>
            <a:r>
              <a:rPr lang="hr-HR" dirty="0" smtClean="0"/>
              <a:t>Pomoćnik u procesu rješavanja problema</a:t>
            </a:r>
          </a:p>
          <a:p>
            <a:endParaRPr lang="hr-HR" dirty="0" smtClean="0"/>
          </a:p>
          <a:p>
            <a:r>
              <a:rPr lang="hr-HR" dirty="0" smtClean="0"/>
              <a:t>Komunikacijski tehničar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Karakteristike koje PR-</a:t>
            </a:r>
            <a:r>
              <a:rPr lang="hr-HR" dirty="0" err="1" smtClean="0"/>
              <a:t>ovac</a:t>
            </a:r>
            <a:r>
              <a:rPr lang="hr-HR" dirty="0" smtClean="0"/>
              <a:t> treba posjedovati:</a:t>
            </a:r>
          </a:p>
          <a:p>
            <a:endParaRPr lang="hr-HR" dirty="0" smtClean="0"/>
          </a:p>
          <a:p>
            <a:r>
              <a:rPr lang="hr-HR" dirty="0" smtClean="0"/>
              <a:t>Veliki interes za rad na području odnosa s javnošću</a:t>
            </a:r>
          </a:p>
          <a:p>
            <a:endParaRPr lang="hr-HR" dirty="0" smtClean="0"/>
          </a:p>
          <a:p>
            <a:r>
              <a:rPr lang="hr-HR" dirty="0" smtClean="0"/>
              <a:t>Karakter i integritet</a:t>
            </a:r>
          </a:p>
          <a:p>
            <a:endParaRPr lang="hr-HR" dirty="0" smtClean="0"/>
          </a:p>
          <a:p>
            <a:r>
              <a:rPr lang="hr-HR" dirty="0" smtClean="0"/>
              <a:t>Održavanje svoje reputacije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Obavljanje posla u javnom interesu</a:t>
            </a:r>
          </a:p>
          <a:p>
            <a:endParaRPr lang="hr-HR" dirty="0" smtClean="0"/>
          </a:p>
          <a:p>
            <a:r>
              <a:rPr lang="hr-HR" dirty="0" smtClean="0"/>
              <a:t>Osjećaj za diskreciju </a:t>
            </a:r>
          </a:p>
          <a:p>
            <a:endParaRPr lang="hr-HR" dirty="0" smtClean="0"/>
          </a:p>
          <a:p>
            <a:r>
              <a:rPr lang="hr-HR" dirty="0" smtClean="0"/>
              <a:t>Široko kulturno obrazovanje </a:t>
            </a:r>
          </a:p>
          <a:p>
            <a:endParaRPr lang="hr-HR" dirty="0" smtClean="0"/>
          </a:p>
          <a:p>
            <a:r>
              <a:rPr lang="hr-HR" dirty="0" smtClean="0"/>
              <a:t>Određeno iskustvo</a:t>
            </a:r>
          </a:p>
          <a:p>
            <a:endParaRPr lang="hr-HR" dirty="0" smtClean="0"/>
          </a:p>
          <a:p>
            <a:r>
              <a:rPr lang="hr-HR" dirty="0" smtClean="0"/>
              <a:t>Moć uvjeravanja…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Popis funkcija odnosa s javnošću:</a:t>
            </a:r>
          </a:p>
          <a:p>
            <a:endParaRPr lang="hr-HR" dirty="0" smtClean="0"/>
          </a:p>
          <a:p>
            <a:r>
              <a:rPr lang="hr-HR" dirty="0" smtClean="0"/>
              <a:t>Programiranje</a:t>
            </a:r>
          </a:p>
          <a:p>
            <a:endParaRPr lang="hr-HR" dirty="0" smtClean="0"/>
          </a:p>
          <a:p>
            <a:r>
              <a:rPr lang="hr-HR" dirty="0" smtClean="0"/>
              <a:t>Odnosi </a:t>
            </a:r>
          </a:p>
          <a:p>
            <a:endParaRPr lang="hr-HR" dirty="0" smtClean="0"/>
          </a:p>
          <a:p>
            <a:r>
              <a:rPr lang="hr-HR" dirty="0" smtClean="0"/>
              <a:t>Pisanje i uređivanje</a:t>
            </a:r>
          </a:p>
          <a:p>
            <a:endParaRPr lang="hr-HR" dirty="0" smtClean="0"/>
          </a:p>
          <a:p>
            <a:r>
              <a:rPr lang="hr-HR" dirty="0" smtClean="0"/>
              <a:t>Informacija 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178</TotalTime>
  <Words>299</Words>
  <Application>Microsoft Office PowerPoint</Application>
  <PresentationFormat>On-screen Show 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Aspect</vt:lpstr>
      <vt:lpstr>Pojam i funkcije odnosa s javnošću te područja primjene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Pojam i funkcije odnosa s javnošću te područja primjene</dc:title>
  <dc:creator>Šime</dc:creator>
  <cp:lastModifiedBy>Šime</cp:lastModifiedBy>
  <cp:revision>18</cp:revision>
  <dcterms:created xsi:type="dcterms:W3CDTF">2013-12-06T11:41:14Z</dcterms:created>
  <dcterms:modified xsi:type="dcterms:W3CDTF">2013-12-06T14:39:47Z</dcterms:modified>
</cp:coreProperties>
</file>