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DF26A-E7C6-48EF-9B9B-4BAA072AF559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1D89FEDC-E97C-4DD1-A045-E70EE8ED1FC3}">
      <dgm:prSet phldrT="[Text]"/>
      <dgm:spPr/>
      <dgm:t>
        <a:bodyPr/>
        <a:lstStyle/>
        <a:p>
          <a:r>
            <a:rPr lang="hr-HR" dirty="0"/>
            <a:t>Edikt o slobodi kmetova 1785.</a:t>
          </a:r>
        </a:p>
        <a:p>
          <a:r>
            <a:rPr lang="hr-HR" dirty="0"/>
            <a:t>Seljak dobio osobnu slobodu</a:t>
          </a:r>
        </a:p>
      </dgm:t>
    </dgm:pt>
    <dgm:pt modelId="{A8742CBD-CBE3-4BEA-AEEF-B4A4B5FFE81A}" type="parTrans" cxnId="{82C2D25D-3232-4CB4-9AAB-4186A09BB96C}">
      <dgm:prSet/>
      <dgm:spPr/>
      <dgm:t>
        <a:bodyPr/>
        <a:lstStyle/>
        <a:p>
          <a:endParaRPr lang="hr-HR"/>
        </a:p>
      </dgm:t>
    </dgm:pt>
    <dgm:pt modelId="{7F80FD31-F02C-42B6-8AED-7EFC894AA012}" type="sibTrans" cxnId="{82C2D25D-3232-4CB4-9AAB-4186A09BB96C}">
      <dgm:prSet/>
      <dgm:spPr/>
      <dgm:t>
        <a:bodyPr/>
        <a:lstStyle/>
        <a:p>
          <a:endParaRPr lang="hr-HR"/>
        </a:p>
      </dgm:t>
    </dgm:pt>
    <dgm:pt modelId="{E982B302-318E-447F-B3E4-3C6B60A5776D}">
      <dgm:prSet phldrT="[Text]"/>
      <dgm:spPr/>
      <dgm:t>
        <a:bodyPr/>
        <a:lstStyle/>
        <a:p>
          <a:r>
            <a:rPr lang="hr-HR" dirty="0"/>
            <a:t>Banskim pismo J. Jelačića, 1848.</a:t>
          </a:r>
        </a:p>
        <a:p>
          <a:r>
            <a:rPr lang="hr-HR" dirty="0"/>
            <a:t>Ukinuta tlaka</a:t>
          </a:r>
        </a:p>
      </dgm:t>
    </dgm:pt>
    <dgm:pt modelId="{BA7C3946-B79C-4FED-9A49-767975058769}" type="parTrans" cxnId="{D1B80C32-52AD-44E1-A4FA-AA0BFD32677B}">
      <dgm:prSet/>
      <dgm:spPr/>
      <dgm:t>
        <a:bodyPr/>
        <a:lstStyle/>
        <a:p>
          <a:endParaRPr lang="hr-HR"/>
        </a:p>
      </dgm:t>
    </dgm:pt>
    <dgm:pt modelId="{21CF97E6-8FD5-43A9-BA5B-5C9A82F29C38}" type="sibTrans" cxnId="{D1B80C32-52AD-44E1-A4FA-AA0BFD32677B}">
      <dgm:prSet/>
      <dgm:spPr/>
      <dgm:t>
        <a:bodyPr/>
        <a:lstStyle/>
        <a:p>
          <a:endParaRPr lang="hr-HR"/>
        </a:p>
      </dgm:t>
    </dgm:pt>
    <dgm:pt modelId="{DB599280-F2D0-44E3-9FBF-6EF9ED69BEA8}">
      <dgm:prSet phldrT="[Text]"/>
      <dgm:spPr/>
      <dgm:t>
        <a:bodyPr/>
        <a:lstStyle/>
        <a:p>
          <a:r>
            <a:rPr lang="hr-HR" dirty="0"/>
            <a:t>1853. Patent o zemljišnom rasterećenju</a:t>
          </a:r>
        </a:p>
        <a:p>
          <a:r>
            <a:rPr lang="vi-VN" dirty="0"/>
            <a:t>seljak postao vlasnik zemlje koju obrađuje</a:t>
          </a:r>
          <a:endParaRPr lang="hr-HR" dirty="0"/>
        </a:p>
      </dgm:t>
    </dgm:pt>
    <dgm:pt modelId="{E67CD6FC-56E9-4035-A84E-96175DC635A0}" type="parTrans" cxnId="{F6A4FCCA-D87A-4E97-A20C-473F91E9FAA2}">
      <dgm:prSet/>
      <dgm:spPr/>
      <dgm:t>
        <a:bodyPr/>
        <a:lstStyle/>
        <a:p>
          <a:endParaRPr lang="hr-HR"/>
        </a:p>
      </dgm:t>
    </dgm:pt>
    <dgm:pt modelId="{925606BE-5EDB-4DBA-AD9A-3BC4E4DFC96B}" type="sibTrans" cxnId="{F6A4FCCA-D87A-4E97-A20C-473F91E9FAA2}">
      <dgm:prSet/>
      <dgm:spPr/>
      <dgm:t>
        <a:bodyPr/>
        <a:lstStyle/>
        <a:p>
          <a:endParaRPr lang="hr-HR"/>
        </a:p>
      </dgm:t>
    </dgm:pt>
    <dgm:pt modelId="{55C8C939-0C53-44A9-983E-856541977EE7}" type="pres">
      <dgm:prSet presAssocID="{822DF26A-E7C6-48EF-9B9B-4BAA072AF559}" presName="CompostProcess" presStyleCnt="0">
        <dgm:presLayoutVars>
          <dgm:dir/>
          <dgm:resizeHandles val="exact"/>
        </dgm:presLayoutVars>
      </dgm:prSet>
      <dgm:spPr/>
    </dgm:pt>
    <dgm:pt modelId="{28DD2696-B2DF-4754-BBCC-8D2399CB2F73}" type="pres">
      <dgm:prSet presAssocID="{822DF26A-E7C6-48EF-9B9B-4BAA072AF559}" presName="arrow" presStyleLbl="bgShp" presStyleIdx="0" presStyleCnt="1"/>
      <dgm:spPr/>
    </dgm:pt>
    <dgm:pt modelId="{5479DDA0-F543-46B2-A885-ABB7ED1DE4FD}" type="pres">
      <dgm:prSet presAssocID="{822DF26A-E7C6-48EF-9B9B-4BAA072AF559}" presName="linearProcess" presStyleCnt="0"/>
      <dgm:spPr/>
    </dgm:pt>
    <dgm:pt modelId="{9F48FA6C-B757-4D71-A09C-1293440700E6}" type="pres">
      <dgm:prSet presAssocID="{1D89FEDC-E97C-4DD1-A045-E70EE8ED1FC3}" presName="textNode" presStyleLbl="node1" presStyleIdx="0" presStyleCnt="3">
        <dgm:presLayoutVars>
          <dgm:bulletEnabled val="1"/>
        </dgm:presLayoutVars>
      </dgm:prSet>
      <dgm:spPr/>
    </dgm:pt>
    <dgm:pt modelId="{7F7D1200-419C-4E30-B195-CDE0E4C45310}" type="pres">
      <dgm:prSet presAssocID="{7F80FD31-F02C-42B6-8AED-7EFC894AA012}" presName="sibTrans" presStyleCnt="0"/>
      <dgm:spPr/>
    </dgm:pt>
    <dgm:pt modelId="{F726AACB-303A-4FB5-B3BB-FE8CC59AC774}" type="pres">
      <dgm:prSet presAssocID="{E982B302-318E-447F-B3E4-3C6B60A5776D}" presName="textNode" presStyleLbl="node1" presStyleIdx="1" presStyleCnt="3">
        <dgm:presLayoutVars>
          <dgm:bulletEnabled val="1"/>
        </dgm:presLayoutVars>
      </dgm:prSet>
      <dgm:spPr/>
    </dgm:pt>
    <dgm:pt modelId="{0B2A5190-BDA4-4F05-A6CA-366A288F40C9}" type="pres">
      <dgm:prSet presAssocID="{21CF97E6-8FD5-43A9-BA5B-5C9A82F29C38}" presName="sibTrans" presStyleCnt="0"/>
      <dgm:spPr/>
    </dgm:pt>
    <dgm:pt modelId="{F5322579-4B25-4758-A394-A148386611B7}" type="pres">
      <dgm:prSet presAssocID="{DB599280-F2D0-44E3-9FBF-6EF9ED69BEA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2264410-4F7D-4972-B21D-DB1B3428170D}" type="presOf" srcId="{1D89FEDC-E97C-4DD1-A045-E70EE8ED1FC3}" destId="{9F48FA6C-B757-4D71-A09C-1293440700E6}" srcOrd="0" destOrd="0" presId="urn:microsoft.com/office/officeart/2005/8/layout/hProcess9"/>
    <dgm:cxn modelId="{01FA842B-FE80-4810-8D28-B1F469E5CAAF}" type="presOf" srcId="{822DF26A-E7C6-48EF-9B9B-4BAA072AF559}" destId="{55C8C939-0C53-44A9-983E-856541977EE7}" srcOrd="0" destOrd="0" presId="urn:microsoft.com/office/officeart/2005/8/layout/hProcess9"/>
    <dgm:cxn modelId="{7406C831-405F-49B2-BA0C-9388989A12BB}" type="presOf" srcId="{DB599280-F2D0-44E3-9FBF-6EF9ED69BEA8}" destId="{F5322579-4B25-4758-A394-A148386611B7}" srcOrd="0" destOrd="0" presId="urn:microsoft.com/office/officeart/2005/8/layout/hProcess9"/>
    <dgm:cxn modelId="{D1B80C32-52AD-44E1-A4FA-AA0BFD32677B}" srcId="{822DF26A-E7C6-48EF-9B9B-4BAA072AF559}" destId="{E982B302-318E-447F-B3E4-3C6B60A5776D}" srcOrd="1" destOrd="0" parTransId="{BA7C3946-B79C-4FED-9A49-767975058769}" sibTransId="{21CF97E6-8FD5-43A9-BA5B-5C9A82F29C38}"/>
    <dgm:cxn modelId="{82C2D25D-3232-4CB4-9AAB-4186A09BB96C}" srcId="{822DF26A-E7C6-48EF-9B9B-4BAA072AF559}" destId="{1D89FEDC-E97C-4DD1-A045-E70EE8ED1FC3}" srcOrd="0" destOrd="0" parTransId="{A8742CBD-CBE3-4BEA-AEEF-B4A4B5FFE81A}" sibTransId="{7F80FD31-F02C-42B6-8AED-7EFC894AA012}"/>
    <dgm:cxn modelId="{F4EA0285-1A1E-47D1-A68F-2BC91F40E9FD}" type="presOf" srcId="{E982B302-318E-447F-B3E4-3C6B60A5776D}" destId="{F726AACB-303A-4FB5-B3BB-FE8CC59AC774}" srcOrd="0" destOrd="0" presId="urn:microsoft.com/office/officeart/2005/8/layout/hProcess9"/>
    <dgm:cxn modelId="{F6A4FCCA-D87A-4E97-A20C-473F91E9FAA2}" srcId="{822DF26A-E7C6-48EF-9B9B-4BAA072AF559}" destId="{DB599280-F2D0-44E3-9FBF-6EF9ED69BEA8}" srcOrd="2" destOrd="0" parTransId="{E67CD6FC-56E9-4035-A84E-96175DC635A0}" sibTransId="{925606BE-5EDB-4DBA-AD9A-3BC4E4DFC96B}"/>
    <dgm:cxn modelId="{812AEA0A-6B10-49D0-92AF-7A55A396532C}" type="presParOf" srcId="{55C8C939-0C53-44A9-983E-856541977EE7}" destId="{28DD2696-B2DF-4754-BBCC-8D2399CB2F73}" srcOrd="0" destOrd="0" presId="urn:microsoft.com/office/officeart/2005/8/layout/hProcess9"/>
    <dgm:cxn modelId="{BA82238E-6473-487A-9F4C-1306028E0567}" type="presParOf" srcId="{55C8C939-0C53-44A9-983E-856541977EE7}" destId="{5479DDA0-F543-46B2-A885-ABB7ED1DE4FD}" srcOrd="1" destOrd="0" presId="urn:microsoft.com/office/officeart/2005/8/layout/hProcess9"/>
    <dgm:cxn modelId="{3392077F-E96B-4F86-8A8E-1AE7B217CA30}" type="presParOf" srcId="{5479DDA0-F543-46B2-A885-ABB7ED1DE4FD}" destId="{9F48FA6C-B757-4D71-A09C-1293440700E6}" srcOrd="0" destOrd="0" presId="urn:microsoft.com/office/officeart/2005/8/layout/hProcess9"/>
    <dgm:cxn modelId="{FCFB7616-F96D-49EE-8F86-E08940FB9C52}" type="presParOf" srcId="{5479DDA0-F543-46B2-A885-ABB7ED1DE4FD}" destId="{7F7D1200-419C-4E30-B195-CDE0E4C45310}" srcOrd="1" destOrd="0" presId="urn:microsoft.com/office/officeart/2005/8/layout/hProcess9"/>
    <dgm:cxn modelId="{2185886F-D53C-489B-AE7B-DC9682FC3431}" type="presParOf" srcId="{5479DDA0-F543-46B2-A885-ABB7ED1DE4FD}" destId="{F726AACB-303A-4FB5-B3BB-FE8CC59AC774}" srcOrd="2" destOrd="0" presId="urn:microsoft.com/office/officeart/2005/8/layout/hProcess9"/>
    <dgm:cxn modelId="{9B758B32-DD8B-4D18-B3FC-F81CB1814712}" type="presParOf" srcId="{5479DDA0-F543-46B2-A885-ABB7ED1DE4FD}" destId="{0B2A5190-BDA4-4F05-A6CA-366A288F40C9}" srcOrd="3" destOrd="0" presId="urn:microsoft.com/office/officeart/2005/8/layout/hProcess9"/>
    <dgm:cxn modelId="{E1DA381D-C22C-44D9-810C-B2F44FC64BEA}" type="presParOf" srcId="{5479DDA0-F543-46B2-A885-ABB7ED1DE4FD}" destId="{F5322579-4B25-4758-A394-A148386611B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D2696-B2DF-4754-BBCC-8D2399CB2F73}">
      <dsp:nvSpPr>
        <dsp:cNvPr id="0" name=""/>
        <dsp:cNvSpPr/>
      </dsp:nvSpPr>
      <dsp:spPr>
        <a:xfrm>
          <a:off x="591502" y="0"/>
          <a:ext cx="6703695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8FA6C-B757-4D71-A09C-1293440700E6}">
      <dsp:nvSpPr>
        <dsp:cNvPr id="0" name=""/>
        <dsp:cNvSpPr/>
      </dsp:nvSpPr>
      <dsp:spPr>
        <a:xfrm>
          <a:off x="8472" y="1305401"/>
          <a:ext cx="2538531" cy="1740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Edikt o slobodi kmetova 1785.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Seljak dobio osobnu slobodu</a:t>
          </a:r>
        </a:p>
      </dsp:txBody>
      <dsp:txXfrm>
        <a:off x="93438" y="1390367"/>
        <a:ext cx="2368599" cy="1570603"/>
      </dsp:txXfrm>
    </dsp:sp>
    <dsp:sp modelId="{F726AACB-303A-4FB5-B3BB-FE8CC59AC774}">
      <dsp:nvSpPr>
        <dsp:cNvPr id="0" name=""/>
        <dsp:cNvSpPr/>
      </dsp:nvSpPr>
      <dsp:spPr>
        <a:xfrm>
          <a:off x="2674084" y="1305401"/>
          <a:ext cx="2538531" cy="174053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Banskim pismo J. Jelačića, 1848.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Ukinuta tlaka</a:t>
          </a:r>
        </a:p>
      </dsp:txBody>
      <dsp:txXfrm>
        <a:off x="2759050" y="1390367"/>
        <a:ext cx="2368599" cy="1570603"/>
      </dsp:txXfrm>
    </dsp:sp>
    <dsp:sp modelId="{F5322579-4B25-4758-A394-A148386611B7}">
      <dsp:nvSpPr>
        <dsp:cNvPr id="0" name=""/>
        <dsp:cNvSpPr/>
      </dsp:nvSpPr>
      <dsp:spPr>
        <a:xfrm>
          <a:off x="5339696" y="1305401"/>
          <a:ext cx="2538531" cy="174053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1853. Patent o zemljišnom rasterećenju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kern="1200" dirty="0"/>
            <a:t>seljak postao vlasnik zemlje koju obrađuje</a:t>
          </a:r>
          <a:endParaRPr lang="hr-HR" sz="1900" kern="1200" dirty="0"/>
        </a:p>
      </dsp:txBody>
      <dsp:txXfrm>
        <a:off x="5424662" y="1390367"/>
        <a:ext cx="2368599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328981-66A2-4238-AC89-3EF4F399B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6952B8D-E148-4AAF-AE02-288A1BA5B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DBAD0A5-B0EA-487A-A3BE-D2C74138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5F6-E4EA-4BA0-A740-C605738A992B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7B387A7-0108-4F86-BD5B-76611CAF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202D34-B101-4E83-BE54-479673DA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943E-BFB0-4835-9458-9839AEA2F7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670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B713A4-A8B2-46C8-8774-5A65C4E3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3E10D1-EFEC-4448-A743-1F134C909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5B94823-322B-4DE6-9A0E-4BB55249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5F6-E4EA-4BA0-A740-C605738A992B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F2300F-1BDF-4D2A-8908-680D562A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68C65CD-45A0-4B99-8A75-262ACD29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943E-BFB0-4835-9458-9839AEA2F7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17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0B23456-1DE0-43FB-B295-882276150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04D2D51-0B1C-43C9-8402-3326A5AB2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C5986CC-89A3-49C2-A3BA-D6F0DDFB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5F6-E4EA-4BA0-A740-C605738A992B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DF6C1E-A55B-4775-B2B4-CEE2E474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AD17F9-20B1-4187-8D93-F5BD15BD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943E-BFB0-4835-9458-9839AEA2F7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580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4A02EF-8FEA-4362-A7DA-D1135572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D13109-17DD-4A65-8B36-CCE4DF74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DF74538-FDC2-4777-BEBA-EBF4D1327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5F6-E4EA-4BA0-A740-C605738A992B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1500058-4A80-4550-B95D-F2F3BDDA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7916F5C-CF2D-4112-88F3-AA8C7959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943E-BFB0-4835-9458-9839AEA2F7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962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C3FB09-7228-45D1-9A47-8F8270BD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B2C073B-DDAC-43F8-9A60-B98410B7B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E94096E-AEEB-4B62-BD8D-987B013CB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5F6-E4EA-4BA0-A740-C605738A992B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F0DAED8-1267-4F23-AFAC-2B23B9FD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0FBCBCF-C0BF-4C92-9C20-ABE308F7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943E-BFB0-4835-9458-9839AEA2F7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499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FEBABD-F5A8-4237-9E6A-8692EA60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9B1F69-0695-47F2-8E91-9060C37A5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6BB69C5-AEB7-4FD0-A5C3-AACD0930F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2CBF8DA-76D5-40CB-9CA1-D5DC8E59A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5F6-E4EA-4BA0-A740-C605738A992B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A747280-26F1-4318-8B32-6C62D2AD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641DD16-9BC0-4780-9E91-D362C25A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943E-BFB0-4835-9458-9839AEA2F7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016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CFC7F5-F5E2-4DF4-A49C-E441B271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039A2EC-97F7-4154-AC12-205840DD4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6073E9E-6F3D-4D28-BE3F-14A75A459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6A7D21A-C0DC-48E6-8995-9715E2014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6D55CCE-0884-40DC-9FE6-7AA165EDF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F557B7B-227E-4F42-B1C9-FA8B7DC5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5F6-E4EA-4BA0-A740-C605738A992B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920543F-2FA2-41F3-A95C-0CF4000E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FD5C0EE-E3FE-4C98-9DEC-84B63DCC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943E-BFB0-4835-9458-9839AEA2F7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085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BBE89-8DA0-4C62-A6E1-507E33FF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EF404E4-089D-479A-AC44-94AA724D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5F6-E4EA-4BA0-A740-C605738A992B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98E893D-93A6-4455-9C59-2F88BDE2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240D2AA-985D-42A1-9299-C6CE33E1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943E-BFB0-4835-9458-9839AEA2F7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8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F932655-2500-4C1F-9D2B-4FF1E279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5F6-E4EA-4BA0-A740-C605738A992B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E99736A-4822-4058-9744-0B92729D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97311A8-4061-4645-9508-FF7EF1B9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943E-BFB0-4835-9458-9839AEA2F7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508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EC30A0-6148-43B5-B6EC-2C68F27C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4151E1-894B-48CB-B029-841E245ED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6CC268E-D30E-4A3C-A42C-BE6EEE139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2185448-C950-4155-9E16-91B6C6EB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5F6-E4EA-4BA0-A740-C605738A992B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A7389E9-B506-4FAD-A7FD-221004D3B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200FB84-92B1-462C-8090-144B807A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943E-BFB0-4835-9458-9839AEA2F7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816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A48A8B-4CEB-445B-9610-71B24F45F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3A5BBA3-6BCD-41B8-B0DD-14375B4CB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AA96AB0-4E06-435A-BDB9-37F1388DD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CE6AC1D-E995-4505-8839-F1024893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5F6-E4EA-4BA0-A740-C605738A992B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F9508F0-A99A-4B1D-A071-B5DEB8C6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748F925-150B-4D3A-B6D3-B4F5E161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943E-BFB0-4835-9458-9839AEA2F7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044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E46BE04-71D2-4164-A8C0-0DA90847E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FF6FE4D-62FD-4813-925A-6E531B6A9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378B90B-F0B9-45F2-BCBC-C6AC7145F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D85F6-E4EA-4BA0-A740-C605738A992B}" type="datetimeFigureOut">
              <a:rPr lang="hr-HR" smtClean="0"/>
              <a:pPr/>
              <a:t>13.5.2020.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E95D144-7F76-4B7A-A18C-39173A866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008DB8A-347A-4CD5-A8A0-1D2266941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7943E-BFB0-4835-9458-9839AEA2F7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303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872208"/>
          </a:xfrm>
        </p:spPr>
        <p:txBody>
          <a:bodyPr/>
          <a:lstStyle/>
          <a:p>
            <a:r>
              <a:rPr lang="sv-SE" dirty="0">
                <a:latin typeface="Algerian" pitchFamily="82" charset="0"/>
              </a:rPr>
              <a:t>HRVATSKA U OSVIT MODERNOG DOBA</a:t>
            </a:r>
            <a:endParaRPr lang="hr-HR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92896"/>
            <a:ext cx="2520280" cy="3433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r-HR" dirty="0"/>
              <a:t>Novi apsolutizam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i="1" dirty="0"/>
              <a:t>Silvestarski patent, 1851. uveden novi apsolutizam </a:t>
            </a:r>
            <a:r>
              <a:rPr lang="hr-HR" i="1" dirty="0"/>
              <a:t>ili </a:t>
            </a:r>
            <a:r>
              <a:rPr lang="pt-BR" i="1" dirty="0"/>
              <a:t>neoapsolutizam</a:t>
            </a:r>
          </a:p>
          <a:p>
            <a:r>
              <a:rPr lang="hr-HR" dirty="0"/>
              <a:t> Banska vlada je 1854. pretvorena u Carsko-kraljevsko namjesništvo</a:t>
            </a:r>
          </a:p>
          <a:p>
            <a:r>
              <a:rPr lang="pl-PL" dirty="0"/>
              <a:t> Hrvatska je podijeljena na pet okružja</a:t>
            </a:r>
          </a:p>
          <a:p>
            <a:r>
              <a:rPr lang="hr-HR" dirty="0"/>
              <a:t> „Bachovi husari“: germanizacija, zabrana isticanja hrvatske trobojnice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8606" y="1825625"/>
            <a:ext cx="308728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Apsolutističke reforme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nagli porast broja činovnika ,uglavnom stranci jer su morali znati njemački jezik</a:t>
            </a:r>
          </a:p>
          <a:p>
            <a:r>
              <a:rPr lang="hr-HR" dirty="0"/>
              <a:t>političari proganjani: neki otišli u emigraciju -Eugen Kvaternik</a:t>
            </a:r>
          </a:p>
          <a:p>
            <a:r>
              <a:rPr lang="hr-HR" dirty="0"/>
              <a:t>politički život je potpuno zamro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15918" y="1825625"/>
            <a:ext cx="3112664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i="1" dirty="0"/>
              <a:t>Tri faze ukidanja kmetstva u Hrvatskoj i Slavoniji</a:t>
            </a:r>
            <a:endParaRPr lang="hr-HR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vi-VN" b="1" i="1" dirty="0"/>
              <a:t>Opći građanski zakon </a:t>
            </a:r>
            <a:r>
              <a:rPr lang="vi-VN" i="1" dirty="0"/>
              <a:t>– uvedena jednakost građana pred zakonom i poreznim obvezama</a:t>
            </a:r>
          </a:p>
          <a:p>
            <a:r>
              <a:rPr lang="hr-HR" dirty="0"/>
              <a:t>1850. Zagreb jedinstvena teritorijalno-upravna cjelina</a:t>
            </a:r>
          </a:p>
          <a:p>
            <a:r>
              <a:rPr lang="hr-HR" dirty="0"/>
              <a:t>Prvi gradonačelnik  - Janko Kamauf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24500" y="2715419"/>
            <a:ext cx="20955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hr-HR" b="1" dirty="0"/>
              <a:t>Uzdignuće Zagrebačke biskupije na čast nadbiskupije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1852. Zagrebačka biskupija uzdignuta na čast nadbiskupije; crkvena neovisnost Hrvatske od Ugarske</a:t>
            </a:r>
          </a:p>
          <a:p>
            <a:r>
              <a:rPr lang="hr-HR" dirty="0"/>
              <a:t> velika zasluga pripadala banu Josipu Jelačiću; prvi zagrebački nadbiskup </a:t>
            </a:r>
            <a:r>
              <a:rPr lang="hr-HR" b="1" dirty="0"/>
              <a:t>Juraj Haulik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8CF10B3-FC28-45BA-9C7F-8ED029B3B2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Razvoj kulture i znanosti</a:t>
            </a:r>
            <a:endParaRPr lang="hr-H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364088" y="3620527"/>
            <a:ext cx="4041775" cy="432047"/>
          </a:xfrm>
        </p:spPr>
        <p:txBody>
          <a:bodyPr>
            <a:normAutofit/>
          </a:bodyPr>
          <a:lstStyle/>
          <a:p>
            <a:r>
              <a:rPr lang="hr-HR" sz="1600" b="0" i="1" dirty="0">
                <a:solidFill>
                  <a:schemeClr val="accent1"/>
                </a:solidFill>
              </a:rPr>
              <a:t>Matica Hrvatska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484784"/>
            <a:ext cx="3672408" cy="5256584"/>
          </a:xfrm>
        </p:spPr>
        <p:txBody>
          <a:bodyPr>
            <a:normAutofit/>
          </a:bodyPr>
          <a:lstStyle/>
          <a:p>
            <a:r>
              <a:rPr lang="hr-HR" dirty="0"/>
              <a:t>preporoditelji dijeluju na kulturnom i znanstvenom polju</a:t>
            </a:r>
          </a:p>
          <a:p>
            <a:r>
              <a:rPr lang="hr-HR" dirty="0"/>
              <a:t>Ivan Kukuljević Sakcinski – </a:t>
            </a:r>
            <a:r>
              <a:rPr lang="hr-HR" b="1" dirty="0"/>
              <a:t>Društvo za povijesnicu jugoslavensku, Arkiv za povjesnicu jugoslavensku</a:t>
            </a:r>
          </a:p>
          <a:p>
            <a:r>
              <a:rPr lang="hr-HR" dirty="0"/>
              <a:t>pronalazak </a:t>
            </a:r>
            <a:r>
              <a:rPr lang="hr-HR" b="1" dirty="0"/>
              <a:t>Bašćanske ploče</a:t>
            </a:r>
            <a:r>
              <a:rPr lang="hr-HR" dirty="0"/>
              <a:t> dao je dodatni impuls nacionalnom pokretu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395" y="1764977"/>
            <a:ext cx="2520280" cy="371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hr-HR" dirty="0"/>
              <a:t>Bogoslav Šulek je u članku Srbi i Hrvati, (</a:t>
            </a:r>
            <a:r>
              <a:rPr lang="hr-HR" i="1" dirty="0">
                <a:solidFill>
                  <a:schemeClr val="accent1"/>
                </a:solidFill>
              </a:rPr>
              <a:t>Neven</a:t>
            </a:r>
            <a:r>
              <a:rPr lang="hr-HR" dirty="0">
                <a:latin typeface="Lucida Calligraphy" pitchFamily="66" charset="0"/>
              </a:rPr>
              <a:t> </a:t>
            </a:r>
            <a:r>
              <a:rPr lang="hr-HR" dirty="0">
                <a:latin typeface="+mj-lt"/>
              </a:rPr>
              <a:t>1852.), kombiniranjem povijesti, književnost i filologije pobio velikosrpske stavove Vuka Stefanoviića Karadžića</a:t>
            </a:r>
          </a:p>
          <a:p>
            <a:r>
              <a:rPr lang="hr-HR"/>
              <a:t>1850</a:t>
            </a:r>
            <a:r>
              <a:rPr lang="hr-HR" dirty="0"/>
              <a:t>. Bečki dogovor: Vuk Karadžić, hrvatski i slovenski kulturni radnici</a:t>
            </a:r>
          </a:p>
          <a:p>
            <a:r>
              <a:rPr lang="hr-HR" dirty="0"/>
              <a:t> Ante Starčević se suprotstavlja velikosrpskom negiranju hrvatske povijesti i identiteta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3816424" cy="4851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255</Words>
  <Application>Microsoft Office PowerPoint</Application>
  <PresentationFormat>Prikaz na zaslonu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Lucida Calligraphy</vt:lpstr>
      <vt:lpstr>Tema sustava Office</vt:lpstr>
      <vt:lpstr>HRVATSKA U OSVIT MODERNOG DOBA</vt:lpstr>
      <vt:lpstr>Novi apsolutizam</vt:lpstr>
      <vt:lpstr>Apsolutističke reforme</vt:lpstr>
      <vt:lpstr>Tri faze ukidanja kmetstva u Hrvatskoj i Slavoniji</vt:lpstr>
      <vt:lpstr>PowerPoint prezentacija</vt:lpstr>
      <vt:lpstr>Uzdignuće Zagrebačke biskupije na čast nadbiskupije</vt:lpstr>
      <vt:lpstr>Razvoj kulture i znanosti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U OSVIT MODERNOG DOBA</dc:title>
  <dc:creator>Pero</dc:creator>
  <cp:lastModifiedBy>Pino Repanić</cp:lastModifiedBy>
  <cp:revision>5</cp:revision>
  <dcterms:created xsi:type="dcterms:W3CDTF">2016-06-24T10:56:15Z</dcterms:created>
  <dcterms:modified xsi:type="dcterms:W3CDTF">2020-05-13T20:20:37Z</dcterms:modified>
</cp:coreProperties>
</file>