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5" r:id="rId1"/>
  </p:sldMasterIdLst>
  <p:sldIdLst>
    <p:sldId id="256" r:id="rId2"/>
    <p:sldId id="266" r:id="rId3"/>
    <p:sldId id="257" r:id="rId4"/>
    <p:sldId id="263" r:id="rId5"/>
    <p:sldId id="259" r:id="rId6"/>
    <p:sldId id="269" r:id="rId7"/>
    <p:sldId id="260" r:id="rId8"/>
    <p:sldId id="271" r:id="rId9"/>
    <p:sldId id="267" r:id="rId10"/>
    <p:sldId id="262" r:id="rId11"/>
    <p:sldId id="268" r:id="rId12"/>
    <p:sldId id="270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4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r-HR"/>
              <a:t>Kliknite da biste uredili stil podnaslova matrice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B476F9-0075-4678-A783-EC7E8243E3E4}" type="datetimeFigureOut">
              <a:rPr lang="hr-HR" smtClean="0"/>
              <a:t>5.5.2019.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ACEFCD46-1152-47E3-AB8D-1C2AA17407EC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9002302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slov i o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B476F9-0075-4678-A783-EC7E8243E3E4}" type="datetimeFigureOut">
              <a:rPr lang="hr-HR" smtClean="0"/>
              <a:t>5.5.2019.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ACEFCD46-1152-47E3-AB8D-1C2AA17407EC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2974422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B476F9-0075-4678-A783-EC7E8243E3E4}" type="datetimeFigureOut">
              <a:rPr lang="hr-HR" smtClean="0"/>
              <a:t>5.5.2019.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ACEFCD46-1152-47E3-AB8D-1C2AA17407EC}" type="slidenum">
              <a:rPr lang="hr-HR" smtClean="0"/>
              <a:t>‹#›</a:t>
            </a:fld>
            <a:endParaRPr lang="hr-HR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22385637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ica s nazi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hr-HR"/>
              <a:t>Kliknite da biste uredili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B476F9-0075-4678-A783-EC7E8243E3E4}" type="datetimeFigureOut">
              <a:rPr lang="hr-HR" smtClean="0"/>
              <a:t>5.5.2019.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ACEFCD46-1152-47E3-AB8D-1C2AA17407EC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2551135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ica s nazivom cita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hr-HR"/>
              <a:t>Kliknite da biste uredili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B476F9-0075-4678-A783-EC7E8243E3E4}" type="datetimeFigureOut">
              <a:rPr lang="hr-HR" smtClean="0"/>
              <a:t>5.5.2019.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ACEFCD46-1152-47E3-AB8D-1C2AA17407EC}" type="slidenum">
              <a:rPr lang="hr-HR" smtClean="0"/>
              <a:t>‹#›</a:t>
            </a:fld>
            <a:endParaRPr lang="hr-HR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32529623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ili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hr-HR"/>
              <a:t>Kliknite da biste uredili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B476F9-0075-4678-A783-EC7E8243E3E4}" type="datetimeFigureOut">
              <a:rPr lang="hr-HR" smtClean="0"/>
              <a:t>5.5.2019.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ACEFCD46-1152-47E3-AB8D-1C2AA17407EC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66286287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B476F9-0075-4678-A783-EC7E8243E3E4}" type="datetimeFigureOut">
              <a:rPr lang="hr-HR" smtClean="0"/>
              <a:t>5.5.2019.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FCD46-1152-47E3-AB8D-1C2AA17407EC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89233432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B476F9-0075-4678-A783-EC7E8243E3E4}" type="datetimeFigureOut">
              <a:rPr lang="hr-HR" smtClean="0"/>
              <a:t>5.5.2019.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FCD46-1152-47E3-AB8D-1C2AA17407EC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6052156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B476F9-0075-4678-A783-EC7E8243E3E4}" type="datetimeFigureOut">
              <a:rPr lang="hr-HR" smtClean="0"/>
              <a:t>5.5.2019.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FCD46-1152-47E3-AB8D-1C2AA17407EC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5529144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sekci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B476F9-0075-4678-A783-EC7E8243E3E4}" type="datetimeFigureOut">
              <a:rPr lang="hr-HR" smtClean="0"/>
              <a:t>5.5.2019.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ACEFCD46-1152-47E3-AB8D-1C2AA17407EC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7191780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B476F9-0075-4678-A783-EC7E8243E3E4}" type="datetimeFigureOut">
              <a:rPr lang="hr-HR" smtClean="0"/>
              <a:t>5.5.2019.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ACEFCD46-1152-47E3-AB8D-1C2AA17407EC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8592563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B476F9-0075-4678-A783-EC7E8243E3E4}" type="datetimeFigureOut">
              <a:rPr lang="hr-HR" smtClean="0"/>
              <a:t>5.5.2019.</a:t>
            </a:fld>
            <a:endParaRPr lang="hr-H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ACEFCD46-1152-47E3-AB8D-1C2AA17407EC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3442516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B476F9-0075-4678-A783-EC7E8243E3E4}" type="datetimeFigureOut">
              <a:rPr lang="hr-HR" smtClean="0"/>
              <a:t>5.5.2019.</a:t>
            </a:fld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FCD46-1152-47E3-AB8D-1C2AA17407EC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6499105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B476F9-0075-4678-A783-EC7E8243E3E4}" type="datetimeFigureOut">
              <a:rPr lang="hr-HR" smtClean="0"/>
              <a:t>5.5.2019.</a:t>
            </a:fld>
            <a:endParaRPr lang="hr-H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FCD46-1152-47E3-AB8D-1C2AA17407EC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5447913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B476F9-0075-4678-A783-EC7E8243E3E4}" type="datetimeFigureOut">
              <a:rPr lang="hr-HR" smtClean="0"/>
              <a:t>5.5.2019.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FCD46-1152-47E3-AB8D-1C2AA17407EC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7958564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hr-HR"/>
              <a:t>Kliknite ikonu da biste dodali  sliku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B476F9-0075-4678-A783-EC7E8243E3E4}" type="datetimeFigureOut">
              <a:rPr lang="hr-HR" smtClean="0"/>
              <a:t>5.5.2019.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ACEFCD46-1152-47E3-AB8D-1C2AA17407EC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2188553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B476F9-0075-4678-A783-EC7E8243E3E4}" type="datetimeFigureOut">
              <a:rPr lang="hr-HR" smtClean="0"/>
              <a:t>5.5.2019.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ACEFCD46-1152-47E3-AB8D-1C2AA17407EC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6287433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16" r:id="rId1"/>
    <p:sldLayoutId id="2147483817" r:id="rId2"/>
    <p:sldLayoutId id="2147483818" r:id="rId3"/>
    <p:sldLayoutId id="2147483819" r:id="rId4"/>
    <p:sldLayoutId id="2147483820" r:id="rId5"/>
    <p:sldLayoutId id="2147483821" r:id="rId6"/>
    <p:sldLayoutId id="2147483822" r:id="rId7"/>
    <p:sldLayoutId id="2147483823" r:id="rId8"/>
    <p:sldLayoutId id="2147483824" r:id="rId9"/>
    <p:sldLayoutId id="2147483825" r:id="rId10"/>
    <p:sldLayoutId id="2147483826" r:id="rId11"/>
    <p:sldLayoutId id="2147483827" r:id="rId12"/>
    <p:sldLayoutId id="2147483828" r:id="rId13"/>
    <p:sldLayoutId id="2147483829" r:id="rId14"/>
    <p:sldLayoutId id="2147483830" r:id="rId15"/>
    <p:sldLayoutId id="2147483831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5CE70646-3247-4473-B02F-83D930F31DB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292135" y="2787135"/>
            <a:ext cx="5224030" cy="3134271"/>
          </a:xfrm>
        </p:spPr>
        <p:txBody>
          <a:bodyPr anchor="b">
            <a:normAutofit fontScale="90000"/>
          </a:bodyPr>
          <a:lstStyle/>
          <a:p>
            <a:pPr algn="ctr"/>
            <a:br>
              <a:rPr lang="hr-HR" sz="6700" dirty="0">
                <a:latin typeface="Bell MT" panose="02020503060305020303" pitchFamily="18" charset="0"/>
              </a:rPr>
            </a:br>
            <a:r>
              <a:rPr lang="hr-HR" sz="6700" dirty="0">
                <a:latin typeface="Bell MT" panose="02020503060305020303" pitchFamily="18" charset="0"/>
              </a:rPr>
              <a:t>I</a:t>
            </a:r>
            <a:r>
              <a:rPr lang="hr-HR" sz="4900" dirty="0">
                <a:latin typeface="Bell MT" panose="02020503060305020303" pitchFamily="18" charset="0"/>
              </a:rPr>
              <a:t>VAN</a:t>
            </a:r>
            <a:r>
              <a:rPr lang="hr-HR" sz="6000" dirty="0">
                <a:latin typeface="Bell MT" panose="02020503060305020303" pitchFamily="18" charset="0"/>
              </a:rPr>
              <a:t> B</a:t>
            </a:r>
            <a:r>
              <a:rPr lang="hr-HR" sz="4900" dirty="0">
                <a:latin typeface="Bell MT" panose="02020503060305020303" pitchFamily="18" charset="0"/>
              </a:rPr>
              <a:t>UNIĆ </a:t>
            </a:r>
            <a:r>
              <a:rPr lang="hr-HR" sz="6000" dirty="0">
                <a:latin typeface="Bell MT" panose="02020503060305020303" pitchFamily="18" charset="0"/>
              </a:rPr>
              <a:t>V</a:t>
            </a:r>
            <a:r>
              <a:rPr lang="hr-HR" sz="4900" dirty="0">
                <a:latin typeface="Bell MT" panose="02020503060305020303" pitchFamily="18" charset="0"/>
              </a:rPr>
              <a:t>UČIĆ</a:t>
            </a:r>
            <a:br>
              <a:rPr lang="hr-HR" sz="4900" dirty="0">
                <a:latin typeface="Bell MT" panose="02020503060305020303" pitchFamily="18" charset="0"/>
              </a:rPr>
            </a:br>
            <a:br>
              <a:rPr lang="hr-HR" sz="4800" dirty="0">
                <a:latin typeface="Bell MT" panose="02020503060305020303" pitchFamily="18" charset="0"/>
              </a:rPr>
            </a:br>
            <a:br>
              <a:rPr lang="hr-HR" sz="4800" dirty="0">
                <a:latin typeface="Bell MT" panose="02020503060305020303" pitchFamily="18" charset="0"/>
              </a:rPr>
            </a:br>
            <a:r>
              <a:rPr lang="hr-HR" sz="4400" dirty="0">
                <a:latin typeface="Bell MT" panose="02020503060305020303" pitchFamily="18" charset="0"/>
              </a:rPr>
              <a:t>(1592. – 1658.)</a:t>
            </a:r>
            <a:endParaRPr lang="hr-HR" dirty="0">
              <a:latin typeface="Bell MT" panose="02020503060305020303" pitchFamily="18" charset="0"/>
            </a:endParaRPr>
          </a:p>
        </p:txBody>
      </p:sp>
      <p:pic>
        <p:nvPicPr>
          <p:cNvPr id="5" name="Slika 4">
            <a:extLst>
              <a:ext uri="{FF2B5EF4-FFF2-40B4-BE49-F238E27FC236}">
                <a16:creationId xmlns:a16="http://schemas.microsoft.com/office/drawing/2014/main" id="{76B1A304-C274-49A7-9BA4-575ED1EFEF57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0132" r="2" b="3634"/>
          <a:stretch/>
        </p:blipFill>
        <p:spPr>
          <a:xfrm>
            <a:off x="20" y="10"/>
            <a:ext cx="6024134" cy="6857990"/>
          </a:xfrm>
          <a:custGeom>
            <a:avLst/>
            <a:gdLst>
              <a:gd name="connsiteX0" fmla="*/ 0 w 6024154"/>
              <a:gd name="connsiteY0" fmla="*/ 0 h 6858000"/>
              <a:gd name="connsiteX1" fmla="*/ 5953780 w 6024154"/>
              <a:gd name="connsiteY1" fmla="*/ 0 h 6858000"/>
              <a:gd name="connsiteX2" fmla="*/ 5989880 w 6024154"/>
              <a:gd name="connsiteY2" fmla="*/ 284091 h 6858000"/>
              <a:gd name="connsiteX3" fmla="*/ 6024154 w 6024154"/>
              <a:gd name="connsiteY3" fmla="*/ 962844 h 6858000"/>
              <a:gd name="connsiteX4" fmla="*/ 2549934 w 6024154"/>
              <a:gd name="connsiteY4" fmla="*/ 6800152 h 6858000"/>
              <a:gd name="connsiteX5" fmla="*/ 2436987 w 6024154"/>
              <a:gd name="connsiteY5" fmla="*/ 6858000 h 6858000"/>
              <a:gd name="connsiteX6" fmla="*/ 0 w 6024154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024154" h="6858000">
                <a:moveTo>
                  <a:pt x="0" y="0"/>
                </a:moveTo>
                <a:lnTo>
                  <a:pt x="5953780" y="0"/>
                </a:lnTo>
                <a:lnTo>
                  <a:pt x="5989880" y="284091"/>
                </a:lnTo>
                <a:cubicBezTo>
                  <a:pt x="6012544" y="507260"/>
                  <a:pt x="6024154" y="733696"/>
                  <a:pt x="6024154" y="962844"/>
                </a:cubicBezTo>
                <a:cubicBezTo>
                  <a:pt x="6024154" y="3483472"/>
                  <a:pt x="4619336" y="5675986"/>
                  <a:pt x="2549934" y="6800152"/>
                </a:cubicBezTo>
                <a:lnTo>
                  <a:pt x="2436987" y="6858000"/>
                </a:lnTo>
                <a:lnTo>
                  <a:pt x="0" y="6858000"/>
                </a:lnTo>
                <a:close/>
              </a:path>
            </a:pathLst>
          </a:custGeom>
        </p:spPr>
      </p:pic>
      <p:sp>
        <p:nvSpPr>
          <p:cNvPr id="3" name="TekstniOkvir 2">
            <a:extLst>
              <a:ext uri="{FF2B5EF4-FFF2-40B4-BE49-F238E27FC236}">
                <a16:creationId xmlns:a16="http://schemas.microsoft.com/office/drawing/2014/main" id="{1FF81677-0F5E-4726-831A-AD34E662BE84}"/>
              </a:ext>
            </a:extLst>
          </p:cNvPr>
          <p:cNvSpPr txBox="1"/>
          <p:nvPr/>
        </p:nvSpPr>
        <p:spPr>
          <a:xfrm>
            <a:off x="7587834" y="106532"/>
            <a:ext cx="46041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r-HR" dirty="0"/>
              <a:t>Srednja škola Vela Luka, 5. svibnja 2019.</a:t>
            </a:r>
          </a:p>
        </p:txBody>
      </p:sp>
    </p:spTree>
    <p:extLst>
      <p:ext uri="{BB962C8B-B14F-4D97-AF65-F5344CB8AC3E}">
        <p14:creationId xmlns:p14="http://schemas.microsoft.com/office/powerpoint/2010/main" val="169994613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79E4159A-13E1-4B8D-B79B-E1724A1982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35837" y="825623"/>
            <a:ext cx="9968775" cy="5085599"/>
          </a:xfrm>
        </p:spPr>
        <p:txBody>
          <a:bodyPr>
            <a:normAutofit/>
          </a:bodyPr>
          <a:lstStyle/>
          <a:p>
            <a:r>
              <a:rPr lang="hr-HR" dirty="0"/>
              <a:t>EPITET: slatka dušo, tvrdo more, bijela vrata, zlatne žive…</a:t>
            </a:r>
          </a:p>
          <a:p>
            <a:endParaRPr lang="hr-HR" dirty="0"/>
          </a:p>
          <a:p>
            <a:r>
              <a:rPr lang="hr-HR" dirty="0"/>
              <a:t>ALEGORIJA: „Od ovog </a:t>
            </a:r>
            <a:r>
              <a:rPr lang="hr-HR" dirty="0" err="1"/>
              <a:t>vlasa</a:t>
            </a:r>
            <a:r>
              <a:rPr lang="hr-HR" dirty="0"/>
              <a:t> zlatna/ od njega su izatkane/ meke suze, tanka platna/ </a:t>
            </a:r>
            <a:r>
              <a:rPr lang="hr-HR" dirty="0" err="1"/>
              <a:t>kojijem</a:t>
            </a:r>
            <a:r>
              <a:rPr lang="hr-HR" dirty="0"/>
              <a:t> liječi moje rane.”</a:t>
            </a:r>
          </a:p>
          <a:p>
            <a:endParaRPr lang="hr-HR" dirty="0"/>
          </a:p>
          <a:p>
            <a:r>
              <a:rPr lang="hr-HR" dirty="0"/>
              <a:t>HIPERBOLA: „Eri vi sami uloviste/ zlatnom mrežom tvrdo mene.”</a:t>
            </a:r>
          </a:p>
          <a:p>
            <a:pPr marL="0" indent="0">
              <a:buNone/>
            </a:pPr>
            <a:endParaRPr lang="hr-HR" dirty="0"/>
          </a:p>
          <a:p>
            <a:r>
              <a:rPr lang="hr-HR" dirty="0"/>
              <a:t>INVERZIJA: „…ah drago ti </a:t>
            </a:r>
            <a:r>
              <a:rPr lang="hr-HR" dirty="0" err="1"/>
              <a:t>traviš</a:t>
            </a:r>
            <a:r>
              <a:rPr lang="hr-HR" dirty="0"/>
              <a:t> mene…”</a:t>
            </a:r>
          </a:p>
          <a:p>
            <a:endParaRPr lang="hr-HR" dirty="0"/>
          </a:p>
          <a:p>
            <a:r>
              <a:rPr lang="hr-HR" dirty="0"/>
              <a:t>ASINDETON: „…utopiste mene drago/ sitnom rosom suha zlata.”</a:t>
            </a:r>
          </a:p>
          <a:p>
            <a:endParaRPr lang="hr-HR" dirty="0"/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3435725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CD306B45-25EE-434D-ABA9-A27B79320CF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12191998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0A42F85E-4939-431E-8B4A-EC07C8E0AB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27EBB3F9-D6F7-4F6A-8843-9FEBA15E496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4296" y="1871831"/>
            <a:ext cx="0" cy="3200400"/>
          </a:xfrm>
          <a:prstGeom prst="line">
            <a:avLst/>
          </a:prstGeom>
          <a:ln w="15875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4" name="Group 13">
            <a:extLst>
              <a:ext uri="{FF2B5EF4-FFF2-40B4-BE49-F238E27FC236}">
                <a16:creationId xmlns:a16="http://schemas.microsoft.com/office/drawing/2014/main" id="{5D2B17EF-74EB-4C33-B2E2-8E727B2E7D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flipH="1">
            <a:off x="6009967" y="0"/>
            <a:ext cx="6176982" cy="6853245"/>
            <a:chOff x="2487613" y="285750"/>
            <a:chExt cx="2428876" cy="5654676"/>
          </a:xfrm>
          <a:solidFill>
            <a:schemeClr val="bg1">
              <a:alpha val="30000"/>
            </a:schemeClr>
          </a:solidFill>
        </p:grpSpPr>
        <p:sp>
          <p:nvSpPr>
            <p:cNvPr id="15" name="Freeform 11">
              <a:extLst>
                <a:ext uri="{FF2B5EF4-FFF2-40B4-BE49-F238E27FC236}">
                  <a16:creationId xmlns:a16="http://schemas.microsoft.com/office/drawing/2014/main" id="{0A5F1F8A-3206-4B86-883F-65E98BB6E47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6" name="Freeform 12">
              <a:extLst>
                <a:ext uri="{FF2B5EF4-FFF2-40B4-BE49-F238E27FC236}">
                  <a16:creationId xmlns:a16="http://schemas.microsoft.com/office/drawing/2014/main" id="{6935F8C7-CC88-4243-9786-F3CDBF04A09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7" name="Freeform 13">
              <a:extLst>
                <a:ext uri="{FF2B5EF4-FFF2-40B4-BE49-F238E27FC236}">
                  <a16:creationId xmlns:a16="http://schemas.microsoft.com/office/drawing/2014/main" id="{9AF7BAD9-71B3-40D8-A089-EFF7FE67BD6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8" name="Freeform 14">
              <a:extLst>
                <a:ext uri="{FF2B5EF4-FFF2-40B4-BE49-F238E27FC236}">
                  <a16:creationId xmlns:a16="http://schemas.microsoft.com/office/drawing/2014/main" id="{6467094F-AEF0-4D3B-BB76-8B3C1F08B93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9" name="Freeform 15">
              <a:extLst>
                <a:ext uri="{FF2B5EF4-FFF2-40B4-BE49-F238E27FC236}">
                  <a16:creationId xmlns:a16="http://schemas.microsoft.com/office/drawing/2014/main" id="{36F56AF9-DEF1-44E7-BF42-6AAC1AA9D19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0" name="Freeform 16">
              <a:extLst>
                <a:ext uri="{FF2B5EF4-FFF2-40B4-BE49-F238E27FC236}">
                  <a16:creationId xmlns:a16="http://schemas.microsoft.com/office/drawing/2014/main" id="{A43EBE71-20BA-4A40-A513-516678089D1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1" name="Freeform 17">
              <a:extLst>
                <a:ext uri="{FF2B5EF4-FFF2-40B4-BE49-F238E27FC236}">
                  <a16:creationId xmlns:a16="http://schemas.microsoft.com/office/drawing/2014/main" id="{1DB39648-7B38-4D0B-93C5-048EC4A45C9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2" name="Freeform 18">
              <a:extLst>
                <a:ext uri="{FF2B5EF4-FFF2-40B4-BE49-F238E27FC236}">
                  <a16:creationId xmlns:a16="http://schemas.microsoft.com/office/drawing/2014/main" id="{8DD2661F-DE5F-45EA-B30B-7C658963883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3" name="Freeform 19">
              <a:extLst>
                <a:ext uri="{FF2B5EF4-FFF2-40B4-BE49-F238E27FC236}">
                  <a16:creationId xmlns:a16="http://schemas.microsoft.com/office/drawing/2014/main" id="{ABF0A0E5-E68E-4183-A913-228692FD85E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8014" y="468286"/>
              <a:ext cx="1768475" cy="4262464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4" name="Freeform 20">
              <a:extLst>
                <a:ext uri="{FF2B5EF4-FFF2-40B4-BE49-F238E27FC236}">
                  <a16:creationId xmlns:a16="http://schemas.microsoft.com/office/drawing/2014/main" id="{615D8F55-8ACD-4EFE-A832-06E785479E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5" name="Freeform 21">
              <a:extLst>
                <a:ext uri="{FF2B5EF4-FFF2-40B4-BE49-F238E27FC236}">
                  <a16:creationId xmlns:a16="http://schemas.microsoft.com/office/drawing/2014/main" id="{0FDF4201-8CEC-474B-A6B1-88039B70416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6" name="Freeform 22">
              <a:extLst>
                <a:ext uri="{FF2B5EF4-FFF2-40B4-BE49-F238E27FC236}">
                  <a16:creationId xmlns:a16="http://schemas.microsoft.com/office/drawing/2014/main" id="{0F60AEA4-B25F-417E-93FC-59686DFBE56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grpFill/>
            <a:ln>
              <a:noFill/>
            </a:ln>
          </p:spPr>
        </p:sp>
      </p:grpSp>
      <p:sp>
        <p:nvSpPr>
          <p:cNvPr id="13" name="TekstniOkvir 12">
            <a:extLst>
              <a:ext uri="{FF2B5EF4-FFF2-40B4-BE49-F238E27FC236}">
                <a16:creationId xmlns:a16="http://schemas.microsoft.com/office/drawing/2014/main" id="{5AEE2559-A151-4B70-A05E-56251ACB7502}"/>
              </a:ext>
            </a:extLst>
          </p:cNvPr>
          <p:cNvSpPr txBox="1"/>
          <p:nvPr/>
        </p:nvSpPr>
        <p:spPr>
          <a:xfrm>
            <a:off x="687389" y="1447800"/>
            <a:ext cx="3143669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400" b="1" i="1" dirty="0">
                <a:latin typeface="Bell MT" panose="02020503060305020303" pitchFamily="18" charset="0"/>
              </a:rPr>
              <a:t>RENESANSA</a:t>
            </a:r>
          </a:p>
          <a:p>
            <a:endParaRPr lang="hr-HR" sz="2400" dirty="0">
              <a:latin typeface="Bell MT" panose="02020503060305020303" pitchFamily="18" charset="0"/>
            </a:endParaRPr>
          </a:p>
          <a:p>
            <a:endParaRPr lang="hr-HR" sz="2400" dirty="0">
              <a:latin typeface="Bell MT" panose="02020503060305020303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sz="2400" dirty="0">
                <a:latin typeface="Bell MT" panose="02020503060305020303" pitchFamily="18" charset="0"/>
              </a:rPr>
              <a:t>jasnoća i jednostavnost izraza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sz="2400" dirty="0">
                <a:latin typeface="Bell MT" panose="02020503060305020303" pitchFamily="18" charset="0"/>
              </a:rPr>
              <a:t>tematika bliska svakodnevnici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hr-HR" sz="2400" dirty="0">
              <a:latin typeface="Bell MT" panose="02020503060305020303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sz="2400" dirty="0">
                <a:latin typeface="Bell MT" panose="02020503060305020303" pitchFamily="18" charset="0"/>
              </a:rPr>
              <a:t>čovjek u središtu</a:t>
            </a:r>
          </a:p>
          <a:p>
            <a:endParaRPr lang="hr-HR" dirty="0"/>
          </a:p>
          <a:p>
            <a:endParaRPr lang="hr-HR" dirty="0"/>
          </a:p>
          <a:p>
            <a:endParaRPr lang="hr-HR" dirty="0"/>
          </a:p>
          <a:p>
            <a:endParaRPr lang="hr-HR" dirty="0"/>
          </a:p>
          <a:p>
            <a:endParaRPr lang="hr-HR" dirty="0"/>
          </a:p>
        </p:txBody>
      </p:sp>
      <p:sp>
        <p:nvSpPr>
          <p:cNvPr id="28" name="TekstniOkvir 27">
            <a:extLst>
              <a:ext uri="{FF2B5EF4-FFF2-40B4-BE49-F238E27FC236}">
                <a16:creationId xmlns:a16="http://schemas.microsoft.com/office/drawing/2014/main" id="{FA281F22-DC88-4B57-82A6-7A7CAB58F1A8}"/>
              </a:ext>
            </a:extLst>
          </p:cNvPr>
          <p:cNvSpPr txBox="1"/>
          <p:nvPr/>
        </p:nvSpPr>
        <p:spPr>
          <a:xfrm>
            <a:off x="6135307" y="1558782"/>
            <a:ext cx="2667269" cy="258532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r-HR" sz="2400" b="1" dirty="0">
                <a:latin typeface="Bell MT" panose="02020503060305020303" pitchFamily="18" charset="0"/>
              </a:rPr>
              <a:t>BAROK</a:t>
            </a:r>
          </a:p>
          <a:p>
            <a:endParaRPr lang="hr-HR" sz="2400" dirty="0"/>
          </a:p>
          <a:p>
            <a:endParaRPr lang="hr-HR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sz="2400" dirty="0">
                <a:latin typeface="Bell MT" panose="02020503060305020303" pitchFamily="18" charset="0"/>
              </a:rPr>
              <a:t>ukrašenost izraza</a:t>
            </a:r>
          </a:p>
          <a:p>
            <a:endParaRPr lang="hr-HR" dirty="0"/>
          </a:p>
          <a:p>
            <a:endParaRPr lang="hr-HR" dirty="0"/>
          </a:p>
          <a:p>
            <a:endParaRPr lang="hr-HR" dirty="0"/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42846515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>
            <a:extLst>
              <a:ext uri="{FF2B5EF4-FFF2-40B4-BE49-F238E27FC236}">
                <a16:creationId xmlns:a16="http://schemas.microsoft.com/office/drawing/2014/main" id="{B2EC7880-C5D9-40A8-A6B0-3198AD07AD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786"/>
            <a:ext cx="4619543" cy="6854038"/>
          </a:xfrm>
          <a:prstGeom prst="rect">
            <a:avLst/>
          </a:prstGeom>
          <a:solidFill>
            <a:schemeClr val="tx2">
              <a:lumMod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slov 1">
            <a:extLst>
              <a:ext uri="{FF2B5EF4-FFF2-40B4-BE49-F238E27FC236}">
                <a16:creationId xmlns:a16="http://schemas.microsoft.com/office/drawing/2014/main" id="{8EFFC2BC-77BE-4A26-B064-25BF80FBBA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2491" y="332858"/>
            <a:ext cx="3650279" cy="2861574"/>
          </a:xfrm>
        </p:spPr>
        <p:txBody>
          <a:bodyPr>
            <a:normAutofit/>
          </a:bodyPr>
          <a:lstStyle/>
          <a:p>
            <a:pPr algn="ctr"/>
            <a:r>
              <a:rPr lang="hr-HR" sz="4000" dirty="0">
                <a:latin typeface="Bell MT" panose="02020503060305020303" pitchFamily="18" charset="0"/>
              </a:rPr>
              <a:t>HVALA</a:t>
            </a:r>
            <a:br>
              <a:rPr lang="hr-HR" sz="4000" dirty="0">
                <a:latin typeface="Bell MT" panose="02020503060305020303" pitchFamily="18" charset="0"/>
              </a:rPr>
            </a:br>
            <a:r>
              <a:rPr lang="hr-HR" sz="4000" dirty="0">
                <a:latin typeface="Bell MT" panose="02020503060305020303" pitchFamily="18" charset="0"/>
              </a:rPr>
              <a:t> NA </a:t>
            </a:r>
            <a:br>
              <a:rPr lang="hr-HR" sz="4000" dirty="0">
                <a:latin typeface="Bell MT" panose="02020503060305020303" pitchFamily="18" charset="0"/>
              </a:rPr>
            </a:br>
            <a:r>
              <a:rPr lang="hr-HR" sz="4000" dirty="0">
                <a:latin typeface="Bell MT" panose="02020503060305020303" pitchFamily="18" charset="0"/>
              </a:rPr>
              <a:t>PAŽNJI </a:t>
            </a:r>
            <a:br>
              <a:rPr lang="hr-HR" sz="4000" dirty="0">
                <a:latin typeface="Bell MT" panose="02020503060305020303" pitchFamily="18" charset="0"/>
              </a:rPr>
            </a:br>
            <a:r>
              <a:rPr lang="hr-HR" sz="4000" dirty="0">
                <a:latin typeface="Bell MT" panose="02020503060305020303" pitchFamily="18" charset="0"/>
              </a:rPr>
              <a:t>!!!</a:t>
            </a:r>
          </a:p>
        </p:txBody>
      </p:sp>
      <p:sp>
        <p:nvSpPr>
          <p:cNvPr id="16" name="Content Placeholder 15">
            <a:extLst>
              <a:ext uri="{FF2B5EF4-FFF2-40B4-BE49-F238E27FC236}">
                <a16:creationId xmlns:a16="http://schemas.microsoft.com/office/drawing/2014/main" id="{D6785C1F-273F-4675-9129-652B951286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6389649"/>
            <a:ext cx="3650278" cy="46360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r-HR" dirty="0"/>
              <a:t>Petra Burmas, 2.a</a:t>
            </a:r>
            <a:endParaRPr lang="en-US" dirty="0"/>
          </a:p>
        </p:txBody>
      </p:sp>
      <p:pic>
        <p:nvPicPr>
          <p:cNvPr id="14" name="Rezervirano mjesto sadržaja 10">
            <a:extLst>
              <a:ext uri="{FF2B5EF4-FFF2-40B4-BE49-F238E27FC236}">
                <a16:creationId xmlns:a16="http://schemas.microsoft.com/office/drawing/2014/main" id="{531C0BBF-63E4-47B5-9A2D-D9119168E4FA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898" r="25513" b="1"/>
          <a:stretch/>
        </p:blipFill>
        <p:spPr>
          <a:xfrm>
            <a:off x="4619543" y="10"/>
            <a:ext cx="7572457" cy="6857990"/>
          </a:xfrm>
          <a:prstGeom prst="rect">
            <a:avLst/>
          </a:prstGeom>
        </p:spPr>
      </p:pic>
      <p:pic>
        <p:nvPicPr>
          <p:cNvPr id="26" name="Slika 25" descr="Slika na kojoj se prikazuje tekst&#10;&#10;Opis je automatski generiran">
            <a:extLst>
              <a:ext uri="{FF2B5EF4-FFF2-40B4-BE49-F238E27FC236}">
                <a16:creationId xmlns:a16="http://schemas.microsoft.com/office/drawing/2014/main" id="{199C57B8-C084-4B97-B079-C5C7723A303C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30" t="25174" r="-555" b="11052"/>
          <a:stretch/>
        </p:blipFill>
        <p:spPr>
          <a:xfrm rot="611123">
            <a:off x="1147263" y="3273486"/>
            <a:ext cx="3029217" cy="2263806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293877785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Rectangle 33">
            <a:extLst>
              <a:ext uri="{FF2B5EF4-FFF2-40B4-BE49-F238E27FC236}">
                <a16:creationId xmlns:a16="http://schemas.microsoft.com/office/drawing/2014/main" id="{C144BC7D-0A18-4819-BCA6-48F867182C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786"/>
            <a:ext cx="12192000" cy="685403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lt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972BA806-8ABB-4BF2-97AA-319CA231F5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-1" y="0"/>
            <a:ext cx="8229600" cy="6858000"/>
          </a:xfrm>
          <a:prstGeom prst="rect">
            <a:avLst/>
          </a:prstGeom>
          <a:solidFill>
            <a:schemeClr val="tx2">
              <a:lumMod val="10000"/>
              <a:alpha val="9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F49A5648-CC99-46B6-95CD-2653E5673C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704835" y="484632"/>
            <a:ext cx="3006343" cy="5888736"/>
          </a:xfrm>
          <a:prstGeom prst="rect">
            <a:avLst/>
          </a:prstGeom>
          <a:solidFill>
            <a:srgbClr val="FFFFFE"/>
          </a:solidFill>
          <a:ln w="12700" cap="sq">
            <a:solidFill>
              <a:schemeClr val="tx2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Slika 8">
            <a:extLst>
              <a:ext uri="{FF2B5EF4-FFF2-40B4-BE49-F238E27FC236}">
                <a16:creationId xmlns:a16="http://schemas.microsoft.com/office/drawing/2014/main" id="{E771E035-0D87-4F4B-8924-6BB25F51E96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07618" y="4777247"/>
            <a:ext cx="1406363" cy="2009091"/>
          </a:xfrm>
          <a:prstGeom prst="rect">
            <a:avLst/>
          </a:prstGeom>
        </p:spPr>
      </p:pic>
      <p:sp>
        <p:nvSpPr>
          <p:cNvPr id="40" name="Freeform 5">
            <a:extLst>
              <a:ext uri="{FF2B5EF4-FFF2-40B4-BE49-F238E27FC236}">
                <a16:creationId xmlns:a16="http://schemas.microsoft.com/office/drawing/2014/main" id="{5169FF0D-14EA-4AB1-9E2F-39CB85EBF9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White">
          <a:xfrm>
            <a:off x="1" y="659027"/>
            <a:ext cx="9042690" cy="1035152"/>
          </a:xfrm>
          <a:custGeom>
            <a:avLst/>
            <a:gdLst>
              <a:gd name="T0" fmla="*/ 1900 w 1902"/>
              <a:gd name="T1" fmla="*/ 77 h 163"/>
              <a:gd name="T2" fmla="*/ 1826 w 1902"/>
              <a:gd name="T3" fmla="*/ 3 h 163"/>
              <a:gd name="T4" fmla="*/ 1825 w 1902"/>
              <a:gd name="T5" fmla="*/ 2 h 163"/>
              <a:gd name="T6" fmla="*/ 1819 w 1902"/>
              <a:gd name="T7" fmla="*/ 0 h 163"/>
              <a:gd name="T8" fmla="*/ 1363 w 1902"/>
              <a:gd name="T9" fmla="*/ 0 h 163"/>
              <a:gd name="T10" fmla="*/ 1348 w 1902"/>
              <a:gd name="T11" fmla="*/ 0 h 163"/>
              <a:gd name="T12" fmla="*/ 1225 w 1902"/>
              <a:gd name="T13" fmla="*/ 0 h 163"/>
              <a:gd name="T14" fmla="*/ 1033 w 1902"/>
              <a:gd name="T15" fmla="*/ 0 h 163"/>
              <a:gd name="T16" fmla="*/ 892 w 1902"/>
              <a:gd name="T17" fmla="*/ 0 h 163"/>
              <a:gd name="T18" fmla="*/ 786 w 1902"/>
              <a:gd name="T19" fmla="*/ 0 h 163"/>
              <a:gd name="T20" fmla="*/ 577 w 1902"/>
              <a:gd name="T21" fmla="*/ 0 h 163"/>
              <a:gd name="T22" fmla="*/ 562 w 1902"/>
              <a:gd name="T23" fmla="*/ 0 h 163"/>
              <a:gd name="T24" fmla="*/ 439 w 1902"/>
              <a:gd name="T25" fmla="*/ 0 h 163"/>
              <a:gd name="T26" fmla="*/ 106 w 1902"/>
              <a:gd name="T27" fmla="*/ 0 h 163"/>
              <a:gd name="T28" fmla="*/ 0 w 1902"/>
              <a:gd name="T29" fmla="*/ 0 h 163"/>
              <a:gd name="T30" fmla="*/ 0 w 1902"/>
              <a:gd name="T31" fmla="*/ 163 h 163"/>
              <a:gd name="T32" fmla="*/ 106 w 1902"/>
              <a:gd name="T33" fmla="*/ 163 h 163"/>
              <a:gd name="T34" fmla="*/ 439 w 1902"/>
              <a:gd name="T35" fmla="*/ 163 h 163"/>
              <a:gd name="T36" fmla="*/ 562 w 1902"/>
              <a:gd name="T37" fmla="*/ 163 h 163"/>
              <a:gd name="T38" fmla="*/ 577 w 1902"/>
              <a:gd name="T39" fmla="*/ 163 h 163"/>
              <a:gd name="T40" fmla="*/ 786 w 1902"/>
              <a:gd name="T41" fmla="*/ 163 h 163"/>
              <a:gd name="T42" fmla="*/ 892 w 1902"/>
              <a:gd name="T43" fmla="*/ 163 h 163"/>
              <a:gd name="T44" fmla="*/ 1033 w 1902"/>
              <a:gd name="T45" fmla="*/ 163 h 163"/>
              <a:gd name="T46" fmla="*/ 1225 w 1902"/>
              <a:gd name="T47" fmla="*/ 163 h 163"/>
              <a:gd name="T48" fmla="*/ 1348 w 1902"/>
              <a:gd name="T49" fmla="*/ 163 h 163"/>
              <a:gd name="T50" fmla="*/ 1363 w 1902"/>
              <a:gd name="T51" fmla="*/ 163 h 163"/>
              <a:gd name="T52" fmla="*/ 1819 w 1902"/>
              <a:gd name="T53" fmla="*/ 163 h 163"/>
              <a:gd name="T54" fmla="*/ 1825 w 1902"/>
              <a:gd name="T55" fmla="*/ 161 h 163"/>
              <a:gd name="T56" fmla="*/ 1826 w 1902"/>
              <a:gd name="T57" fmla="*/ 160 h 163"/>
              <a:gd name="T58" fmla="*/ 1900 w 1902"/>
              <a:gd name="T59" fmla="*/ 86 h 163"/>
              <a:gd name="T60" fmla="*/ 1900 w 1902"/>
              <a:gd name="T61" fmla="*/ 77 h 16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</a:cxnLst>
            <a:rect l="0" t="0" r="r" b="b"/>
            <a:pathLst>
              <a:path w="1902" h="163">
                <a:moveTo>
                  <a:pt x="1900" y="77"/>
                </a:moveTo>
                <a:cubicBezTo>
                  <a:pt x="1826" y="3"/>
                  <a:pt x="1826" y="3"/>
                  <a:pt x="1826" y="3"/>
                </a:cubicBezTo>
                <a:cubicBezTo>
                  <a:pt x="1825" y="2"/>
                  <a:pt x="1825" y="2"/>
                  <a:pt x="1825" y="2"/>
                </a:cubicBezTo>
                <a:cubicBezTo>
                  <a:pt x="1823" y="1"/>
                  <a:pt x="1821" y="0"/>
                  <a:pt x="1819" y="0"/>
                </a:cubicBezTo>
                <a:cubicBezTo>
                  <a:pt x="1363" y="0"/>
                  <a:pt x="1363" y="0"/>
                  <a:pt x="1363" y="0"/>
                </a:cubicBezTo>
                <a:cubicBezTo>
                  <a:pt x="1348" y="0"/>
                  <a:pt x="1348" y="0"/>
                  <a:pt x="1348" y="0"/>
                </a:cubicBezTo>
                <a:cubicBezTo>
                  <a:pt x="1225" y="0"/>
                  <a:pt x="1225" y="0"/>
                  <a:pt x="1225" y="0"/>
                </a:cubicBezTo>
                <a:cubicBezTo>
                  <a:pt x="1033" y="0"/>
                  <a:pt x="1033" y="0"/>
                  <a:pt x="1033" y="0"/>
                </a:cubicBezTo>
                <a:cubicBezTo>
                  <a:pt x="892" y="0"/>
                  <a:pt x="892" y="0"/>
                  <a:pt x="892" y="0"/>
                </a:cubicBezTo>
                <a:cubicBezTo>
                  <a:pt x="786" y="0"/>
                  <a:pt x="786" y="0"/>
                  <a:pt x="786" y="0"/>
                </a:cubicBezTo>
                <a:cubicBezTo>
                  <a:pt x="577" y="0"/>
                  <a:pt x="577" y="0"/>
                  <a:pt x="577" y="0"/>
                </a:cubicBezTo>
                <a:cubicBezTo>
                  <a:pt x="562" y="0"/>
                  <a:pt x="562" y="0"/>
                  <a:pt x="562" y="0"/>
                </a:cubicBezTo>
                <a:cubicBezTo>
                  <a:pt x="439" y="0"/>
                  <a:pt x="439" y="0"/>
                  <a:pt x="439" y="0"/>
                </a:cubicBezTo>
                <a:cubicBezTo>
                  <a:pt x="106" y="0"/>
                  <a:pt x="106" y="0"/>
                  <a:pt x="106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3"/>
                  <a:pt x="0" y="163"/>
                  <a:pt x="0" y="163"/>
                </a:cubicBezTo>
                <a:cubicBezTo>
                  <a:pt x="106" y="163"/>
                  <a:pt x="106" y="163"/>
                  <a:pt x="106" y="163"/>
                </a:cubicBezTo>
                <a:cubicBezTo>
                  <a:pt x="439" y="163"/>
                  <a:pt x="439" y="163"/>
                  <a:pt x="439" y="163"/>
                </a:cubicBezTo>
                <a:cubicBezTo>
                  <a:pt x="562" y="163"/>
                  <a:pt x="562" y="163"/>
                  <a:pt x="562" y="163"/>
                </a:cubicBezTo>
                <a:cubicBezTo>
                  <a:pt x="577" y="163"/>
                  <a:pt x="577" y="163"/>
                  <a:pt x="577" y="163"/>
                </a:cubicBezTo>
                <a:cubicBezTo>
                  <a:pt x="786" y="163"/>
                  <a:pt x="786" y="163"/>
                  <a:pt x="786" y="163"/>
                </a:cubicBezTo>
                <a:cubicBezTo>
                  <a:pt x="892" y="163"/>
                  <a:pt x="892" y="163"/>
                  <a:pt x="892" y="163"/>
                </a:cubicBezTo>
                <a:cubicBezTo>
                  <a:pt x="1033" y="163"/>
                  <a:pt x="1033" y="163"/>
                  <a:pt x="1033" y="163"/>
                </a:cubicBezTo>
                <a:cubicBezTo>
                  <a:pt x="1225" y="163"/>
                  <a:pt x="1225" y="163"/>
                  <a:pt x="1225" y="163"/>
                </a:cubicBezTo>
                <a:cubicBezTo>
                  <a:pt x="1348" y="163"/>
                  <a:pt x="1348" y="163"/>
                  <a:pt x="1348" y="163"/>
                </a:cubicBezTo>
                <a:cubicBezTo>
                  <a:pt x="1363" y="163"/>
                  <a:pt x="1363" y="163"/>
                  <a:pt x="1363" y="163"/>
                </a:cubicBezTo>
                <a:cubicBezTo>
                  <a:pt x="1819" y="163"/>
                  <a:pt x="1819" y="163"/>
                  <a:pt x="1819" y="163"/>
                </a:cubicBezTo>
                <a:cubicBezTo>
                  <a:pt x="1821" y="163"/>
                  <a:pt x="1823" y="162"/>
                  <a:pt x="1825" y="161"/>
                </a:cubicBezTo>
                <a:cubicBezTo>
                  <a:pt x="1825" y="160"/>
                  <a:pt x="1825" y="160"/>
                  <a:pt x="1826" y="160"/>
                </a:cubicBezTo>
                <a:cubicBezTo>
                  <a:pt x="1900" y="86"/>
                  <a:pt x="1900" y="86"/>
                  <a:pt x="1900" y="86"/>
                </a:cubicBezTo>
                <a:cubicBezTo>
                  <a:pt x="1902" y="83"/>
                  <a:pt x="1902" y="79"/>
                  <a:pt x="1900" y="77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Naslov 1">
            <a:extLst>
              <a:ext uri="{FF2B5EF4-FFF2-40B4-BE49-F238E27FC236}">
                <a16:creationId xmlns:a16="http://schemas.microsoft.com/office/drawing/2014/main" id="{71779B7F-153C-4469-BFE2-FC1E6AA900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1867" y="787400"/>
            <a:ext cx="7145866" cy="778933"/>
          </a:xfrm>
        </p:spPr>
        <p:txBody>
          <a:bodyPr anchor="ctr">
            <a:normAutofit/>
          </a:bodyPr>
          <a:lstStyle/>
          <a:p>
            <a:r>
              <a:rPr lang="hr-HR" sz="3200" b="1" dirty="0">
                <a:solidFill>
                  <a:srgbClr val="FEFFFF"/>
                </a:solidFill>
                <a:latin typeface="Bell MT" panose="02020503060305020303" pitchFamily="18" charset="0"/>
              </a:rPr>
              <a:t>Podsjetimo se… BAROK…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6612736A-7874-48BB-89C4-3B70D8DDC3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1866" y="2032000"/>
            <a:ext cx="7145867" cy="4581864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90000"/>
              </a:lnSpc>
            </a:pPr>
            <a:r>
              <a:rPr lang="hr-HR" sz="2200" dirty="0">
                <a:solidFill>
                  <a:srgbClr val="FEFFFF"/>
                </a:solidFill>
                <a:latin typeface="Bell MT" panose="02020503060305020303" pitchFamily="18" charset="0"/>
              </a:rPr>
              <a:t>Epoha između renesanse i klasicizma (sredina 16. st. do kraja 17. st.)</a:t>
            </a:r>
          </a:p>
          <a:p>
            <a:pPr>
              <a:lnSpc>
                <a:spcPct val="90000"/>
              </a:lnSpc>
            </a:pPr>
            <a:endParaRPr lang="hr-HR" sz="2200" dirty="0">
              <a:solidFill>
                <a:srgbClr val="FEFFFF"/>
              </a:solidFill>
              <a:latin typeface="Bell MT" panose="02020503060305020303" pitchFamily="18" charset="0"/>
            </a:endParaRPr>
          </a:p>
          <a:p>
            <a:pPr>
              <a:lnSpc>
                <a:spcPct val="90000"/>
              </a:lnSpc>
            </a:pPr>
            <a:r>
              <a:rPr lang="hr-HR" sz="2200" dirty="0">
                <a:solidFill>
                  <a:srgbClr val="FEFFFF"/>
                </a:solidFill>
                <a:latin typeface="Bell MT" panose="02020503060305020303" pitchFamily="18" charset="0"/>
              </a:rPr>
              <a:t>Obilježja baroka: kićenost, religiozne teme, mistična i tajnovita tematika…</a:t>
            </a:r>
          </a:p>
          <a:p>
            <a:pPr>
              <a:lnSpc>
                <a:spcPct val="90000"/>
              </a:lnSpc>
            </a:pPr>
            <a:endParaRPr lang="hr-HR" sz="2200" dirty="0">
              <a:solidFill>
                <a:srgbClr val="FEFFFF"/>
              </a:solidFill>
              <a:latin typeface="Bell MT" panose="02020503060305020303" pitchFamily="18" charset="0"/>
            </a:endParaRPr>
          </a:p>
          <a:p>
            <a:pPr>
              <a:lnSpc>
                <a:spcPct val="90000"/>
              </a:lnSpc>
            </a:pPr>
            <a:r>
              <a:rPr lang="hr-HR" sz="2200" dirty="0">
                <a:solidFill>
                  <a:srgbClr val="FEFFFF"/>
                </a:solidFill>
                <a:latin typeface="Bell MT" panose="02020503060305020303" pitchFamily="18" charset="0"/>
              </a:rPr>
              <a:t>Alegorija, </a:t>
            </a:r>
            <a:r>
              <a:rPr lang="hr-HR" sz="2200" dirty="0" err="1">
                <a:solidFill>
                  <a:srgbClr val="FEFFFF"/>
                </a:solidFill>
                <a:latin typeface="Bell MT" panose="02020503060305020303" pitchFamily="18" charset="0"/>
              </a:rPr>
              <a:t>končeto</a:t>
            </a:r>
            <a:r>
              <a:rPr lang="hr-HR" sz="2200" dirty="0">
                <a:solidFill>
                  <a:srgbClr val="FEFFFF"/>
                </a:solidFill>
                <a:latin typeface="Bell MT" panose="02020503060305020303" pitchFamily="18" charset="0"/>
              </a:rPr>
              <a:t>…</a:t>
            </a:r>
          </a:p>
          <a:p>
            <a:pPr>
              <a:lnSpc>
                <a:spcPct val="90000"/>
              </a:lnSpc>
            </a:pPr>
            <a:endParaRPr lang="hr-HR" sz="2200" dirty="0">
              <a:solidFill>
                <a:srgbClr val="FEFFFF"/>
              </a:solidFill>
              <a:latin typeface="Bell MT" panose="02020503060305020303" pitchFamily="18" charset="0"/>
            </a:endParaRPr>
          </a:p>
          <a:p>
            <a:pPr>
              <a:lnSpc>
                <a:spcPct val="90000"/>
              </a:lnSpc>
            </a:pPr>
            <a:r>
              <a:rPr lang="hr-HR" sz="2200" dirty="0" err="1">
                <a:solidFill>
                  <a:srgbClr val="FEFFFF"/>
                </a:solidFill>
                <a:latin typeface="Bell MT" panose="02020503060305020303" pitchFamily="18" charset="0"/>
              </a:rPr>
              <a:t>Marinizam</a:t>
            </a:r>
            <a:r>
              <a:rPr lang="hr-HR" sz="2200" dirty="0">
                <a:solidFill>
                  <a:srgbClr val="FEFFFF"/>
                </a:solidFill>
                <a:latin typeface="Bell MT" panose="02020503060305020303" pitchFamily="18" charset="0"/>
              </a:rPr>
              <a:t> (</a:t>
            </a:r>
            <a:r>
              <a:rPr lang="hr-HR" sz="2200" dirty="0" err="1">
                <a:solidFill>
                  <a:srgbClr val="FEFFFF"/>
                </a:solidFill>
                <a:latin typeface="Bell MT" panose="02020503060305020303" pitchFamily="18" charset="0"/>
              </a:rPr>
              <a:t>Giambattista</a:t>
            </a:r>
            <a:r>
              <a:rPr lang="hr-HR" sz="2200" dirty="0">
                <a:solidFill>
                  <a:srgbClr val="FEFFFF"/>
                </a:solidFill>
                <a:latin typeface="Bell MT" panose="02020503060305020303" pitchFamily="18" charset="0"/>
              </a:rPr>
              <a:t> Marino), </a:t>
            </a:r>
            <a:r>
              <a:rPr lang="hr-HR" sz="2200" dirty="0" err="1">
                <a:solidFill>
                  <a:srgbClr val="FEFFFF"/>
                </a:solidFill>
                <a:latin typeface="Bell MT" panose="02020503060305020303" pitchFamily="18" charset="0"/>
              </a:rPr>
              <a:t>Kulteranizam</a:t>
            </a:r>
            <a:r>
              <a:rPr lang="hr-HR" sz="2200" dirty="0">
                <a:solidFill>
                  <a:srgbClr val="FEFFFF"/>
                </a:solidFill>
                <a:latin typeface="Bell MT" panose="02020503060305020303" pitchFamily="18" charset="0"/>
              </a:rPr>
              <a:t> (Luis de </a:t>
            </a:r>
            <a:r>
              <a:rPr lang="hr-HR" sz="2200" dirty="0" err="1">
                <a:solidFill>
                  <a:srgbClr val="FEFFFF"/>
                </a:solidFill>
                <a:latin typeface="Bell MT" panose="02020503060305020303" pitchFamily="18" charset="0"/>
              </a:rPr>
              <a:t>Gongora</a:t>
            </a:r>
            <a:r>
              <a:rPr lang="hr-HR" sz="2200" dirty="0">
                <a:solidFill>
                  <a:srgbClr val="FEFFFF"/>
                </a:solidFill>
                <a:latin typeface="Bell MT" panose="02020503060305020303" pitchFamily="18" charset="0"/>
              </a:rPr>
              <a:t>)</a:t>
            </a:r>
          </a:p>
          <a:p>
            <a:pPr>
              <a:lnSpc>
                <a:spcPct val="90000"/>
              </a:lnSpc>
            </a:pPr>
            <a:endParaRPr lang="hr-HR" sz="2200" dirty="0">
              <a:solidFill>
                <a:srgbClr val="FEFFFF"/>
              </a:solidFill>
              <a:latin typeface="Bell MT" panose="02020503060305020303" pitchFamily="18" charset="0"/>
            </a:endParaRPr>
          </a:p>
          <a:p>
            <a:pPr>
              <a:lnSpc>
                <a:spcPct val="90000"/>
              </a:lnSpc>
            </a:pPr>
            <a:r>
              <a:rPr lang="hr-HR" sz="2200" dirty="0">
                <a:solidFill>
                  <a:srgbClr val="FEFFFF"/>
                </a:solidFill>
                <a:latin typeface="Bell MT" panose="02020503060305020303" pitchFamily="18" charset="0"/>
              </a:rPr>
              <a:t>Dubrovnik - Najjače književno središte</a:t>
            </a:r>
          </a:p>
          <a:p>
            <a:pPr>
              <a:lnSpc>
                <a:spcPct val="90000"/>
              </a:lnSpc>
            </a:pPr>
            <a:endParaRPr lang="hr-HR" sz="2200" dirty="0">
              <a:solidFill>
                <a:srgbClr val="FEFFFF"/>
              </a:solidFill>
              <a:latin typeface="Bell MT" panose="02020503060305020303" pitchFamily="18" charset="0"/>
            </a:endParaRPr>
          </a:p>
          <a:p>
            <a:pPr>
              <a:lnSpc>
                <a:spcPct val="90000"/>
              </a:lnSpc>
            </a:pPr>
            <a:r>
              <a:rPr lang="hr-HR" sz="2200" dirty="0">
                <a:solidFill>
                  <a:srgbClr val="FEFFFF"/>
                </a:solidFill>
                <a:latin typeface="Bell MT" panose="02020503060305020303" pitchFamily="18" charset="0"/>
              </a:rPr>
              <a:t>Ivan Gundulić, Junije Palmotić i Ivan Bunić Vučić</a:t>
            </a:r>
          </a:p>
          <a:p>
            <a:pPr>
              <a:lnSpc>
                <a:spcPct val="90000"/>
              </a:lnSpc>
            </a:pPr>
            <a:endParaRPr lang="hr-HR" sz="1500" dirty="0">
              <a:solidFill>
                <a:srgbClr val="FEFFFF"/>
              </a:solidFill>
            </a:endParaRPr>
          </a:p>
          <a:p>
            <a:pPr>
              <a:lnSpc>
                <a:spcPct val="90000"/>
              </a:lnSpc>
            </a:pPr>
            <a:endParaRPr lang="hr-HR" sz="1500" dirty="0">
              <a:solidFill>
                <a:srgbClr val="FEFFFF"/>
              </a:solidFill>
            </a:endParaRPr>
          </a:p>
          <a:p>
            <a:pPr>
              <a:lnSpc>
                <a:spcPct val="90000"/>
              </a:lnSpc>
            </a:pPr>
            <a:endParaRPr lang="hr-HR" sz="1500" dirty="0">
              <a:solidFill>
                <a:srgbClr val="FEFFFF"/>
              </a:solidFill>
            </a:endParaRPr>
          </a:p>
          <a:p>
            <a:pPr>
              <a:lnSpc>
                <a:spcPct val="90000"/>
              </a:lnSpc>
            </a:pPr>
            <a:endParaRPr lang="hr-HR" sz="1500" dirty="0">
              <a:solidFill>
                <a:srgbClr val="FEFFFF"/>
              </a:solidFill>
            </a:endParaRPr>
          </a:p>
        </p:txBody>
      </p:sp>
      <p:pic>
        <p:nvPicPr>
          <p:cNvPr id="7" name="Slika 6">
            <a:extLst>
              <a:ext uri="{FF2B5EF4-FFF2-40B4-BE49-F238E27FC236}">
                <a16:creationId xmlns:a16="http://schemas.microsoft.com/office/drawing/2014/main" id="{B4F1D620-3A3C-4DB7-AD48-41375899F01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96043" y="559177"/>
            <a:ext cx="1938195" cy="1946849"/>
          </a:xfrm>
          <a:prstGeom prst="rect">
            <a:avLst/>
          </a:prstGeom>
        </p:spPr>
      </p:pic>
      <p:pic>
        <p:nvPicPr>
          <p:cNvPr id="11" name="Slika 10">
            <a:extLst>
              <a:ext uri="{FF2B5EF4-FFF2-40B4-BE49-F238E27FC236}">
                <a16:creationId xmlns:a16="http://schemas.microsoft.com/office/drawing/2014/main" id="{55905755-216A-4DBF-BF4A-5851CB41401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71465" y="2580571"/>
            <a:ext cx="2587352" cy="19728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722434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2" dur="2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C3FBDED4-4A34-48E5-8179-A500B4D3A7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26150" y="643160"/>
            <a:ext cx="8911687" cy="937990"/>
          </a:xfrm>
        </p:spPr>
        <p:txBody>
          <a:bodyPr>
            <a:normAutofit/>
          </a:bodyPr>
          <a:lstStyle/>
          <a:p>
            <a:r>
              <a:rPr lang="hr-HR" sz="3500" dirty="0">
                <a:solidFill>
                  <a:srgbClr val="C00000"/>
                </a:solidFill>
                <a:latin typeface="Bell MT" panose="02020503060305020303" pitchFamily="18" charset="0"/>
              </a:rPr>
              <a:t>Općenito o Ivanu Buniću Vučiću…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73638D04-412A-4C3D-94B6-A9599F4500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57274" y="1884768"/>
            <a:ext cx="9311827" cy="4418378"/>
          </a:xfrm>
        </p:spPr>
        <p:txBody>
          <a:bodyPr>
            <a:normAutofit/>
          </a:bodyPr>
          <a:lstStyle/>
          <a:p>
            <a:r>
              <a:rPr lang="hr-HR" sz="2000" dirty="0">
                <a:latin typeface="Bell MT" panose="02020503060305020303" pitchFamily="18" charset="0"/>
              </a:rPr>
              <a:t>Rođen u Dubrovniku 1592.</a:t>
            </a:r>
          </a:p>
          <a:p>
            <a:endParaRPr lang="hr-HR" sz="2000" dirty="0">
              <a:latin typeface="Bell MT" panose="02020503060305020303" pitchFamily="18" charset="0"/>
            </a:endParaRPr>
          </a:p>
          <a:p>
            <a:r>
              <a:rPr lang="hr-HR" sz="2000" dirty="0">
                <a:latin typeface="Bell MT" panose="02020503060305020303" pitchFamily="18" charset="0"/>
              </a:rPr>
              <a:t>Plemićka obitelj</a:t>
            </a:r>
          </a:p>
          <a:p>
            <a:endParaRPr lang="hr-HR" sz="2000" dirty="0">
              <a:latin typeface="Bell MT" panose="02020503060305020303" pitchFamily="18" charset="0"/>
            </a:endParaRPr>
          </a:p>
          <a:p>
            <a:r>
              <a:rPr lang="hr-HR" sz="2000" dirty="0">
                <a:latin typeface="Bell MT" panose="02020503060305020303" pitchFamily="18" charset="0"/>
              </a:rPr>
              <a:t>Humanističko obrazovanje -&gt; Dubrovnik</a:t>
            </a:r>
          </a:p>
          <a:p>
            <a:endParaRPr lang="hr-HR" sz="2000" dirty="0">
              <a:latin typeface="Bell MT" panose="02020503060305020303" pitchFamily="18" charset="0"/>
            </a:endParaRPr>
          </a:p>
          <a:p>
            <a:r>
              <a:rPr lang="hr-HR" sz="2000" i="1" u="sng" dirty="0">
                <a:latin typeface="Bell MT" panose="02020503060305020303" pitchFamily="18" charset="0"/>
              </a:rPr>
              <a:t>Dubrovačko-Dalmatinski književni krug</a:t>
            </a:r>
          </a:p>
          <a:p>
            <a:endParaRPr lang="hr-HR" sz="2000" dirty="0">
              <a:latin typeface="Bell MT" panose="02020503060305020303" pitchFamily="18" charset="0"/>
            </a:endParaRPr>
          </a:p>
          <a:p>
            <a:r>
              <a:rPr lang="hr-HR" sz="2000" dirty="0">
                <a:latin typeface="Bell MT" panose="02020503060305020303" pitchFamily="18" charset="0"/>
              </a:rPr>
              <a:t>Crkva Sv. Vlaha</a:t>
            </a:r>
          </a:p>
          <a:p>
            <a:endParaRPr lang="hr-HR" dirty="0"/>
          </a:p>
          <a:p>
            <a:endParaRPr lang="hr-HR" dirty="0"/>
          </a:p>
          <a:p>
            <a:endParaRPr lang="hr-HR" dirty="0"/>
          </a:p>
          <a:p>
            <a:endParaRPr lang="hr-HR" dirty="0"/>
          </a:p>
          <a:p>
            <a:endParaRPr lang="hr-HR" dirty="0"/>
          </a:p>
          <a:p>
            <a:endParaRPr lang="hr-HR" dirty="0"/>
          </a:p>
        </p:txBody>
      </p:sp>
      <p:pic>
        <p:nvPicPr>
          <p:cNvPr id="5" name="Slika 4">
            <a:extLst>
              <a:ext uri="{FF2B5EF4-FFF2-40B4-BE49-F238E27FC236}">
                <a16:creationId xmlns:a16="http://schemas.microsoft.com/office/drawing/2014/main" id="{5A73BEA9-F94B-4965-8BAB-9FD2AD8A1FA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208864">
            <a:off x="7011773" y="3193729"/>
            <a:ext cx="1475084" cy="1016169"/>
          </a:xfrm>
          <a:prstGeom prst="rect">
            <a:avLst/>
          </a:prstGeom>
        </p:spPr>
      </p:pic>
      <p:pic>
        <p:nvPicPr>
          <p:cNvPr id="9" name="Slika 8">
            <a:extLst>
              <a:ext uri="{FF2B5EF4-FFF2-40B4-BE49-F238E27FC236}">
                <a16:creationId xmlns:a16="http://schemas.microsoft.com/office/drawing/2014/main" id="{C5425EA4-F45D-4FA9-A134-A93428D24AE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10905" y="3562350"/>
            <a:ext cx="3073544" cy="2952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70388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20CAAE37-03A9-461C-8CE0-FB04CBBFBF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18696" y="1331650"/>
            <a:ext cx="8915400" cy="4856086"/>
          </a:xfrm>
        </p:spPr>
        <p:txBody>
          <a:bodyPr>
            <a:normAutofit/>
          </a:bodyPr>
          <a:lstStyle/>
          <a:p>
            <a:r>
              <a:rPr lang="hr-HR" sz="2400" dirty="0">
                <a:latin typeface="Bell MT" panose="02020503060305020303" pitchFamily="18" charset="0"/>
              </a:rPr>
              <a:t>1611. -&gt; Član Velikog Vijeća</a:t>
            </a:r>
          </a:p>
          <a:p>
            <a:endParaRPr lang="hr-HR" sz="2400" dirty="0">
              <a:latin typeface="Bell MT" panose="02020503060305020303" pitchFamily="18" charset="0"/>
            </a:endParaRPr>
          </a:p>
          <a:p>
            <a:r>
              <a:rPr lang="hr-HR" sz="2400" dirty="0">
                <a:latin typeface="Bell MT" panose="02020503060305020303" pitchFamily="18" charset="0"/>
              </a:rPr>
              <a:t>Pet puta izabran za kneza</a:t>
            </a:r>
          </a:p>
          <a:p>
            <a:pPr marL="0" indent="0">
              <a:buNone/>
            </a:pPr>
            <a:endParaRPr lang="hr-HR" sz="2400" dirty="0">
              <a:latin typeface="Bell MT" panose="02020503060305020303" pitchFamily="18" charset="0"/>
            </a:endParaRPr>
          </a:p>
          <a:p>
            <a:r>
              <a:rPr lang="hr-HR" sz="2400" dirty="0">
                <a:latin typeface="Bell MT" panose="02020503060305020303" pitchFamily="18" charset="0"/>
              </a:rPr>
              <a:t>Povećao bogatstvo obitelji</a:t>
            </a:r>
          </a:p>
          <a:p>
            <a:endParaRPr lang="hr-HR" sz="2400" dirty="0">
              <a:latin typeface="Bell MT" panose="02020503060305020303" pitchFamily="18" charset="0"/>
            </a:endParaRPr>
          </a:p>
          <a:p>
            <a:r>
              <a:rPr lang="hr-HR" sz="2400" dirty="0">
                <a:latin typeface="Bell MT" panose="02020503060305020303" pitchFamily="18" charset="0"/>
              </a:rPr>
              <a:t>Imanja na Pelješcu, </a:t>
            </a:r>
            <a:r>
              <a:rPr lang="hr-HR" sz="2400" dirty="0" err="1">
                <a:latin typeface="Bell MT" panose="02020503060305020303" pitchFamily="18" charset="0"/>
              </a:rPr>
              <a:t>Šipanu</a:t>
            </a:r>
            <a:r>
              <a:rPr lang="hr-HR" sz="2400" dirty="0">
                <a:latin typeface="Bell MT" panose="02020503060305020303" pitchFamily="18" charset="0"/>
              </a:rPr>
              <a:t> i u Gružu</a:t>
            </a:r>
          </a:p>
          <a:p>
            <a:endParaRPr lang="hr-HR" sz="2400" dirty="0">
              <a:latin typeface="Bell MT" panose="02020503060305020303" pitchFamily="18" charset="0"/>
            </a:endParaRPr>
          </a:p>
          <a:p>
            <a:r>
              <a:rPr lang="hr-HR" sz="2400" dirty="0">
                <a:latin typeface="Bell MT" panose="02020503060305020303" pitchFamily="18" charset="0"/>
              </a:rPr>
              <a:t>Umro je 6. ožujka 1658.</a:t>
            </a:r>
          </a:p>
          <a:p>
            <a:endParaRPr lang="hr-HR" dirty="0"/>
          </a:p>
          <a:p>
            <a:endParaRPr lang="hr-HR" dirty="0"/>
          </a:p>
          <a:p>
            <a:endParaRPr lang="hr-HR" dirty="0"/>
          </a:p>
          <a:p>
            <a:endParaRPr lang="hr-HR" dirty="0"/>
          </a:p>
          <a:p>
            <a:endParaRPr lang="hr-HR" dirty="0"/>
          </a:p>
          <a:p>
            <a:endParaRPr lang="hr-HR" dirty="0"/>
          </a:p>
          <a:p>
            <a:endParaRPr lang="hr-HR" dirty="0"/>
          </a:p>
          <a:p>
            <a:endParaRPr lang="hr-HR" dirty="0"/>
          </a:p>
        </p:txBody>
      </p:sp>
      <p:pic>
        <p:nvPicPr>
          <p:cNvPr id="7" name="Slika 6">
            <a:extLst>
              <a:ext uri="{FF2B5EF4-FFF2-40B4-BE49-F238E27FC236}">
                <a16:creationId xmlns:a16="http://schemas.microsoft.com/office/drawing/2014/main" id="{6AD0420C-5311-46E2-9AEA-436D3974409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21105">
            <a:off x="7677150" y="2516680"/>
            <a:ext cx="3693523" cy="2486025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</p:spTree>
    <p:extLst>
      <p:ext uri="{BB962C8B-B14F-4D97-AF65-F5344CB8AC3E}">
        <p14:creationId xmlns:p14="http://schemas.microsoft.com/office/powerpoint/2010/main" val="28791168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1A44C337-3893-4B29-A265-B1329150B6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7620" y="-1"/>
            <a:ext cx="12207240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81E0B358-1267-4844-8B3D-B7A279B417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836169" y="228600"/>
            <a:ext cx="2851523" cy="6638625"/>
            <a:chOff x="2487613" y="285750"/>
            <a:chExt cx="2428875" cy="5654676"/>
          </a:xfrm>
        </p:grpSpPr>
        <p:sp>
          <p:nvSpPr>
            <p:cNvPr id="13" name="Freeform 11">
              <a:extLst>
                <a:ext uri="{FF2B5EF4-FFF2-40B4-BE49-F238E27FC236}">
                  <a16:creationId xmlns:a16="http://schemas.microsoft.com/office/drawing/2014/main" id="{B24AA06A-F1A5-4BB3-9486-9AE7A53B3F2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14" name="Freeform 12">
              <a:extLst>
                <a:ext uri="{FF2B5EF4-FFF2-40B4-BE49-F238E27FC236}">
                  <a16:creationId xmlns:a16="http://schemas.microsoft.com/office/drawing/2014/main" id="{BDF97590-C600-44CB-9303-4A3679F5169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15" name="Freeform 13">
              <a:extLst>
                <a:ext uri="{FF2B5EF4-FFF2-40B4-BE49-F238E27FC236}">
                  <a16:creationId xmlns:a16="http://schemas.microsoft.com/office/drawing/2014/main" id="{A9BBE156-3FFA-4DC4-8468-35BD28DDC60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16" name="Freeform 14">
              <a:extLst>
                <a:ext uri="{FF2B5EF4-FFF2-40B4-BE49-F238E27FC236}">
                  <a16:creationId xmlns:a16="http://schemas.microsoft.com/office/drawing/2014/main" id="{F7960DE5-3810-4B1E-B1E2-3BAFEA91EDD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17" name="Freeform 15">
              <a:extLst>
                <a:ext uri="{FF2B5EF4-FFF2-40B4-BE49-F238E27FC236}">
                  <a16:creationId xmlns:a16="http://schemas.microsoft.com/office/drawing/2014/main" id="{359E957C-CE11-446F-8AA7-B3E98390B89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18" name="Freeform 16">
              <a:extLst>
                <a:ext uri="{FF2B5EF4-FFF2-40B4-BE49-F238E27FC236}">
                  <a16:creationId xmlns:a16="http://schemas.microsoft.com/office/drawing/2014/main" id="{A3E9FE34-CA9E-4443-BEBF-D1B9A1C6C24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19" name="Freeform 17">
              <a:extLst>
                <a:ext uri="{FF2B5EF4-FFF2-40B4-BE49-F238E27FC236}">
                  <a16:creationId xmlns:a16="http://schemas.microsoft.com/office/drawing/2014/main" id="{4F39D814-8A48-4509-BDEB-826F1065915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0" name="Freeform 18">
              <a:extLst>
                <a:ext uri="{FF2B5EF4-FFF2-40B4-BE49-F238E27FC236}">
                  <a16:creationId xmlns:a16="http://schemas.microsoft.com/office/drawing/2014/main" id="{8C6D08C0-8C49-4B87-9CF4-A1F08714FAC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1" name="Freeform 19">
              <a:extLst>
                <a:ext uri="{FF2B5EF4-FFF2-40B4-BE49-F238E27FC236}">
                  <a16:creationId xmlns:a16="http://schemas.microsoft.com/office/drawing/2014/main" id="{308C612B-4C0D-4863-B9CD-F86ABAA1B2B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2" name="Freeform 20">
              <a:extLst>
                <a:ext uri="{FF2B5EF4-FFF2-40B4-BE49-F238E27FC236}">
                  <a16:creationId xmlns:a16="http://schemas.microsoft.com/office/drawing/2014/main" id="{600B1EC8-1B55-4390-A183-C33B5E2273B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3" name="Freeform 21">
              <a:extLst>
                <a:ext uri="{FF2B5EF4-FFF2-40B4-BE49-F238E27FC236}">
                  <a16:creationId xmlns:a16="http://schemas.microsoft.com/office/drawing/2014/main" id="{1790A225-91E1-4BE5-A801-5F1E32721C5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4" name="Freeform 22">
              <a:extLst>
                <a:ext uri="{FF2B5EF4-FFF2-40B4-BE49-F238E27FC236}">
                  <a16:creationId xmlns:a16="http://schemas.microsoft.com/office/drawing/2014/main" id="{DFFC46A2-6BBF-47FD-BC17-5EE1DF7CB90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26" name="Group 25">
            <a:extLst>
              <a:ext uri="{FF2B5EF4-FFF2-40B4-BE49-F238E27FC236}">
                <a16:creationId xmlns:a16="http://schemas.microsoft.com/office/drawing/2014/main" id="{AF44CA9C-80E8-44E1-A79C-D6EBFC73BC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677117" y="-786"/>
            <a:ext cx="2356675" cy="6854040"/>
            <a:chOff x="6627813" y="194833"/>
            <a:chExt cx="1952625" cy="5678918"/>
          </a:xfrm>
        </p:grpSpPr>
        <p:sp>
          <p:nvSpPr>
            <p:cNvPr id="27" name="Freeform 27">
              <a:extLst>
                <a:ext uri="{FF2B5EF4-FFF2-40B4-BE49-F238E27FC236}">
                  <a16:creationId xmlns:a16="http://schemas.microsoft.com/office/drawing/2014/main" id="{8CB9417F-98D9-4998-B00B-A5932E4C7D7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8" name="Freeform 28">
              <a:extLst>
                <a:ext uri="{FF2B5EF4-FFF2-40B4-BE49-F238E27FC236}">
                  <a16:creationId xmlns:a16="http://schemas.microsoft.com/office/drawing/2014/main" id="{FA79AA3D-583E-4A1E-AF7E-CBD980F5963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9" name="Freeform 29">
              <a:extLst>
                <a:ext uri="{FF2B5EF4-FFF2-40B4-BE49-F238E27FC236}">
                  <a16:creationId xmlns:a16="http://schemas.microsoft.com/office/drawing/2014/main" id="{D80C9F17-A6B2-4A12-BC77-F84264A669F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30" name="Freeform 30">
              <a:extLst>
                <a:ext uri="{FF2B5EF4-FFF2-40B4-BE49-F238E27FC236}">
                  <a16:creationId xmlns:a16="http://schemas.microsoft.com/office/drawing/2014/main" id="{949C9A53-ED97-44CE-BDD5-ED248921160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31" name="Freeform 31">
              <a:extLst>
                <a:ext uri="{FF2B5EF4-FFF2-40B4-BE49-F238E27FC236}">
                  <a16:creationId xmlns:a16="http://schemas.microsoft.com/office/drawing/2014/main" id="{0F9FDAE7-225B-4072-8907-6EAA0617445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32" name="Freeform 32">
              <a:extLst>
                <a:ext uri="{FF2B5EF4-FFF2-40B4-BE49-F238E27FC236}">
                  <a16:creationId xmlns:a16="http://schemas.microsoft.com/office/drawing/2014/main" id="{9D49818B-8EA3-4B41-9783-EFE0C618C36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33" name="Freeform 33">
              <a:extLst>
                <a:ext uri="{FF2B5EF4-FFF2-40B4-BE49-F238E27FC236}">
                  <a16:creationId xmlns:a16="http://schemas.microsoft.com/office/drawing/2014/main" id="{01903E65-D822-4457-B0A5-2F416822416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34" name="Freeform 34">
              <a:extLst>
                <a:ext uri="{FF2B5EF4-FFF2-40B4-BE49-F238E27FC236}">
                  <a16:creationId xmlns:a16="http://schemas.microsoft.com/office/drawing/2014/main" id="{A5CF9DAB-75BF-43D9-B1E7-817D1FAA000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35" name="Freeform 35">
              <a:extLst>
                <a:ext uri="{FF2B5EF4-FFF2-40B4-BE49-F238E27FC236}">
                  <a16:creationId xmlns:a16="http://schemas.microsoft.com/office/drawing/2014/main" id="{BB22916D-4BCF-4A4C-8714-A2564D34C36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36" name="Freeform 36">
              <a:extLst>
                <a:ext uri="{FF2B5EF4-FFF2-40B4-BE49-F238E27FC236}">
                  <a16:creationId xmlns:a16="http://schemas.microsoft.com/office/drawing/2014/main" id="{4CD9F734-569E-44E7-BD53-6214E0F18C8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37" name="Freeform 37">
              <a:extLst>
                <a:ext uri="{FF2B5EF4-FFF2-40B4-BE49-F238E27FC236}">
                  <a16:creationId xmlns:a16="http://schemas.microsoft.com/office/drawing/2014/main" id="{7A5DAACB-2F42-40C8-BF6A-75B79299F9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38" name="Freeform 38">
              <a:extLst>
                <a:ext uri="{FF2B5EF4-FFF2-40B4-BE49-F238E27FC236}">
                  <a16:creationId xmlns:a16="http://schemas.microsoft.com/office/drawing/2014/main" id="{AD78E0F9-8568-4672-A22F-4ED5B1A96F5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2" name="Naslov 1">
            <a:extLst>
              <a:ext uri="{FF2B5EF4-FFF2-40B4-BE49-F238E27FC236}">
                <a16:creationId xmlns:a16="http://schemas.microsoft.com/office/drawing/2014/main" id="{B075AE6A-BA91-47E5-B331-65C677364F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83096" y="624110"/>
            <a:ext cx="5021516" cy="1280890"/>
          </a:xfrm>
        </p:spPr>
        <p:txBody>
          <a:bodyPr>
            <a:normAutofit/>
          </a:bodyPr>
          <a:lstStyle/>
          <a:p>
            <a:r>
              <a:rPr lang="hr-HR" dirty="0">
                <a:solidFill>
                  <a:srgbClr val="C00000"/>
                </a:solidFill>
                <a:latin typeface="Bell MT" panose="02020503060305020303" pitchFamily="18" charset="0"/>
              </a:rPr>
              <a:t>PLANDOVANJA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AA5CD610-ED7C-4CED-A9A1-174432C88A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45704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2" name="Freeform 11">
            <a:extLst>
              <a:ext uri="{FF2B5EF4-FFF2-40B4-BE49-F238E27FC236}">
                <a16:creationId xmlns:a16="http://schemas.microsoft.com/office/drawing/2014/main" id="{0C4379BF-8C7A-480A-BC36-DA55D92A93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flipV="1">
            <a:off x="4645704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pic>
        <p:nvPicPr>
          <p:cNvPr id="5" name="Slika 4" descr="Slika na kojoj se prikazuje elektronički, strujni krug&#10;&#10;Opis je automatski generiran">
            <a:extLst>
              <a:ext uri="{FF2B5EF4-FFF2-40B4-BE49-F238E27FC236}">
                <a16:creationId xmlns:a16="http://schemas.microsoft.com/office/drawing/2014/main" id="{A4231D56-6891-4F79-88CE-F52D43CE6C4A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06" r="5978"/>
          <a:stretch/>
        </p:blipFill>
        <p:spPr>
          <a:xfrm>
            <a:off x="256722" y="228600"/>
            <a:ext cx="4258896" cy="6252824"/>
          </a:xfrm>
          <a:prstGeom prst="rect">
            <a:avLst/>
          </a:prstGeom>
        </p:spPr>
      </p:pic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EE9D225A-8FDC-4FDF-A217-0318DEF9C4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55713" y="1642369"/>
            <a:ext cx="5348898" cy="4861427"/>
          </a:xfrm>
        </p:spPr>
        <p:txBody>
          <a:bodyPr>
            <a:normAutofit lnSpcReduction="10000"/>
          </a:bodyPr>
          <a:lstStyle/>
          <a:p>
            <a:pPr>
              <a:lnSpc>
                <a:spcPct val="90000"/>
              </a:lnSpc>
            </a:pPr>
            <a:r>
              <a:rPr lang="hr-HR" sz="2400" i="1" dirty="0">
                <a:latin typeface="Bell MT" panose="02020503060305020303" pitchFamily="18" charset="0"/>
              </a:rPr>
              <a:t>Lirski kanconijer </a:t>
            </a:r>
          </a:p>
          <a:p>
            <a:pPr>
              <a:lnSpc>
                <a:spcPct val="90000"/>
              </a:lnSpc>
            </a:pPr>
            <a:endParaRPr lang="hr-HR" sz="2400" dirty="0">
              <a:latin typeface="Bell MT" panose="02020503060305020303" pitchFamily="18" charset="0"/>
            </a:endParaRPr>
          </a:p>
          <a:p>
            <a:pPr>
              <a:lnSpc>
                <a:spcPct val="90000"/>
              </a:lnSpc>
            </a:pPr>
            <a:r>
              <a:rPr lang="hr-HR" sz="2400" dirty="0">
                <a:latin typeface="Bell MT" panose="02020503060305020303" pitchFamily="18" charset="0"/>
              </a:rPr>
              <a:t>Ljubavne pjesme, pet </a:t>
            </a:r>
            <a:r>
              <a:rPr lang="hr-HR" sz="2400" dirty="0" err="1">
                <a:latin typeface="Bell MT" panose="02020503060305020303" pitchFamily="18" charset="0"/>
              </a:rPr>
              <a:t>ekloga</a:t>
            </a:r>
            <a:r>
              <a:rPr lang="hr-HR" sz="2400" dirty="0">
                <a:latin typeface="Bell MT" panose="02020503060305020303" pitchFamily="18" charset="0"/>
              </a:rPr>
              <a:t> (pastirski razgovori), pjesme, epigrafi i nekoliko prepjeva psalama</a:t>
            </a:r>
          </a:p>
          <a:p>
            <a:pPr>
              <a:lnSpc>
                <a:spcPct val="90000"/>
              </a:lnSpc>
            </a:pPr>
            <a:endParaRPr lang="hr-HR" sz="2400" dirty="0">
              <a:latin typeface="Bell MT" panose="02020503060305020303" pitchFamily="18" charset="0"/>
            </a:endParaRPr>
          </a:p>
          <a:p>
            <a:pPr>
              <a:lnSpc>
                <a:spcPct val="90000"/>
              </a:lnSpc>
            </a:pPr>
            <a:r>
              <a:rPr lang="hr-HR" sz="2400" dirty="0" err="1">
                <a:latin typeface="Bell MT" panose="02020503060305020303" pitchFamily="18" charset="0"/>
              </a:rPr>
              <a:t>Concetto</a:t>
            </a:r>
            <a:endParaRPr lang="hr-HR" sz="2400" dirty="0">
              <a:latin typeface="Bell MT" panose="02020503060305020303" pitchFamily="18" charset="0"/>
            </a:endParaRPr>
          </a:p>
          <a:p>
            <a:pPr>
              <a:lnSpc>
                <a:spcPct val="90000"/>
              </a:lnSpc>
            </a:pPr>
            <a:endParaRPr lang="hr-HR" sz="2400" dirty="0">
              <a:latin typeface="Bell MT" panose="02020503060305020303" pitchFamily="18" charset="0"/>
            </a:endParaRPr>
          </a:p>
          <a:p>
            <a:pPr>
              <a:lnSpc>
                <a:spcPct val="90000"/>
              </a:lnSpc>
            </a:pPr>
            <a:r>
              <a:rPr lang="hr-HR" sz="2400" dirty="0">
                <a:latin typeface="Bell MT" panose="02020503060305020303" pitchFamily="18" charset="0"/>
              </a:rPr>
              <a:t>Idilično-pastoralni i senzualni motivi</a:t>
            </a:r>
          </a:p>
          <a:p>
            <a:pPr>
              <a:lnSpc>
                <a:spcPct val="90000"/>
              </a:lnSpc>
            </a:pPr>
            <a:endParaRPr lang="hr-HR" sz="2400" dirty="0">
              <a:latin typeface="Bell MT" panose="02020503060305020303" pitchFamily="18" charset="0"/>
            </a:endParaRPr>
          </a:p>
          <a:p>
            <a:pPr>
              <a:lnSpc>
                <a:spcPct val="90000"/>
              </a:lnSpc>
            </a:pPr>
            <a:r>
              <a:rPr lang="hr-HR" sz="2400" dirty="0" err="1">
                <a:latin typeface="Bell MT" panose="02020503060305020303" pitchFamily="18" charset="0"/>
              </a:rPr>
              <a:t>Anakreotski</a:t>
            </a:r>
            <a:r>
              <a:rPr lang="hr-HR" sz="2400" dirty="0">
                <a:latin typeface="Bell MT" panose="02020503060305020303" pitchFamily="18" charset="0"/>
              </a:rPr>
              <a:t> motivi i motivi prolaznosti života</a:t>
            </a:r>
          </a:p>
          <a:p>
            <a:pPr>
              <a:lnSpc>
                <a:spcPct val="90000"/>
              </a:lnSpc>
            </a:pPr>
            <a:endParaRPr lang="hr-HR" sz="2000" dirty="0">
              <a:latin typeface="Bell MT" panose="02020503060305020303" pitchFamily="18" charset="0"/>
            </a:endParaRPr>
          </a:p>
          <a:p>
            <a:pPr>
              <a:lnSpc>
                <a:spcPct val="90000"/>
              </a:lnSpc>
            </a:pPr>
            <a:endParaRPr lang="hr-HR" sz="1400" dirty="0"/>
          </a:p>
          <a:p>
            <a:pPr>
              <a:lnSpc>
                <a:spcPct val="90000"/>
              </a:lnSpc>
            </a:pPr>
            <a:endParaRPr lang="hr-HR" sz="1400" dirty="0"/>
          </a:p>
          <a:p>
            <a:pPr>
              <a:lnSpc>
                <a:spcPct val="90000"/>
              </a:lnSpc>
            </a:pPr>
            <a:endParaRPr lang="hr-HR" sz="1400" dirty="0"/>
          </a:p>
          <a:p>
            <a:pPr>
              <a:lnSpc>
                <a:spcPct val="90000"/>
              </a:lnSpc>
            </a:pPr>
            <a:endParaRPr lang="hr-HR" sz="1400" dirty="0"/>
          </a:p>
          <a:p>
            <a:pPr>
              <a:lnSpc>
                <a:spcPct val="90000"/>
              </a:lnSpc>
            </a:pPr>
            <a:endParaRPr lang="hr-HR" sz="1400" dirty="0"/>
          </a:p>
          <a:p>
            <a:pPr>
              <a:lnSpc>
                <a:spcPct val="90000"/>
              </a:lnSpc>
            </a:pPr>
            <a:endParaRPr lang="hr-HR" sz="1400" dirty="0"/>
          </a:p>
          <a:p>
            <a:pPr>
              <a:lnSpc>
                <a:spcPct val="90000"/>
              </a:lnSpc>
            </a:pPr>
            <a:endParaRPr lang="hr-HR" sz="1400" dirty="0"/>
          </a:p>
          <a:p>
            <a:pPr>
              <a:lnSpc>
                <a:spcPct val="90000"/>
              </a:lnSpc>
            </a:pPr>
            <a:endParaRPr lang="hr-HR" sz="1400" dirty="0"/>
          </a:p>
        </p:txBody>
      </p:sp>
    </p:spTree>
    <p:extLst>
      <p:ext uri="{BB962C8B-B14F-4D97-AF65-F5344CB8AC3E}">
        <p14:creationId xmlns:p14="http://schemas.microsoft.com/office/powerpoint/2010/main" val="10173503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52BE7967-FB05-4EE8-8030-1AB9DA5475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60233" y="1615735"/>
            <a:ext cx="8915400" cy="4251098"/>
          </a:xfrm>
        </p:spPr>
        <p:txBody>
          <a:bodyPr>
            <a:normAutofit/>
          </a:bodyPr>
          <a:lstStyle/>
          <a:p>
            <a:r>
              <a:rPr lang="hr-HR" sz="2400" dirty="0">
                <a:latin typeface="Bell MT" panose="02020503060305020303" pitchFamily="18" charset="0"/>
              </a:rPr>
              <a:t>Pjesme su pisane različitim stihovima i strofama</a:t>
            </a:r>
          </a:p>
          <a:p>
            <a:endParaRPr lang="hr-HR" sz="2400" dirty="0">
              <a:latin typeface="Bell MT" panose="02020503060305020303" pitchFamily="18" charset="0"/>
            </a:endParaRPr>
          </a:p>
          <a:p>
            <a:r>
              <a:rPr lang="hr-HR" sz="2400" i="1" dirty="0">
                <a:latin typeface="Bell MT" panose="02020503060305020303" pitchFamily="18" charset="0"/>
              </a:rPr>
              <a:t>Petrarkizam</a:t>
            </a:r>
            <a:r>
              <a:rPr lang="hr-HR" sz="2400" dirty="0">
                <a:latin typeface="Bell MT" panose="02020503060305020303" pitchFamily="18" charset="0"/>
              </a:rPr>
              <a:t> i </a:t>
            </a:r>
            <a:r>
              <a:rPr lang="hr-HR" sz="2400" i="1" dirty="0" err="1">
                <a:latin typeface="Bell MT" panose="02020503060305020303" pitchFamily="18" charset="0"/>
              </a:rPr>
              <a:t>marinizam</a:t>
            </a:r>
            <a:endParaRPr lang="hr-HR" sz="2400" i="1" dirty="0">
              <a:latin typeface="Bell MT" panose="02020503060305020303" pitchFamily="18" charset="0"/>
            </a:endParaRPr>
          </a:p>
          <a:p>
            <a:endParaRPr lang="hr-HR" sz="2400" dirty="0">
              <a:latin typeface="Bell MT" panose="02020503060305020303" pitchFamily="18" charset="0"/>
            </a:endParaRPr>
          </a:p>
          <a:p>
            <a:r>
              <a:rPr lang="hr-HR" sz="2400" dirty="0">
                <a:latin typeface="Bell MT" panose="02020503060305020303" pitchFamily="18" charset="0"/>
              </a:rPr>
              <a:t>Plandovanja -&gt; </a:t>
            </a:r>
            <a:r>
              <a:rPr lang="hr-HR" sz="2400" dirty="0" err="1">
                <a:latin typeface="Bell MT" panose="02020503060305020303" pitchFamily="18" charset="0"/>
              </a:rPr>
              <a:t>sacučavana</a:t>
            </a:r>
            <a:r>
              <a:rPr lang="hr-HR" sz="2400" dirty="0">
                <a:latin typeface="Bell MT" panose="02020503060305020303" pitchFamily="18" charset="0"/>
              </a:rPr>
              <a:t> u rukopisu</a:t>
            </a:r>
          </a:p>
          <a:p>
            <a:endParaRPr lang="hr-HR" sz="2400" dirty="0">
              <a:latin typeface="Bell MT" panose="02020503060305020303" pitchFamily="18" charset="0"/>
            </a:endParaRPr>
          </a:p>
          <a:p>
            <a:r>
              <a:rPr lang="hr-HR" sz="2400" dirty="0">
                <a:latin typeface="Bell MT" panose="02020503060305020303" pitchFamily="18" charset="0"/>
              </a:rPr>
              <a:t>Tiskana tek sredinom 19. stoljeća</a:t>
            </a:r>
          </a:p>
        </p:txBody>
      </p:sp>
    </p:spTree>
    <p:extLst>
      <p:ext uri="{BB962C8B-B14F-4D97-AF65-F5344CB8AC3E}">
        <p14:creationId xmlns:p14="http://schemas.microsoft.com/office/powerpoint/2010/main" val="13660995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77C92728-E16F-4261-9EC7-32196B1A02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40156" y="584673"/>
            <a:ext cx="8911687" cy="1280890"/>
          </a:xfrm>
        </p:spPr>
        <p:txBody>
          <a:bodyPr/>
          <a:lstStyle/>
          <a:p>
            <a:r>
              <a:rPr lang="hr-HR" i="1" dirty="0">
                <a:solidFill>
                  <a:srgbClr val="C00000"/>
                </a:solidFill>
                <a:latin typeface="Bell MT" panose="02020503060305020303" pitchFamily="18" charset="0"/>
              </a:rPr>
              <a:t>Slatka dušo mom životu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6CE1FB14-67E4-4E53-BA2A-30AB673B73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33995" y="1473693"/>
            <a:ext cx="10545824" cy="5539666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hr-HR" dirty="0"/>
          </a:p>
          <a:p>
            <a:r>
              <a:rPr lang="hr-HR" sz="2000" dirty="0"/>
              <a:t>Lirska ljubavna pjesma</a:t>
            </a:r>
          </a:p>
          <a:p>
            <a:endParaRPr lang="hr-HR" sz="2000" dirty="0"/>
          </a:p>
          <a:p>
            <a:r>
              <a:rPr lang="hr-HR" sz="2000" dirty="0"/>
              <a:t>TEMA: </a:t>
            </a:r>
          </a:p>
          <a:p>
            <a:endParaRPr lang="hr-HR" sz="2000" dirty="0"/>
          </a:p>
          <a:p>
            <a:r>
              <a:rPr lang="hr-HR" sz="2000" dirty="0"/>
              <a:t>MOTIVI- ljepota, prami, krivci, vrata, kruna, rane, srce, robinjica...</a:t>
            </a:r>
          </a:p>
          <a:p>
            <a:endParaRPr lang="hr-HR" sz="2000" dirty="0"/>
          </a:p>
          <a:p>
            <a:r>
              <a:rPr lang="hr-HR" sz="2000" dirty="0"/>
              <a:t>VRSTA STIHA: osmerac</a:t>
            </a:r>
          </a:p>
          <a:p>
            <a:endParaRPr lang="hr-HR" sz="2000" dirty="0"/>
          </a:p>
          <a:p>
            <a:r>
              <a:rPr lang="hr-HR" sz="2000" dirty="0"/>
              <a:t>VRSTA STROFE: četvero stih (</a:t>
            </a:r>
            <a:r>
              <a:rPr lang="hr-HR" sz="2000" dirty="0" err="1"/>
              <a:t>katren</a:t>
            </a:r>
            <a:r>
              <a:rPr lang="hr-HR" sz="2000" dirty="0"/>
              <a:t>)</a:t>
            </a:r>
          </a:p>
          <a:p>
            <a:endParaRPr lang="hr-HR" dirty="0"/>
          </a:p>
          <a:p>
            <a:endParaRPr lang="hr-HR" dirty="0"/>
          </a:p>
          <a:p>
            <a:endParaRPr lang="hr-HR" dirty="0"/>
          </a:p>
          <a:p>
            <a:endParaRPr lang="hr-HR" dirty="0"/>
          </a:p>
          <a:p>
            <a:endParaRPr lang="hr-HR" dirty="0"/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8589765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2315F14B-E9F1-4D01-887D-A56075D49E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65430" y="1458897"/>
            <a:ext cx="8915400" cy="3777622"/>
          </a:xfrm>
        </p:spPr>
        <p:txBody>
          <a:bodyPr/>
          <a:lstStyle/>
          <a:p>
            <a:r>
              <a:rPr lang="hr-HR" dirty="0"/>
              <a:t>VRSTA RIME: </a:t>
            </a:r>
            <a:r>
              <a:rPr lang="hr-HR" dirty="0" err="1"/>
              <a:t>abab</a:t>
            </a:r>
            <a:r>
              <a:rPr lang="hr-HR" dirty="0"/>
              <a:t> (obgrljena)</a:t>
            </a:r>
          </a:p>
          <a:p>
            <a:endParaRPr lang="hr-HR" dirty="0"/>
          </a:p>
          <a:p>
            <a:r>
              <a:rPr lang="hr-HR" dirty="0"/>
              <a:t>APOSTROFIJADA</a:t>
            </a:r>
          </a:p>
          <a:p>
            <a:endParaRPr lang="hr-HR" dirty="0"/>
          </a:p>
          <a:p>
            <a:r>
              <a:rPr lang="hr-HR" dirty="0"/>
              <a:t>PJESNIČKE SLIKE: </a:t>
            </a:r>
          </a:p>
          <a:p>
            <a:pPr marL="0" indent="0">
              <a:buNone/>
            </a:pPr>
            <a:r>
              <a:rPr lang="hr-HR" dirty="0"/>
              <a:t>     A) Vizualne („O razbludni svijetli vlasi,/ moj gorući prami lijepi,/ o sunčani         zraci </a:t>
            </a:r>
            <a:r>
              <a:rPr lang="hr-HR" dirty="0" err="1"/>
              <a:t>drazi</a:t>
            </a:r>
            <a:r>
              <a:rPr lang="hr-HR" dirty="0"/>
              <a:t>/ s </a:t>
            </a:r>
            <a:r>
              <a:rPr lang="hr-HR" dirty="0" err="1"/>
              <a:t>kojijeh</a:t>
            </a:r>
            <a:r>
              <a:rPr lang="hr-HR" dirty="0"/>
              <a:t> duša ma oslijepi.”)</a:t>
            </a:r>
          </a:p>
          <a:p>
            <a:pPr marL="0" indent="0">
              <a:buNone/>
            </a:pPr>
            <a:r>
              <a:rPr lang="hr-HR" dirty="0"/>
              <a:t>     B) Taktilne (</a:t>
            </a:r>
          </a:p>
        </p:txBody>
      </p:sp>
    </p:spTree>
    <p:extLst>
      <p:ext uri="{BB962C8B-B14F-4D97-AF65-F5344CB8AC3E}">
        <p14:creationId xmlns:p14="http://schemas.microsoft.com/office/powerpoint/2010/main" val="87051918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2AA56C49-0827-49D9-B196-DC75C64C0A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>
                <a:solidFill>
                  <a:srgbClr val="C00000"/>
                </a:solidFill>
                <a:latin typeface="Bell MT" panose="02020503060305020303" pitchFamily="18" charset="0"/>
              </a:rPr>
              <a:t>Stilska sredstva: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0122E6A9-008D-48FF-A05B-7602157C28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73693" y="1429304"/>
            <a:ext cx="10030919" cy="5140171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endParaRPr lang="hr-HR" dirty="0"/>
          </a:p>
          <a:p>
            <a:r>
              <a:rPr lang="hr-HR" dirty="0"/>
              <a:t>ALITERACIJA: „Vi ste </a:t>
            </a:r>
            <a:r>
              <a:rPr lang="hr-HR" dirty="0" err="1"/>
              <a:t>kvrci</a:t>
            </a:r>
            <a:r>
              <a:rPr lang="hr-HR" dirty="0"/>
              <a:t>, </a:t>
            </a:r>
            <a:r>
              <a:rPr lang="hr-HR" dirty="0" err="1"/>
              <a:t>kvrci</a:t>
            </a:r>
            <a:r>
              <a:rPr lang="hr-HR" dirty="0"/>
              <a:t> vi ste…”</a:t>
            </a:r>
          </a:p>
          <a:p>
            <a:endParaRPr lang="hr-HR" dirty="0"/>
          </a:p>
          <a:p>
            <a:r>
              <a:rPr lang="hr-HR" dirty="0"/>
              <a:t>ASONANCA: „Milo ti mi je </a:t>
            </a:r>
            <a:r>
              <a:rPr lang="hr-HR" dirty="0" err="1"/>
              <a:t>bolvati</a:t>
            </a:r>
            <a:r>
              <a:rPr lang="hr-HR" dirty="0"/>
              <a:t>…”</a:t>
            </a:r>
          </a:p>
          <a:p>
            <a:endParaRPr lang="hr-HR" dirty="0"/>
          </a:p>
          <a:p>
            <a:r>
              <a:rPr lang="hr-HR" dirty="0"/>
              <a:t>ANAFORA: „O razbludni svijetli vlasi,/ moj gorući prami lijepi,/ o sunčani zraci </a:t>
            </a:r>
            <a:r>
              <a:rPr lang="hr-HR" dirty="0" err="1"/>
              <a:t>drazi</a:t>
            </a:r>
            <a:r>
              <a:rPr lang="hr-HR" dirty="0"/>
              <a:t>/ s </a:t>
            </a:r>
            <a:r>
              <a:rPr lang="hr-HR" dirty="0" err="1"/>
              <a:t>kojijeh</a:t>
            </a:r>
            <a:r>
              <a:rPr lang="hr-HR" dirty="0"/>
              <a:t> duša ma oslijepi. // O dubravo, ne zelena/ </a:t>
            </a:r>
            <a:r>
              <a:rPr lang="hr-HR" dirty="0" err="1"/>
              <a:t>negli</a:t>
            </a:r>
            <a:r>
              <a:rPr lang="hr-HR" dirty="0"/>
              <a:t> od zlata istočnoga,/ slatka plato ma ljubljena,/ dragi otkupu srca moga.”</a:t>
            </a:r>
          </a:p>
          <a:p>
            <a:endParaRPr lang="hr-HR" dirty="0"/>
          </a:p>
          <a:p>
            <a:r>
              <a:rPr lang="hr-HR" dirty="0"/>
              <a:t>SIMBOL: Ljubav</a:t>
            </a:r>
          </a:p>
          <a:p>
            <a:endParaRPr lang="hr-HR" dirty="0"/>
          </a:p>
          <a:p>
            <a:r>
              <a:rPr lang="hr-HR" dirty="0"/>
              <a:t>METAFORA: „Vazda ljubav pomno zlati/ kada </a:t>
            </a:r>
            <a:r>
              <a:rPr lang="hr-HR" dirty="0" err="1"/>
              <a:t>ranja</a:t>
            </a:r>
            <a:r>
              <a:rPr lang="hr-HR" dirty="0"/>
              <a:t> srce moje”</a:t>
            </a:r>
          </a:p>
          <a:p>
            <a:endParaRPr lang="hr-HR" dirty="0"/>
          </a:p>
          <a:p>
            <a:r>
              <a:rPr lang="hr-HR" dirty="0"/>
              <a:t>METONIMIJA:  „Zlatnom mrežom tvrdo more”</a:t>
            </a:r>
          </a:p>
          <a:p>
            <a:endParaRPr lang="hr-HR" dirty="0"/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3289541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Pramen">
  <a:themeElements>
    <a:clrScheme name="Pramen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Pramen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ramen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99</TotalTime>
  <Words>444</Words>
  <Application>Microsoft Office PowerPoint</Application>
  <PresentationFormat>Široki zaslon</PresentationFormat>
  <Paragraphs>131</Paragraphs>
  <Slides>12</Slides>
  <Notes>0</Notes>
  <HiddenSlides>0</HiddenSlides>
  <MMClips>0</MMClips>
  <ScaleCrop>false</ScaleCrop>
  <HeadingPairs>
    <vt:vector size="6" baseType="variant">
      <vt:variant>
        <vt:lpstr>Korišteni fontovi</vt:lpstr>
      </vt:variant>
      <vt:variant>
        <vt:i4>4</vt:i4>
      </vt:variant>
      <vt:variant>
        <vt:lpstr>Tema</vt:lpstr>
      </vt:variant>
      <vt:variant>
        <vt:i4>1</vt:i4>
      </vt:variant>
      <vt:variant>
        <vt:lpstr>Naslovi slajdova</vt:lpstr>
      </vt:variant>
      <vt:variant>
        <vt:i4>12</vt:i4>
      </vt:variant>
    </vt:vector>
  </HeadingPairs>
  <TitlesOfParts>
    <vt:vector size="17" baseType="lpstr">
      <vt:lpstr>Arial</vt:lpstr>
      <vt:lpstr>Bell MT</vt:lpstr>
      <vt:lpstr>Century Gothic</vt:lpstr>
      <vt:lpstr>Wingdings 3</vt:lpstr>
      <vt:lpstr>Pramen</vt:lpstr>
      <vt:lpstr> IVAN BUNIĆ VUČIĆ   (1592. – 1658.)</vt:lpstr>
      <vt:lpstr>Podsjetimo se… BAROK…</vt:lpstr>
      <vt:lpstr>Općenito o Ivanu Buniću Vučiću…</vt:lpstr>
      <vt:lpstr>PowerPoint prezentacija</vt:lpstr>
      <vt:lpstr>PLANDOVANJA</vt:lpstr>
      <vt:lpstr>PowerPoint prezentacija</vt:lpstr>
      <vt:lpstr>Slatka dušo mom životu</vt:lpstr>
      <vt:lpstr>PowerPoint prezentacija</vt:lpstr>
      <vt:lpstr>Stilska sredstva:</vt:lpstr>
      <vt:lpstr>PowerPoint prezentacija</vt:lpstr>
      <vt:lpstr>PowerPoint prezentacija</vt:lpstr>
      <vt:lpstr>HVALA  NA  PAŽNJI  !!!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IVAN BUNIĆ VUČIĆ   (1592. – 1658.)</dc:title>
  <dc:creator>Petra Burmas</dc:creator>
  <cp:lastModifiedBy>Petra Burmas</cp:lastModifiedBy>
  <cp:revision>9</cp:revision>
  <dcterms:created xsi:type="dcterms:W3CDTF">2019-05-05T18:13:08Z</dcterms:created>
  <dcterms:modified xsi:type="dcterms:W3CDTF">2019-05-05T20:01:39Z</dcterms:modified>
</cp:coreProperties>
</file>