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21" name="Rectangle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10FB7044-3541-4227-9239-2503975DB05C}" type="datetimeFigureOut">
              <a:rPr lang="sr-Latn-CS" smtClean="0"/>
              <a:t>1.12.2013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hr-HR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9DB61637-E7BD-4A7E-A3F9-9A9F3075C9CC}" type="slidenum">
              <a:rPr lang="hr-HR" smtClean="0"/>
              <a:t>‹#›</a:t>
            </a:fld>
            <a:endParaRPr lang="hr-HR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r-HR" dirty="0" smtClean="0"/>
              <a:t>Cenzura i samocenzura</a:t>
            </a:r>
            <a:endParaRPr lang="hr-HR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r-HR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Nametanje tema i premještanje bitnih tema na manje uočljiva mjesta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Ovom tehnikom se služi kako bi se skrenula pozornost sa nekih važnijih i delikatnijih tema na teme koje su manjeg značaja.</a:t>
            </a:r>
          </a:p>
          <a:p>
            <a:endParaRPr lang="hr-HR" dirty="0" smtClean="0"/>
          </a:p>
          <a:p>
            <a:r>
              <a:rPr lang="hr-HR" dirty="0" smtClean="0"/>
              <a:t>Interes </a:t>
            </a:r>
            <a:r>
              <a:rPr lang="hr-HR" dirty="0" err="1" smtClean="0"/>
              <a:t>pojednih</a:t>
            </a:r>
            <a:r>
              <a:rPr lang="hr-HR" dirty="0" smtClean="0"/>
              <a:t> osoba</a:t>
            </a:r>
          </a:p>
          <a:p>
            <a:endParaRPr lang="hr-HR" dirty="0" smtClean="0"/>
          </a:p>
          <a:p>
            <a:r>
              <a:rPr lang="hr-HR" dirty="0" smtClean="0"/>
              <a:t>Uobičajeno je da novinar mora obaviti intervju s nekom važnom političkom osobom na način da to izgleda kao besplatno reklamiranje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Hijerarhija vijesti često je jedan od načina cenzure</a:t>
            </a:r>
          </a:p>
          <a:p>
            <a:endParaRPr lang="hr-HR" dirty="0" smtClean="0"/>
          </a:p>
          <a:p>
            <a:r>
              <a:rPr lang="hr-HR" dirty="0" smtClean="0"/>
              <a:t>Opravdanje je da je tema imala vrlo slab senzacionalistički efekt.</a:t>
            </a:r>
          </a:p>
          <a:p>
            <a:endParaRPr lang="hr-HR" dirty="0" smtClean="0"/>
          </a:p>
          <a:p>
            <a:r>
              <a:rPr lang="hr-HR" dirty="0" smtClean="0"/>
              <a:t>Manje bitne vijesti dobivaju naslovnice</a:t>
            </a:r>
          </a:p>
          <a:p>
            <a:endParaRPr lang="hr-HR" dirty="0" smtClean="0"/>
          </a:p>
          <a:p>
            <a:r>
              <a:rPr lang="hr-HR" dirty="0" smtClean="0"/>
              <a:t>Hijerarhija vijesti može pretvoriti manje bitno u bitno i obrnuto</a:t>
            </a:r>
            <a:endParaRPr lang="hr-HR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Diktiranje pitanja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Osobe od velikog političkog i društvenog značaja često prije davanja intervjua odrede pitanja koja im novinar smije postaviti tokom razgovora, a koja ne smije.</a:t>
            </a:r>
          </a:p>
          <a:p>
            <a:endParaRPr lang="hr-HR" dirty="0" smtClean="0"/>
          </a:p>
          <a:p>
            <a:r>
              <a:rPr lang="hr-HR" dirty="0" smtClean="0"/>
              <a:t>Oblik je cenzure jer ne postoji sloboda novinara da postavi sva pitanja koja želi.</a:t>
            </a:r>
          </a:p>
          <a:p>
            <a:endParaRPr lang="hr-HR" dirty="0" smtClean="0"/>
          </a:p>
          <a:p>
            <a:r>
              <a:rPr lang="hr-HR" dirty="0" smtClean="0"/>
              <a:t>Javnost ostaje zakinuta za informacije</a:t>
            </a:r>
            <a:endParaRPr lang="hr-HR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Cenzura u autorizaciji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Osoba koja daje intervju slobodna je da izmjeni sve što se shvaća netočno unutar samog teksta.</a:t>
            </a:r>
          </a:p>
          <a:p>
            <a:endParaRPr lang="hr-HR" dirty="0" smtClean="0"/>
          </a:p>
          <a:p>
            <a:r>
              <a:rPr lang="hr-HR" dirty="0" smtClean="0"/>
              <a:t>Urednici pristaju bez ikakvog otpora.</a:t>
            </a:r>
          </a:p>
          <a:p>
            <a:endParaRPr lang="hr-HR" dirty="0" smtClean="0"/>
          </a:p>
          <a:p>
            <a:r>
              <a:rPr lang="hr-HR" dirty="0" smtClean="0"/>
              <a:t>Događa se da se originalni tekst promijeni na način da izgubi smisao </a:t>
            </a:r>
          </a:p>
          <a:p>
            <a:endParaRPr lang="hr-HR" dirty="0" smtClean="0"/>
          </a:p>
          <a:p>
            <a:r>
              <a:rPr lang="hr-HR" dirty="0" smtClean="0"/>
              <a:t>Važne društvene i političke osobe imaju savjetnike za medije.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Zadržavanje informacija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Pravo javnosti na informaciju svima je jedan od temelja svih suvremenih demokratskih društava.</a:t>
            </a:r>
          </a:p>
          <a:p>
            <a:endParaRPr lang="hr-HR" dirty="0" smtClean="0"/>
          </a:p>
          <a:p>
            <a:r>
              <a:rPr lang="hr-HR" dirty="0" smtClean="0"/>
              <a:t>Zakon na pravo o informiranju koji ukazuje ne pravo svakog građanina da bude u svakom trenutku informiran obavijestima koje su od značajnog javnog interesa.</a:t>
            </a:r>
          </a:p>
          <a:p>
            <a:endParaRPr lang="hr-HR" dirty="0" smtClean="0"/>
          </a:p>
          <a:p>
            <a:r>
              <a:rPr lang="hr-HR" dirty="0" smtClean="0"/>
              <a:t>Zadržavanje informacija je u suprotnosti s ovim zakonom.</a:t>
            </a:r>
          </a:p>
          <a:p>
            <a:endParaRPr lang="hr-HR" dirty="0" smtClean="0"/>
          </a:p>
          <a:p>
            <a:r>
              <a:rPr lang="hr-HR" dirty="0" smtClean="0"/>
              <a:t>Razlog zadržavanja =&gt; prolazak određenog vremena prije objave neke vijesti kako bi se učinila što manje štetnom i kako se osoba ne bi dovela u neugodan položaj.</a:t>
            </a:r>
            <a:endParaRPr lang="hr-HR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dirty="0" smtClean="0"/>
              <a:t>Ukidanje istraživanja i marginalizacija neposlušnih novinara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Teme od velikog značaja za javnost novinari često mogu pronaći samo dugotrajnim i iscrpnim istraživanjem</a:t>
            </a:r>
          </a:p>
          <a:p>
            <a:endParaRPr lang="hr-HR" dirty="0" smtClean="0"/>
          </a:p>
          <a:p>
            <a:r>
              <a:rPr lang="hr-HR" dirty="0" smtClean="0"/>
              <a:t>Ako se novinar bavi iznimno delikatnim pitanjima često ugrožava sebe</a:t>
            </a:r>
          </a:p>
          <a:p>
            <a:endParaRPr lang="hr-HR" dirty="0" smtClean="0"/>
          </a:p>
          <a:p>
            <a:r>
              <a:rPr lang="hr-HR" dirty="0" smtClean="0"/>
              <a:t>U suradnji sa urednicima veliki broj istraživanja je ukinut</a:t>
            </a:r>
          </a:p>
          <a:p>
            <a:endParaRPr lang="hr-HR" dirty="0" smtClean="0"/>
          </a:p>
          <a:p>
            <a:r>
              <a:rPr lang="hr-HR" dirty="0" smtClean="0"/>
              <a:t>Novinari često pišu više radova jer nemaju radova za duge radove koji bi bili manje brojni</a:t>
            </a:r>
            <a:endParaRPr lang="hr-HR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Oni koji provode istraživanja koja su opsežna često se proglašavaju neradnicima jer ne objavljuju dovoljno često</a:t>
            </a:r>
          </a:p>
          <a:p>
            <a:endParaRPr lang="hr-HR" dirty="0" smtClean="0"/>
          </a:p>
          <a:p>
            <a:r>
              <a:rPr lang="hr-HR" dirty="0" smtClean="0"/>
              <a:t>Takva situacija dovodi do sve manjeg broja kvalitetnih istraživanja</a:t>
            </a:r>
          </a:p>
          <a:p>
            <a:endParaRPr lang="hr-HR" dirty="0" smtClean="0"/>
          </a:p>
          <a:p>
            <a:r>
              <a:rPr lang="hr-HR" dirty="0" smtClean="0"/>
              <a:t>Odupiranjem od cenzure stavlja novinare u nezavidan položaj</a:t>
            </a:r>
          </a:p>
          <a:p>
            <a:endParaRPr lang="hr-HR" dirty="0" smtClean="0"/>
          </a:p>
          <a:p>
            <a:r>
              <a:rPr lang="hr-HR" dirty="0" smtClean="0"/>
              <a:t>Bivaju marginalizirani</a:t>
            </a:r>
            <a:endParaRPr lang="hr-HR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Dobivaju manje ozbiljne teme, gura ih se u poslove manjeg značaja</a:t>
            </a:r>
          </a:p>
          <a:p>
            <a:endParaRPr lang="hr-HR" dirty="0" smtClean="0"/>
          </a:p>
          <a:p>
            <a:r>
              <a:rPr lang="hr-HR" dirty="0" smtClean="0"/>
              <a:t>Dobivaju otkaze</a:t>
            </a:r>
          </a:p>
          <a:p>
            <a:endParaRPr lang="hr-HR" dirty="0" smtClean="0"/>
          </a:p>
          <a:p>
            <a:r>
              <a:rPr lang="hr-HR" dirty="0" smtClean="0"/>
              <a:t>U Hrvatskoj gdje je mogućnost zapošljavanja ograničena suprotstaviti se uredniku je gotovo sulud potez</a:t>
            </a:r>
          </a:p>
          <a:p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Cenzuru možemo definirati kao postupak nadziranja slobode izražavanja. </a:t>
            </a:r>
          </a:p>
          <a:p>
            <a:endParaRPr lang="hr-HR" dirty="0" smtClean="0"/>
          </a:p>
          <a:p>
            <a:r>
              <a:rPr lang="hr-HR" dirty="0" smtClean="0"/>
              <a:t>Može se manifestirati u velikom broju korištenih sredstava, brisanja nepoželjnih dijelova, mijenjanja i falsificiranja onih dijelova koji ne odgovaraju određenoj vlasti ili urednicima.</a:t>
            </a:r>
          </a:p>
          <a:p>
            <a:endParaRPr lang="hr-HR" dirty="0" smtClean="0"/>
          </a:p>
          <a:p>
            <a:r>
              <a:rPr lang="hr-HR" dirty="0" smtClean="0"/>
              <a:t>“Iako je formalno ukinuta u mnogim zemljama, cenzura se javlja u prikrivenom vidu, kao oblik kontrole, i to primjenom niza mjera:  </a:t>
            </a:r>
            <a:endParaRPr lang="hr-H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hr-HR" dirty="0" smtClean="0"/>
              <a:t>Prethodnim prijavama</a:t>
            </a:r>
          </a:p>
          <a:p>
            <a:endParaRPr lang="hr-HR" dirty="0" smtClean="0"/>
          </a:p>
          <a:p>
            <a:r>
              <a:rPr lang="hr-HR" dirty="0" smtClean="0"/>
              <a:t>Odobrenjima</a:t>
            </a:r>
          </a:p>
          <a:p>
            <a:endParaRPr lang="hr-HR" dirty="0" smtClean="0"/>
          </a:p>
          <a:p>
            <a:r>
              <a:rPr lang="hr-HR" dirty="0" smtClean="0"/>
              <a:t>Potkupljivanjem vlasnika</a:t>
            </a:r>
          </a:p>
          <a:p>
            <a:endParaRPr lang="hr-HR" dirty="0" smtClean="0"/>
          </a:p>
          <a:p>
            <a:r>
              <a:rPr lang="hr-HR" dirty="0" smtClean="0"/>
              <a:t>Osiguravanjem utjecaja u redakcijama u kojima se vrši autocenzura</a:t>
            </a:r>
          </a:p>
          <a:p>
            <a:endParaRPr lang="hr-HR" dirty="0" smtClean="0"/>
          </a:p>
          <a:p>
            <a:r>
              <a:rPr lang="hr-HR" dirty="0" smtClean="0"/>
              <a:t>Financijskim pritiskom davatelja reklamnih oglasa i na mnoge druge načine</a:t>
            </a:r>
            <a:endParaRPr lang="hr-H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Cenzura =&gt; službena kontrola javnih publikacija, kazališnih predstava, filmova, radio emisija i televizijskih emisija koje mogu biti štetne po interese države, vladajuće i privilegirane krugove.</a:t>
            </a:r>
          </a:p>
          <a:p>
            <a:endParaRPr lang="hr-HR" dirty="0" smtClean="0"/>
          </a:p>
          <a:p>
            <a:r>
              <a:rPr lang="hr-HR" dirty="0" smtClean="0"/>
              <a:t>Cenzura se javlja od najranijih vremena, a bila je vezana većinom za politiku sa ciljem zadržavanja vladajuće klase i kontrolom političkih stavova, ali se javljala i u brojnim vjerskim pitanjima.</a:t>
            </a:r>
            <a:endParaRPr lang="hr-H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Opravdanost cenzure ?</a:t>
            </a:r>
          </a:p>
          <a:p>
            <a:endParaRPr lang="hr-HR" dirty="0" smtClean="0"/>
          </a:p>
          <a:p>
            <a:r>
              <a:rPr lang="hr-HR" dirty="0" smtClean="0"/>
              <a:t>Kada se time želi zaštiti ili spasiti život ili zdravlje žrtava i drugih upletenih osoba</a:t>
            </a:r>
          </a:p>
          <a:p>
            <a:endParaRPr lang="hr-HR" dirty="0" smtClean="0"/>
          </a:p>
          <a:p>
            <a:r>
              <a:rPr lang="hr-HR" dirty="0" smtClean="0"/>
              <a:t>Cilj svake cenzure je određeni interes i profit</a:t>
            </a:r>
          </a:p>
          <a:p>
            <a:endParaRPr lang="hr-HR" dirty="0" smtClean="0"/>
          </a:p>
          <a:p>
            <a:r>
              <a:rPr lang="hr-HR" dirty="0" smtClean="0"/>
              <a:t>Cenzura ruši temelje svake demokratske države: prava svakog građanina na potpune jasne i istinite informacije</a:t>
            </a:r>
            <a:endParaRPr lang="hr-H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Metode cenzure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Skraćivanje priloga, </a:t>
            </a:r>
          </a:p>
          <a:p>
            <a:endParaRPr lang="hr-HR" dirty="0" smtClean="0"/>
          </a:p>
          <a:p>
            <a:r>
              <a:rPr lang="hr-HR" dirty="0" smtClean="0"/>
              <a:t>Zabranjivanje priloga, </a:t>
            </a:r>
          </a:p>
          <a:p>
            <a:endParaRPr lang="hr-HR" dirty="0" smtClean="0"/>
          </a:p>
          <a:p>
            <a:r>
              <a:rPr lang="hr-HR" dirty="0" smtClean="0"/>
              <a:t>Nametanje tema,</a:t>
            </a:r>
          </a:p>
          <a:p>
            <a:endParaRPr lang="hr-HR" dirty="0" smtClean="0"/>
          </a:p>
          <a:p>
            <a:r>
              <a:rPr lang="hr-HR" dirty="0" smtClean="0"/>
              <a:t>Premještanje bitnih tema na manje uočljiva mjesta,</a:t>
            </a:r>
          </a:p>
          <a:p>
            <a:endParaRPr lang="hr-HR" dirty="0" smtClean="0"/>
          </a:p>
          <a:p>
            <a:r>
              <a:rPr lang="hr-HR" dirty="0" smtClean="0"/>
              <a:t>Diktiranje pitanja,</a:t>
            </a:r>
            <a:endParaRPr lang="hr-H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Cenzura u autorizaciji </a:t>
            </a:r>
          </a:p>
          <a:p>
            <a:endParaRPr lang="hr-HR" dirty="0" smtClean="0"/>
          </a:p>
          <a:p>
            <a:r>
              <a:rPr lang="hr-HR" dirty="0" smtClean="0"/>
              <a:t>Zadržavanje informacija</a:t>
            </a:r>
          </a:p>
          <a:p>
            <a:endParaRPr lang="hr-HR" dirty="0" smtClean="0"/>
          </a:p>
          <a:p>
            <a:r>
              <a:rPr lang="hr-HR" dirty="0" smtClean="0"/>
              <a:t>Marginalizacija neposlušnih</a:t>
            </a:r>
            <a:endParaRPr lang="hr-H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 smtClean="0"/>
              <a:t>Zabranjivanje i skraćivanje priloga</a:t>
            </a:r>
            <a:endParaRPr lang="hr-HR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Važne političke osobe su često u kontaktima sa svim važnim urednicima i vlasnicima novina, a takve suradnje najčešće nose interese sa obje strane. </a:t>
            </a:r>
          </a:p>
          <a:p>
            <a:endParaRPr lang="hr-HR" dirty="0" smtClean="0"/>
          </a:p>
          <a:p>
            <a:r>
              <a:rPr lang="hr-HR" dirty="0" smtClean="0"/>
              <a:t>Interes javnih osoba je da određeni sadržaji o njima ostaju tajni, a urednici štićenjem takvih osoba najčešće dobivaju novčani profit.</a:t>
            </a:r>
          </a:p>
          <a:p>
            <a:endParaRPr lang="hr-HR" dirty="0" smtClean="0"/>
          </a:p>
          <a:p>
            <a:r>
              <a:rPr lang="hr-HR" dirty="0" smtClean="0"/>
              <a:t>Skraćivanje određenih priloga =&gt; učestala radnja u novinarskom poslu</a:t>
            </a:r>
            <a:endParaRPr lang="hr-HR" dirty="0" smtClean="0"/>
          </a:p>
          <a:p>
            <a:endParaRPr lang="hr-H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hr-HR" dirty="0" smtClean="0"/>
              <a:t>Skraćivanjem određenih priloga je bitno da ideja rada bude sačuvana.</a:t>
            </a:r>
          </a:p>
          <a:p>
            <a:endParaRPr lang="hr-HR" dirty="0" smtClean="0"/>
          </a:p>
          <a:p>
            <a:r>
              <a:rPr lang="hr-HR" dirty="0" smtClean="0"/>
              <a:t>Često se događa da upravo ključne informacije budu izbačene pod opravdanjem skraćivanja teksta.</a:t>
            </a:r>
          </a:p>
          <a:p>
            <a:endParaRPr lang="hr-HR" dirty="0" smtClean="0"/>
          </a:p>
          <a:p>
            <a:r>
              <a:rPr lang="hr-HR" dirty="0" smtClean="0"/>
              <a:t>Tekst gubi svoj smisao i snagu, postaje nerazumljiv i neuvjerljiv</a:t>
            </a:r>
            <a:endParaRPr lang="hr-H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38</TotalTime>
  <Words>700</Words>
  <Application>Microsoft Office PowerPoint</Application>
  <PresentationFormat>On-screen Show (4:3)</PresentationFormat>
  <Paragraphs>106</Paragraphs>
  <Slides>17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Origin</vt:lpstr>
      <vt:lpstr>Cenzura i samocenzura</vt:lpstr>
      <vt:lpstr>Slide 2</vt:lpstr>
      <vt:lpstr>Slide 3</vt:lpstr>
      <vt:lpstr>Slide 4</vt:lpstr>
      <vt:lpstr>Slide 5</vt:lpstr>
      <vt:lpstr>Metode cenzure</vt:lpstr>
      <vt:lpstr>Slide 7</vt:lpstr>
      <vt:lpstr>Zabranjivanje i skraćivanje priloga</vt:lpstr>
      <vt:lpstr>Slide 9</vt:lpstr>
      <vt:lpstr>Nametanje tema i premještanje bitnih tema na manje uočljiva mjesta</vt:lpstr>
      <vt:lpstr>Slide 11</vt:lpstr>
      <vt:lpstr>Diktiranje pitanja</vt:lpstr>
      <vt:lpstr>Cenzura u autorizaciji</vt:lpstr>
      <vt:lpstr>Zadržavanje informacija</vt:lpstr>
      <vt:lpstr>Ukidanje istraživanja i marginalizacija neposlušnih novinara</vt:lpstr>
      <vt:lpstr>Slide 16</vt:lpstr>
      <vt:lpstr>Slide 17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Cenzura i samocenzura</dc:title>
  <dc:creator>Šime</dc:creator>
  <cp:lastModifiedBy>Šime</cp:lastModifiedBy>
  <cp:revision>5</cp:revision>
  <dcterms:created xsi:type="dcterms:W3CDTF">2013-12-01T11:08:46Z</dcterms:created>
  <dcterms:modified xsi:type="dcterms:W3CDTF">2013-12-01T11:47:11Z</dcterms:modified>
</cp:coreProperties>
</file>