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3" autoAdjust="0"/>
    <p:restoredTop sz="94660"/>
  </p:normalViewPr>
  <p:slideViewPr>
    <p:cSldViewPr>
      <p:cViewPr varScale="1">
        <p:scale>
          <a:sx n="106" d="100"/>
          <a:sy n="106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BA6DE-8970-47E8-B07E-FE84089DC73E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1A42F-874C-47B8-BB25-4B1EF4F1719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1A42F-874C-47B8-BB25-4B1EF4F17198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59A7B0F-6263-496E-8248-087576A332F7}" type="datetimeFigureOut">
              <a:rPr lang="sr-Latn-CS" smtClean="0"/>
              <a:pPr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465E785-6E01-48C8-A882-685FA6CC6A1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Funkcije, priroda i učinci medija.</a:t>
            </a:r>
            <a:endParaRPr lang="hr-HR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i="1" dirty="0" smtClean="0"/>
              <a:t>“…budućnost će pripasti onima koji će se znati po staviti prema potrebama prirode novih medija.”</a:t>
            </a:r>
          </a:p>
          <a:p>
            <a:endParaRPr lang="hr-HR" i="1" dirty="0" smtClean="0"/>
          </a:p>
          <a:p>
            <a:r>
              <a:rPr lang="hr-HR" dirty="0" smtClean="0"/>
              <a:t> Odbijanje medija tiska ponovo se javlja u nerazumijevanju prirode novih medija, njihovih opasnosti, ali i prednosti.</a:t>
            </a:r>
          </a:p>
          <a:p>
            <a:endParaRPr lang="hr-HR" dirty="0" smtClean="0"/>
          </a:p>
          <a:p>
            <a:r>
              <a:rPr lang="hr-HR" dirty="0" smtClean="0"/>
              <a:t>Dinamičnost medija =&gt; glavna odlika današnjih suvremenih medija.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Treba biti na pravom mjestu u pravo vrijeme.</a:t>
            </a:r>
          </a:p>
          <a:p>
            <a:endParaRPr lang="hr-HR" dirty="0" smtClean="0"/>
          </a:p>
          <a:p>
            <a:r>
              <a:rPr lang="hr-HR" dirty="0" smtClean="0"/>
              <a:t>Danas smo svjedoci odustajanja od novih medija i njihova nerazumijevanja.</a:t>
            </a:r>
          </a:p>
          <a:p>
            <a:endParaRPr lang="hr-HR" dirty="0" smtClean="0"/>
          </a:p>
          <a:p>
            <a:r>
              <a:rPr lang="hr-HR" dirty="0" smtClean="0"/>
              <a:t>B</a:t>
            </a:r>
            <a:r>
              <a:rPr lang="vi-VN" dirty="0" smtClean="0"/>
              <a:t>iti objekt medijskih posredovanja, zavođenja pa i manipuliranja, ili biti povremeni ili stalni sudionik medijskih proboja</a:t>
            </a:r>
            <a:r>
              <a:rPr lang="hr-HR" dirty="0" smtClean="0"/>
              <a:t> ?</a:t>
            </a:r>
          </a:p>
          <a:p>
            <a:endParaRPr lang="hr-HR" dirty="0" smtClean="0"/>
          </a:p>
          <a:p>
            <a:r>
              <a:rPr lang="hr-HR" dirty="0" smtClean="0"/>
              <a:t>Ili ćemo biti nesvjesni medija i postati objekti podsmjeha, ili ćemo s novom medijskom pismenošću otvarati nova područja aktivizma.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UTJECAJ MEDIJA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Utjecaj na doživljaj nas sami, svijeta koji nas okružuje, formiranje našeg sustava vrijednosti izuzetno je velik.</a:t>
            </a:r>
          </a:p>
          <a:p>
            <a:endParaRPr lang="hr-HR" dirty="0" smtClean="0"/>
          </a:p>
          <a:p>
            <a:r>
              <a:rPr lang="hr-HR" dirty="0" smtClean="0"/>
              <a:t>U većini smo konzumenti (pasivni potrošači) različitih medijskih sadržaja, a manje aktivni stvaraoci istih.</a:t>
            </a:r>
          </a:p>
          <a:p>
            <a:endParaRPr lang="hr-HR" dirty="0" smtClean="0"/>
          </a:p>
          <a:p>
            <a:r>
              <a:rPr lang="hr-HR" dirty="0" smtClean="0"/>
              <a:t>Dopiru do nas globalne, regionalne, državne, mjesne te vijesti iz naselja (tračevi) i obitelji.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Ponekad nas informiraju, ponekad nas nastoje oduševiti, ponekad pak </a:t>
            </a:r>
            <a:r>
              <a:rPr lang="hr-HR" dirty="0" err="1" smtClean="0"/>
              <a:t>posvjestiti</a:t>
            </a:r>
            <a:r>
              <a:rPr lang="hr-HR" dirty="0" smtClean="0"/>
              <a:t> nešto, ponekad nas tjeraju na razmišljanja i rasprave, a nekad nam jednostavno služe da bismo se zabavili, mogli bismo tako u nedogled nabrajati</a:t>
            </a:r>
          </a:p>
          <a:p>
            <a:endParaRPr lang="hr-HR" dirty="0" smtClean="0"/>
          </a:p>
          <a:p>
            <a:r>
              <a:rPr lang="hr-HR" dirty="0" smtClean="0"/>
              <a:t>Novinari imaju moć da od anonimna čovjeka naprave superzvijezdu, i da nekom „uglednom“ čovjeku unište život. </a:t>
            </a:r>
          </a:p>
          <a:p>
            <a:endParaRPr lang="hr-HR" dirty="0" smtClean="0"/>
          </a:p>
          <a:p>
            <a:r>
              <a:rPr lang="hr-HR" dirty="0" smtClean="0"/>
              <a:t>Tako je u svim segmentima ljudskog društva.</a:t>
            </a:r>
          </a:p>
          <a:p>
            <a:endParaRPr lang="hr-HR" dirty="0" smtClean="0"/>
          </a:p>
          <a:p>
            <a:r>
              <a:rPr lang="hr-HR" dirty="0" smtClean="0"/>
              <a:t>„Ako kontroliraš medije, možeš reći i da kontroliraš narod.“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Primjer: </a:t>
            </a:r>
          </a:p>
          <a:p>
            <a:pPr lvl="2"/>
            <a:r>
              <a:rPr lang="hr-HR" dirty="0" smtClean="0"/>
              <a:t>Kada umre neka poznata ličnost, uglavnom se o mrtvima piše najbolje, ipak postoje oni koji i mrtve žele blatiti. A ta ličnost bez obzira na sve dobije barem dvostruko više obožavatelja nego što ih je imala za života, jer oni što je nisu mogli podnijeti, postaju povodljivi i počinju je obožavati.</a:t>
            </a:r>
          </a:p>
          <a:p>
            <a:endParaRPr lang="hr-HR" dirty="0" smtClean="0"/>
          </a:p>
          <a:p>
            <a:r>
              <a:rPr lang="hr-HR" dirty="0" smtClean="0"/>
              <a:t>Dnevno budemo zasuti velikim brojem informacija, tako da iako u tom trenutku reagiramo spontano, i nastojimo suosjećati ili smijemo se nečemu, nakon nekog vremena zaboravimo da se uopće nešto dogodilo.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 Iako je istina da vrijeme pregazi neku vijest, ali dok svi pričaju o njoj i mi ćemo pričati.</a:t>
            </a:r>
          </a:p>
          <a:p>
            <a:endParaRPr lang="hr-HR" dirty="0" smtClean="0"/>
          </a:p>
          <a:p>
            <a:r>
              <a:rPr lang="hr-HR" dirty="0" smtClean="0"/>
              <a:t>Svake izbore, ali i poslije njih, možete iščitati koga koji mediji favoriziraju.</a:t>
            </a:r>
          </a:p>
          <a:p>
            <a:endParaRPr lang="hr-HR" dirty="0" smtClean="0"/>
          </a:p>
          <a:p>
            <a:r>
              <a:rPr lang="hr-HR" dirty="0" smtClean="0"/>
              <a:t> Ono što ljudi trebaju je biti informirani i biti u toku, ali u životu mediji ne smiju biti naša osnovna životna literatura. 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Ipak ne bismo smjeli zaključiti da su mediji neko čudovište koje pošto po to treba uništiti.</a:t>
            </a:r>
          </a:p>
          <a:p>
            <a:endParaRPr lang="hr-HR" dirty="0" smtClean="0"/>
          </a:p>
          <a:p>
            <a:r>
              <a:rPr lang="it-IT" dirty="0" smtClean="0"/>
              <a:t> Medije prave ljudi i upravo o njima ovisi hoće li ti mediji biti dobri ili zli. </a:t>
            </a:r>
            <a:br>
              <a:rPr lang="it-IT" dirty="0" smtClean="0"/>
            </a:br>
            <a:endParaRPr lang="hr-HR" dirty="0" smtClean="0"/>
          </a:p>
          <a:p>
            <a:r>
              <a:rPr lang="hr-HR" dirty="0" smtClean="0"/>
              <a:t>Sveti Pavao kaže: ' Uostalom, braćo, što je god istinito, što god časno, što god pravedno, što god čisto, što god ljubazno, što god hvalevrijedno; je li što krepost, je li što pohvala - to </a:t>
            </a:r>
            <a:r>
              <a:rPr lang="hr-HR" dirty="0" err="1" smtClean="0"/>
              <a:t>nek</a:t>
            </a:r>
            <a:r>
              <a:rPr lang="hr-HR" dirty="0" smtClean="0"/>
              <a:t> vam je na srcu!' (Fil 4, 8). 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err="1" smtClean="0"/>
              <a:t>Noam</a:t>
            </a:r>
            <a:r>
              <a:rPr lang="hr-HR" dirty="0" smtClean="0"/>
              <a:t> </a:t>
            </a:r>
            <a:r>
              <a:rPr lang="hr-HR" dirty="0" err="1" smtClean="0"/>
              <a:t>Chomsky</a:t>
            </a:r>
            <a:r>
              <a:rPr lang="hr-HR" dirty="0" smtClean="0"/>
              <a:t> (2002) =&gt; mediji u suvremenom društvu imaju presudnu ulogu u sustavu kontrole i nadzora masa, a njima upravljaju privatni kapital i privatni interesi. Još je gore, smatra on, što škole ne čine ništa da bi obranile ljude od toga, nego su dapače i same dio tog aparata za indoktrinaciju i dezinformiranje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Mediji mogu djelovati trenutačno i usaditi trenutačna znanja, mogu stvarati, jačati ili umanjivati naše stavove, mogu djelovati na naše emocije, mogu nas natjerati na neku akciju, mogu nas uzbuditi ili smiriti.</a:t>
            </a:r>
          </a:p>
          <a:p>
            <a:endParaRPr lang="hr-HR" dirty="0" smtClean="0"/>
          </a:p>
          <a:p>
            <a:r>
              <a:rPr lang="hr-HR" dirty="0" smtClean="0"/>
              <a:t>Hipoteza katarze</a:t>
            </a:r>
          </a:p>
          <a:p>
            <a:pPr lvl="2"/>
            <a:r>
              <a:rPr lang="hr-HR" dirty="0" smtClean="0"/>
              <a:t>Prema </a:t>
            </a:r>
            <a:r>
              <a:rPr lang="hr-HR" dirty="0" err="1" smtClean="0"/>
              <a:t>katarzičnoj</a:t>
            </a:r>
            <a:r>
              <a:rPr lang="hr-HR" dirty="0" smtClean="0"/>
              <a:t> hipotezi, filmsko nasilje izaziva redukciju nasilnog ponašanja, smanjuje nasilno ponašanje, pa se nasilje u medijima prihvaća u funkciji koju je imalo u grčkim tragedijama.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err="1" smtClean="0"/>
              <a:t>Habituacija</a:t>
            </a:r>
            <a:r>
              <a:rPr lang="hr-HR" dirty="0" smtClean="0"/>
              <a:t> ili hipoteza o neosjetljivosti</a:t>
            </a:r>
          </a:p>
          <a:p>
            <a:pPr lvl="2"/>
            <a:r>
              <a:rPr lang="hr-HR" dirty="0" smtClean="0"/>
              <a:t>Hipoteza o neosjetljivosti kao posljedici prekomjernog gledanja nasilja zasniva se na svakodnevnom iskustvu koje pokazuje da izloženost jednom izvoru djelovanja – pozitivnom ili negativnom djeluje na nas tako da se navikavamo na njegovu nazočnost i sadržaj, pa postajemo manje osjetljivi.</a:t>
            </a:r>
          </a:p>
          <a:p>
            <a:endParaRPr lang="hr-HR" dirty="0" smtClean="0"/>
          </a:p>
          <a:p>
            <a:r>
              <a:rPr lang="hr-HR" dirty="0" smtClean="0"/>
              <a:t>Stimulacijska hipoteza ili imitacija</a:t>
            </a:r>
          </a:p>
          <a:p>
            <a:pPr lvl="2"/>
            <a:r>
              <a:rPr lang="vi-VN" dirty="0" smtClean="0"/>
              <a:t>Djeca imitiraju ono što vide. Više od 60% djece mlađe dobi reklo je da oponaša junake koje gleda na televiziji (Libert, Neale i Davidson, 1973, prema Potter, 2001:274). </a:t>
            </a:r>
          </a:p>
          <a:p>
            <a:pPr lvl="2"/>
            <a:r>
              <a:rPr lang="vi-VN" dirty="0" smtClean="0"/>
              <a:t>Najčešće se oponašanje iskazuje i najlakše ga je uočiti kao izravnu posljedicu medijskog </a:t>
            </a:r>
            <a:r>
              <a:rPr lang="hr-HR" dirty="0" smtClean="0"/>
              <a:t> </a:t>
            </a:r>
            <a:r>
              <a:rPr lang="vi-VN" dirty="0" smtClean="0"/>
              <a:t>utjecaja kad se imitira nešto viđeno na malom ekranu (ili na filmu) iako to oponašanje u 90% slučajeva nije doslovno.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Funkcije medija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err="1" smtClean="0"/>
              <a:t>Lat</a:t>
            </a:r>
            <a:r>
              <a:rPr lang="hr-HR" dirty="0" smtClean="0"/>
              <a:t>. </a:t>
            </a:r>
            <a:r>
              <a:rPr lang="hr-HR" dirty="0" err="1" smtClean="0"/>
              <a:t>Medium</a:t>
            </a:r>
            <a:r>
              <a:rPr lang="hr-HR" dirty="0" smtClean="0"/>
              <a:t> =&gt; posrednik</a:t>
            </a:r>
          </a:p>
          <a:p>
            <a:endParaRPr lang="hr-HR" dirty="0" smtClean="0"/>
          </a:p>
          <a:p>
            <a:r>
              <a:rPr lang="hr-HR" dirty="0" smtClean="0"/>
              <a:t>Mediji? Radio, TV, novine, razne tiskovine, internetski portali</a:t>
            </a:r>
          </a:p>
          <a:p>
            <a:endParaRPr lang="hr-HR" dirty="0" smtClean="0"/>
          </a:p>
          <a:p>
            <a:r>
              <a:rPr lang="hr-HR" dirty="0" smtClean="0"/>
              <a:t>Javni mediji trebaju više odgovarati zahtjevima publike</a:t>
            </a:r>
          </a:p>
          <a:p>
            <a:endParaRPr lang="hr-HR" dirty="0" smtClean="0"/>
          </a:p>
          <a:p>
            <a:r>
              <a:rPr lang="hr-HR" dirty="0" err="1" smtClean="0"/>
              <a:t>John</a:t>
            </a:r>
            <a:r>
              <a:rPr lang="hr-HR" dirty="0" smtClean="0"/>
              <a:t> </a:t>
            </a:r>
            <a:r>
              <a:rPr lang="hr-HR" dirty="0" err="1" smtClean="0"/>
              <a:t>Reith</a:t>
            </a:r>
            <a:r>
              <a:rPr lang="hr-HR" dirty="0" smtClean="0"/>
              <a:t> (direktor BBC-a):”…svrha medija je informirati obrazovati i zabaviti publiku.”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Informativna funkcija medija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B. Klaić, informacija je: “obavijest, obavještenje, saopćenje o toku radova ili o nečijoj djelatnosti, podatak o nečemu.” </a:t>
            </a:r>
          </a:p>
          <a:p>
            <a:endParaRPr lang="hr-HR" dirty="0" smtClean="0"/>
          </a:p>
          <a:p>
            <a:r>
              <a:rPr lang="hr-HR" dirty="0" smtClean="0"/>
              <a:t>Informacije treba donijeti smislene podatke, nadograđivati znanja i otklanjati nejasnoće.</a:t>
            </a:r>
          </a:p>
          <a:p>
            <a:endParaRPr lang="hr-HR" dirty="0" smtClean="0"/>
          </a:p>
          <a:p>
            <a:r>
              <a:rPr lang="hr-HR" dirty="0" smtClean="0"/>
              <a:t>Danas su funkcije medija iskrivljene jer profit zarađuju vijesti koje su skandalozne, senzacijske.</a:t>
            </a:r>
          </a:p>
          <a:p>
            <a:endParaRPr lang="hr-HR" dirty="0" smtClean="0"/>
          </a:p>
          <a:p>
            <a:r>
              <a:rPr lang="hr-HR" dirty="0" err="1" smtClean="0"/>
              <a:t>Neil</a:t>
            </a:r>
            <a:r>
              <a:rPr lang="hr-HR" dirty="0" smtClean="0"/>
              <a:t> </a:t>
            </a:r>
            <a:r>
              <a:rPr lang="hr-HR" dirty="0" err="1" smtClean="0"/>
              <a:t>Postman</a:t>
            </a:r>
            <a:r>
              <a:rPr lang="hr-HR" dirty="0" smtClean="0"/>
              <a:t> “…sve se svodi na skandal, seks i sport.”</a:t>
            </a:r>
          </a:p>
          <a:p>
            <a:endParaRPr lang="hr-HR" dirty="0" smtClean="0"/>
          </a:p>
          <a:p>
            <a:r>
              <a:rPr lang="hr-HR" dirty="0" smtClean="0"/>
              <a:t>Razlog? Nestanak ozbiljnih i profesionalnih novinara. 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 hrvatskoj je glavna informativna emisija “Dnevnik”</a:t>
            </a:r>
          </a:p>
          <a:p>
            <a:endParaRPr lang="hr-HR" dirty="0" smtClean="0"/>
          </a:p>
          <a:p>
            <a:r>
              <a:rPr lang="hr-HR" dirty="0" smtClean="0"/>
              <a:t>“Dnevnik” Hrt-a = najstarija i najgledanija emisija informativnog tipa</a:t>
            </a:r>
          </a:p>
          <a:p>
            <a:endParaRPr lang="hr-HR" dirty="0" smtClean="0"/>
          </a:p>
          <a:p>
            <a:r>
              <a:rPr lang="hr-HR" dirty="0" smtClean="0"/>
              <a:t>Dnevnici ostalih tv kuća = projiciraju nerealnu sliku svijeta, donose vijesti koje će se prodati i time nameću interese.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Obrazovna funkcija medija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J. </a:t>
            </a:r>
            <a:r>
              <a:rPr lang="hr-HR" dirty="0" err="1" smtClean="0"/>
              <a:t>Reith</a:t>
            </a:r>
            <a:r>
              <a:rPr lang="hr-HR" dirty="0" smtClean="0"/>
              <a:t> =&gt; obrazovna funkcija je druga </a:t>
            </a:r>
            <a:r>
              <a:rPr lang="hr-HR" dirty="0" err="1" smtClean="0"/>
              <a:t>najbitnija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“…institucija proces, sadržaj i rezultat organiziranog i/ili slučajnog učenja u funkciji razvoja različitih kognitivnih sposobnosti, kao i stjecanja raznovrsnih, umijeća i navika.”</a:t>
            </a:r>
          </a:p>
          <a:p>
            <a:endParaRPr lang="hr-HR" dirty="0" smtClean="0"/>
          </a:p>
          <a:p>
            <a:r>
              <a:rPr lang="hr-HR" dirty="0" smtClean="0"/>
              <a:t>Nerijetko brojni animirani i crtani filmovi ne donose obrazovnu funkciju jer su ispunjeni nasiljem. </a:t>
            </a:r>
          </a:p>
          <a:p>
            <a:endParaRPr lang="hr-HR" dirty="0" smtClean="0"/>
          </a:p>
          <a:p>
            <a:r>
              <a:rPr lang="hr-HR" dirty="0" smtClean="0"/>
              <a:t>Samim time ih mediji pripremaju od malena da im se senzacionalističke teme čine privlačne. 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 funkcijama medija je povezana i dilema pogoduju li mediji više razvoju kritičke ili autoritativne svijesti primatelja? </a:t>
            </a:r>
          </a:p>
          <a:p>
            <a:endParaRPr lang="hr-HR" dirty="0" smtClean="0"/>
          </a:p>
          <a:p>
            <a:r>
              <a:rPr lang="hr-HR" dirty="0" err="1" smtClean="0"/>
              <a:t>Joseph</a:t>
            </a:r>
            <a:r>
              <a:rPr lang="hr-HR" dirty="0" smtClean="0"/>
              <a:t> </a:t>
            </a:r>
            <a:r>
              <a:rPr lang="hr-HR" dirty="0" err="1" smtClean="0"/>
              <a:t>Klapper</a:t>
            </a:r>
            <a:r>
              <a:rPr lang="hr-HR" dirty="0" smtClean="0"/>
              <a:t> =&gt; masovni mediji općenito više pridonose učvršćivanju prethodno postojećeg ljudskog ponašanja nego njegovoj promjeni.</a:t>
            </a:r>
          </a:p>
          <a:p>
            <a:endParaRPr lang="hr-HR" dirty="0" smtClean="0"/>
          </a:p>
          <a:p>
            <a:r>
              <a:rPr lang="hr-HR" dirty="0" smtClean="0"/>
              <a:t>No je li to i danas baš tako ?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Isključuju se knjige, dokumentarci, glazba kao korisni. </a:t>
            </a:r>
          </a:p>
          <a:p>
            <a:endParaRPr lang="hr-HR" dirty="0" smtClean="0"/>
          </a:p>
          <a:p>
            <a:r>
              <a:rPr lang="hr-HR" dirty="0" smtClean="0"/>
              <a:t>Knjige se gledaju kao dosadne.</a:t>
            </a:r>
          </a:p>
          <a:p>
            <a:endParaRPr lang="hr-HR" dirty="0" smtClean="0"/>
          </a:p>
          <a:p>
            <a:r>
              <a:rPr lang="hr-HR" dirty="0" smtClean="0"/>
              <a:t>Dokumentarci dobivaju sve manju </a:t>
            </a:r>
            <a:r>
              <a:rPr lang="hr-HR" dirty="0" err="1" smtClean="0"/>
              <a:t>minutažu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Glazba se sve </a:t>
            </a:r>
            <a:r>
              <a:rPr lang="hr-HR" dirty="0" err="1" smtClean="0"/>
              <a:t>ćešće</a:t>
            </a:r>
            <a:r>
              <a:rPr lang="hr-HR" dirty="0" smtClean="0"/>
              <a:t> proizvodi na računalima.</a:t>
            </a:r>
          </a:p>
          <a:p>
            <a:endParaRPr lang="hr-HR" dirty="0" smtClean="0"/>
          </a:p>
          <a:p>
            <a:r>
              <a:rPr lang="hr-HR" dirty="0" smtClean="0"/>
              <a:t>Tv i novine su se okrenule više senzacionalističkom pristupu nego obrazovnom i poučnom.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Zabavna funkcija medija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Danas je ipak ova funkcija primarna, iako je u prošlosti bila potpuno sporedna.</a:t>
            </a:r>
          </a:p>
          <a:p>
            <a:endParaRPr lang="hr-HR" dirty="0" smtClean="0"/>
          </a:p>
          <a:p>
            <a:r>
              <a:rPr lang="hr-HR" dirty="0" smtClean="0"/>
              <a:t>Zabavne emisije, radijske i glazbene emisije.</a:t>
            </a:r>
          </a:p>
          <a:p>
            <a:endParaRPr lang="hr-HR" dirty="0" smtClean="0"/>
          </a:p>
          <a:p>
            <a:r>
              <a:rPr lang="hr-HR" dirty="0" smtClean="0"/>
              <a:t>S modernom svakodnevnicom potrebno što više zabavnih programa, zbog potrebe za bijegom od sadašnjice.</a:t>
            </a:r>
          </a:p>
          <a:p>
            <a:endParaRPr lang="hr-HR" dirty="0" smtClean="0"/>
          </a:p>
          <a:p>
            <a:r>
              <a:rPr lang="hr-HR" dirty="0" smtClean="0"/>
              <a:t>Nemoral, dehumanizacija </a:t>
            </a:r>
            <a:r>
              <a:rPr lang="hr-HR" dirty="0" err="1" smtClean="0"/>
              <a:t>čovijeka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Brojni </a:t>
            </a:r>
            <a:r>
              <a:rPr lang="hr-HR" dirty="0" err="1" smtClean="0"/>
              <a:t>reality</a:t>
            </a:r>
            <a:r>
              <a:rPr lang="hr-HR" dirty="0" smtClean="0"/>
              <a:t> </a:t>
            </a:r>
            <a:r>
              <a:rPr lang="hr-HR" dirty="0" err="1" smtClean="0"/>
              <a:t>show</a:t>
            </a:r>
            <a:r>
              <a:rPr lang="hr-HR" dirty="0" smtClean="0"/>
              <a:t>-ovi.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Priroda medija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BITI SUBJEKT ILI OBJEKT?</a:t>
            </a:r>
          </a:p>
          <a:p>
            <a:endParaRPr lang="hr-HR" dirty="0" smtClean="0"/>
          </a:p>
          <a:p>
            <a:r>
              <a:rPr lang="hr-HR" dirty="0" smtClean="0"/>
              <a:t>Svaka nova tehnologija utječe na ljudsko iskustvo, mijenja ga i dresira.</a:t>
            </a:r>
          </a:p>
          <a:p>
            <a:endParaRPr lang="hr-HR" dirty="0" smtClean="0"/>
          </a:p>
          <a:p>
            <a:r>
              <a:rPr lang="hr-HR" dirty="0" smtClean="0"/>
              <a:t>Ekstenzije, odnosno naši tehnički produžeci - postaju dio nas samih.</a:t>
            </a:r>
          </a:p>
          <a:p>
            <a:endParaRPr lang="hr-HR" dirty="0" smtClean="0"/>
          </a:p>
          <a:p>
            <a:r>
              <a:rPr lang="hr-HR" dirty="0" smtClean="0"/>
              <a:t>Paralelni virtualni svijet koji preuzima vodeću poziciju u našim životima. </a:t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266</TotalTime>
  <Words>941</Words>
  <Application>Microsoft Office PowerPoint</Application>
  <PresentationFormat>On-screen Show (4:3)</PresentationFormat>
  <Paragraphs>117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 </vt:lpstr>
      <vt:lpstr>Funkcije medija</vt:lpstr>
      <vt:lpstr>Informativna funkcija medija</vt:lpstr>
      <vt:lpstr>Slide 4</vt:lpstr>
      <vt:lpstr>Obrazovna funkcija medija</vt:lpstr>
      <vt:lpstr>Slide 6</vt:lpstr>
      <vt:lpstr>Slide 7</vt:lpstr>
      <vt:lpstr>Zabavna funkcija medija</vt:lpstr>
      <vt:lpstr>Priroda medija</vt:lpstr>
      <vt:lpstr>Slide 10</vt:lpstr>
      <vt:lpstr>Slide 11</vt:lpstr>
      <vt:lpstr>UTJECAJ MEDIJA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Šime</dc:creator>
  <cp:lastModifiedBy>Šime</cp:lastModifiedBy>
  <cp:revision>16</cp:revision>
  <dcterms:created xsi:type="dcterms:W3CDTF">2013-11-30T10:02:53Z</dcterms:created>
  <dcterms:modified xsi:type="dcterms:W3CDTF">2013-12-01T05:39:52Z</dcterms:modified>
</cp:coreProperties>
</file>