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53CEA8F-C805-4052-BCBF-5A03F8051050}" type="datetimeFigureOut">
              <a:rPr lang="sr-Latn-CS" smtClean="0"/>
              <a:t>30.11.2013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hr-H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7B95FE9-D609-45C7-BE01-F719ABE7F955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CEA8F-C805-4052-BCBF-5A03F8051050}" type="datetimeFigureOut">
              <a:rPr lang="sr-Latn-CS" smtClean="0"/>
              <a:t>30.11.2013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95FE9-D609-45C7-BE01-F719ABE7F955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CEA8F-C805-4052-BCBF-5A03F8051050}" type="datetimeFigureOut">
              <a:rPr lang="sr-Latn-CS" smtClean="0"/>
              <a:t>30.11.2013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95FE9-D609-45C7-BE01-F719ABE7F955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53CEA8F-C805-4052-BCBF-5A03F8051050}" type="datetimeFigureOut">
              <a:rPr lang="sr-Latn-CS" smtClean="0"/>
              <a:t>30.11.2013</a:t>
            </a:fld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7B95FE9-D609-45C7-BE01-F719ABE7F955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53CEA8F-C805-4052-BCBF-5A03F8051050}" type="datetimeFigureOut">
              <a:rPr lang="sr-Latn-CS" smtClean="0"/>
              <a:t>30.11.2013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hr-H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7B95FE9-D609-45C7-BE01-F719ABE7F955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CEA8F-C805-4052-BCBF-5A03F8051050}" type="datetimeFigureOut">
              <a:rPr lang="sr-Latn-CS" smtClean="0"/>
              <a:t>30.11.2013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95FE9-D609-45C7-BE01-F719ABE7F955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CEA8F-C805-4052-BCBF-5A03F8051050}" type="datetimeFigureOut">
              <a:rPr lang="sr-Latn-CS" smtClean="0"/>
              <a:t>30.11.2013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95FE9-D609-45C7-BE01-F719ABE7F955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53CEA8F-C805-4052-BCBF-5A03F8051050}" type="datetimeFigureOut">
              <a:rPr lang="sr-Latn-CS" smtClean="0"/>
              <a:t>30.11.2013</a:t>
            </a:fld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7B95FE9-D609-45C7-BE01-F719ABE7F955}" type="slidenum">
              <a:rPr lang="hr-HR" smtClean="0"/>
              <a:t>‹#›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CEA8F-C805-4052-BCBF-5A03F8051050}" type="datetimeFigureOut">
              <a:rPr lang="sr-Latn-CS" smtClean="0"/>
              <a:t>30.11.2013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95FE9-D609-45C7-BE01-F719ABE7F955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53CEA8F-C805-4052-BCBF-5A03F8051050}" type="datetimeFigureOut">
              <a:rPr lang="sr-Latn-CS" smtClean="0"/>
              <a:t>30.11.2013</a:t>
            </a:fld>
            <a:endParaRPr lang="hr-H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7B95FE9-D609-45C7-BE01-F719ABE7F955}" type="slidenum">
              <a:rPr lang="hr-HR" smtClean="0"/>
              <a:t>‹#›</a:t>
            </a:fld>
            <a:endParaRPr lang="hr-H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53CEA8F-C805-4052-BCBF-5A03F8051050}" type="datetimeFigureOut">
              <a:rPr lang="sr-Latn-CS" smtClean="0"/>
              <a:t>30.11.2013</a:t>
            </a:fld>
            <a:endParaRPr lang="hr-H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7B95FE9-D609-45C7-BE01-F719ABE7F955}" type="slidenum">
              <a:rPr lang="hr-HR" smtClean="0"/>
              <a:t>‹#›</a:t>
            </a:fld>
            <a:endParaRPr lang="hr-H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53CEA8F-C805-4052-BCBF-5A03F8051050}" type="datetimeFigureOut">
              <a:rPr lang="sr-Latn-CS" smtClean="0"/>
              <a:t>30.11.2013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7B95FE9-D609-45C7-BE01-F719ABE7F955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Sloboda izražavanja i pravo na komunikaciju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vi-VN" dirty="0" smtClean="0"/>
              <a:t>Pravo na pristup informacijama u Republici Hrvatskoj prvenestveno je uređeno Zakonom o pravu na pristup informacijama (Narodne novine br. 172/2003, 144/2010, </a:t>
            </a:r>
            <a:r>
              <a:rPr lang="vi-VN" dirty="0" smtClean="0"/>
              <a:t>37/2011, 77/2011)</a:t>
            </a:r>
            <a:endParaRPr lang="hr-HR" dirty="0" smtClean="0"/>
          </a:p>
          <a:p>
            <a:endParaRPr lang="hr-HR" dirty="0" smtClean="0"/>
          </a:p>
          <a:p>
            <a:r>
              <a:rPr lang="vi-VN" dirty="0" smtClean="0"/>
              <a:t>Navedenim Zakonom uređuje se pravo na pristup informacijama koje posjeduju, raspolažu ili nadziru tijela javne vlasti, propisuju načela prava na pristup informacijama , izuzeci od prava na pristup informacijama i postupak za ostvarivanje i zaštitu prava na pristup informacijama. </a:t>
            </a:r>
            <a:endParaRPr lang="hr-H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Za razumijevanje suvremenog informacijskog društva, samih implikacija razvoja suvremenih informacijskih tehnologija na privatnost te društvenih i kulturnih promjena, nije presudno ono što se može dogoditi, već razlog zašto će se nešto dogoditi</a:t>
            </a:r>
            <a:r>
              <a:rPr lang="hr-HR" dirty="0" smtClean="0"/>
              <a:t>.</a:t>
            </a:r>
          </a:p>
          <a:p>
            <a:endParaRPr lang="hr-HR" dirty="0" smtClean="0"/>
          </a:p>
          <a:p>
            <a:r>
              <a:rPr lang="hr-HR" dirty="0" smtClean="0"/>
              <a:t>U novoj eri informacijskog društva, većina proizvodnih procesa je automatizirana i pojednostavljena čak i dovedena na razinu upravljanja umjetnom inteligencijom. </a:t>
            </a:r>
            <a:endParaRPr lang="hr-H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U svim demokratskim društvima javljaju se i kritičari legalizacije prava na dostup informacijama, pa se tako javljaju prigovori da će se zbog toga onemogućiti «normalno» i učinkovito funkcioniranje vlade, da će to prouzročiti iznimno velike troškove u radu tijela javne vlasti, odnosno da će se na taj način omogućiti samo dostup onim informacijama koje nisu od značaja za nadzor nad njihovim radom. </a:t>
            </a:r>
            <a:endParaRPr lang="hr-HR" dirty="0" smtClean="0"/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Sloboda izražavanja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Članak 10. - Sloboda izražavanja</a:t>
            </a:r>
          </a:p>
          <a:p>
            <a:endParaRPr lang="hr-HR" dirty="0" smtClean="0"/>
          </a:p>
          <a:p>
            <a:r>
              <a:rPr lang="hr-HR" dirty="0" smtClean="0"/>
              <a:t>Ovaj članak ne sprječava države da podvrgnu režimu dozvola ustanove koje obavljaju djelatnosti radija ili televizije te kinematografsku djelatnost.</a:t>
            </a:r>
          </a:p>
          <a:p>
            <a:endParaRPr lang="hr-HR" dirty="0" smtClean="0"/>
          </a:p>
          <a:p>
            <a:r>
              <a:rPr lang="hr-HR" dirty="0" smtClean="0"/>
              <a:t>1. Svatko ima pravo na slobodu izražavanja. To pravo obuhvaća slobodu mišljenja i slobodu primanja i širenja informacija i ideja bez miješanja javne vlasti i bez obzira na granice.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2. Kako ostvarivanje tih sloboda obuhvaća dužnosti i odgovornosti, ono može biti podvrgnuto formalnostima, uvjetima, ograničenjima ili kaznama propisanim zakonom, koji su u demokratskom društvu nužni radi interesa državne sigurnosti, teritorijalne cjelovitosti ili javnog reda i mira, radi </a:t>
            </a:r>
            <a:r>
              <a:rPr lang="hr-HR" dirty="0" smtClean="0"/>
              <a:t>sprječavanja </a:t>
            </a:r>
            <a:r>
              <a:rPr lang="hr-HR" dirty="0" smtClean="0"/>
              <a:t>nereda ili zločina, radi zaštite zdravlja ili morala, radi zaštite ugleda ili prava drugih, radi </a:t>
            </a:r>
            <a:r>
              <a:rPr lang="hr-HR" dirty="0" smtClean="0"/>
              <a:t>sprječavanja </a:t>
            </a:r>
            <a:r>
              <a:rPr lang="hr-HR" dirty="0" smtClean="0"/>
              <a:t>odavanja povjerljivih informacija ili radi očuvanja autoriteta i nepristranosti sudbene vlasti.</a:t>
            </a:r>
            <a:endParaRPr lang="hr-H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a-IN" dirty="0" smtClean="0">
                <a:ea typeface="ＭＳ Ｐゴシック" pitchFamily="34" charset="-128"/>
              </a:rPr>
              <a:t>Posebnu zaštitu uživaju mediji kao </a:t>
            </a:r>
            <a:r>
              <a:rPr lang="ta-IN" altLang="en-US" dirty="0" smtClean="0">
                <a:ea typeface="ＭＳ Ｐゴシック" pitchFamily="34" charset="-128"/>
              </a:rPr>
              <a:t>“</a:t>
            </a:r>
            <a:r>
              <a:rPr lang="ta-IN" dirty="0" smtClean="0">
                <a:ea typeface="ＭＳ Ｐゴシック" pitchFamily="34" charset="-128"/>
              </a:rPr>
              <a:t>javni čuvari</a:t>
            </a:r>
            <a:r>
              <a:rPr lang="ta-IN" altLang="en-US" dirty="0" smtClean="0">
                <a:ea typeface="ＭＳ Ｐゴシック" pitchFamily="34" charset="-128"/>
              </a:rPr>
              <a:t>”</a:t>
            </a:r>
            <a:endParaRPr lang="hr-HR" altLang="en-US" dirty="0" smtClean="0">
              <a:ea typeface="ＭＳ Ｐゴシック" pitchFamily="34" charset="-128"/>
            </a:endParaRPr>
          </a:p>
          <a:p>
            <a:endParaRPr lang="hr-HR" dirty="0" smtClean="0">
              <a:ea typeface="ＭＳ Ｐゴシック" pitchFamily="34" charset="-128"/>
            </a:endParaRPr>
          </a:p>
          <a:p>
            <a:r>
              <a:rPr lang="ta-IN" dirty="0" smtClean="0">
                <a:ea typeface="ＭＳ Ｐゴシック" pitchFamily="34" charset="-128"/>
              </a:rPr>
              <a:t>Ograničenja slobode izražavanja podložna su strogom ispitivanju </a:t>
            </a:r>
            <a:r>
              <a:rPr lang="ta-IN" dirty="0" smtClean="0">
                <a:ea typeface="ＭＳ Ｐゴシック" pitchFamily="34" charset="-128"/>
              </a:rPr>
              <a:t>i</a:t>
            </a:r>
            <a:r>
              <a:rPr lang="hr-HR" dirty="0" smtClean="0">
                <a:ea typeface="ＭＳ Ｐゴシック" pitchFamily="34" charset="-128"/>
              </a:rPr>
              <a:t> </a:t>
            </a:r>
            <a:r>
              <a:rPr lang="ta-IN" dirty="0" smtClean="0">
                <a:ea typeface="ＭＳ Ｐゴシック" pitchFamily="34" charset="-128"/>
              </a:rPr>
              <a:t>moraju </a:t>
            </a:r>
            <a:r>
              <a:rPr lang="ta-IN" dirty="0" smtClean="0">
                <a:ea typeface="ＭＳ Ｐゴシック" pitchFamily="34" charset="-128"/>
              </a:rPr>
              <a:t>biti na odgovarajući način propisana (Sunday </a:t>
            </a:r>
            <a:r>
              <a:rPr lang="ta-IN" dirty="0" smtClean="0">
                <a:ea typeface="ＭＳ Ｐゴシック" pitchFamily="34" charset="-128"/>
              </a:rPr>
              <a:t>Times</a:t>
            </a:r>
            <a:r>
              <a:rPr lang="hr-HR" dirty="0" smtClean="0">
                <a:ea typeface="ＭＳ Ｐゴシック" pitchFamily="34" charset="-128"/>
              </a:rPr>
              <a:t>)</a:t>
            </a:r>
          </a:p>
          <a:p>
            <a:endParaRPr lang="hr-HR" dirty="0" smtClean="0">
              <a:ea typeface="ＭＳ Ｐゴシック" pitchFamily="34" charset="-128"/>
            </a:endParaRPr>
          </a:p>
          <a:p>
            <a:r>
              <a:rPr lang="hr-HR" dirty="0" smtClean="0">
                <a:ea typeface="ＭＳ Ｐゴシック" pitchFamily="34" charset="-128"/>
              </a:rPr>
              <a:t>Restrikcije mogu imati negativan efekt i mogle bi voditi umanjenju suštine prava na slobodu izražavanja</a:t>
            </a:r>
          </a:p>
          <a:p>
            <a:endParaRPr lang="hr-HR" dirty="0" smtClean="0">
              <a:ea typeface="ＭＳ Ｐゴシック" pitchFamily="34" charset="-128"/>
            </a:endParaRPr>
          </a:p>
          <a:p>
            <a:endParaRPr lang="hr-H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Sloboda govora predstavlja samo jedno u nizu univerzalnih ljudskih prava, </a:t>
            </a:r>
            <a:r>
              <a:rPr lang="hr-HR" dirty="0" smtClean="0"/>
              <a:t>prava</a:t>
            </a:r>
            <a:r>
              <a:rPr lang="hr-HR" dirty="0" smtClean="0"/>
              <a:t> svakog pojedinca u cijelome svijetu. 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Zbog </a:t>
            </a:r>
            <a:r>
              <a:rPr lang="hr-HR" dirty="0" smtClean="0"/>
              <a:t>toga se kaže da je neko pravo univerzalno ljudsko pravo, jer treba važiti za svakog pojedinca podjednako u cijelome svijetu. 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„</a:t>
            </a:r>
            <a:r>
              <a:rPr lang="hr-HR" dirty="0" smtClean="0"/>
              <a:t>Ljudska su prava složena prava; s jedne strane imaju moralnu dimenziju i utoliko su </a:t>
            </a:r>
            <a:r>
              <a:rPr lang="hr-HR" dirty="0" smtClean="0"/>
              <a:t>prije državna</a:t>
            </a:r>
            <a:r>
              <a:rPr lang="hr-HR" dirty="0" smtClean="0"/>
              <a:t>, moralno utemeljena prava, a s druge, svoje puno značenje imaju tek kao politički fiksirana, juridička prava; zato njihova analiza mora uzeti u obzir moralna, pravna i politička promišljanja“</a:t>
            </a:r>
            <a:endParaRPr lang="hr-H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Komunikacijska prava su temeljna ljudska prava</a:t>
            </a:r>
            <a:r>
              <a:rPr lang="hr-HR" dirty="0" smtClean="0"/>
              <a:t>.</a:t>
            </a:r>
          </a:p>
          <a:p>
            <a:endParaRPr lang="hr-HR" dirty="0" smtClean="0"/>
          </a:p>
          <a:p>
            <a:r>
              <a:rPr lang="hr-HR" dirty="0" smtClean="0"/>
              <a:t>Ona jamče pravo na informaciju (Ustav </a:t>
            </a:r>
            <a:r>
              <a:rPr lang="hr-HR" dirty="0" err="1" smtClean="0"/>
              <a:t>čl</a:t>
            </a:r>
            <a:r>
              <a:rPr lang="hr-HR" dirty="0" smtClean="0"/>
              <a:t>. 38, st. 4.), pravo na sudjelovanje u medijima (Ustav </a:t>
            </a:r>
            <a:r>
              <a:rPr lang="hr-HR" dirty="0" err="1" smtClean="0"/>
              <a:t>čl</a:t>
            </a:r>
            <a:r>
              <a:rPr lang="hr-HR" dirty="0" smtClean="0"/>
              <a:t>. 38 st. 2. i pravo na privatnost (Ustav </a:t>
            </a:r>
            <a:r>
              <a:rPr lang="hr-HR" dirty="0" err="1" smtClean="0"/>
              <a:t>čl</a:t>
            </a:r>
            <a:r>
              <a:rPr lang="hr-HR" dirty="0" smtClean="0"/>
              <a:t>. 35</a:t>
            </a:r>
            <a:r>
              <a:rPr lang="hr-HR" dirty="0" smtClean="0"/>
              <a:t>).</a:t>
            </a:r>
          </a:p>
          <a:p>
            <a:endParaRPr lang="hr-HR" dirty="0" smtClean="0"/>
          </a:p>
          <a:p>
            <a:r>
              <a:rPr lang="hr-HR" dirty="0" smtClean="0"/>
              <a:t>Ipak, trendovi razvoja nove ekonomije i razvoj informacijskih tehnologija imaju značajan utjecaj na slobodan protok informacija i pravo na komunikaciju.</a:t>
            </a:r>
            <a:endParaRPr lang="hr-H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Iz navedenih postavki suvremene nove , informacijske ekonomije izvire suverenitet suvremene tehnologije i komunikacije i razvija se nova tehnologija suvereniteta</a:t>
            </a:r>
            <a:r>
              <a:rPr lang="hr-HR" dirty="0" smtClean="0"/>
              <a:t>.</a:t>
            </a:r>
          </a:p>
          <a:p>
            <a:endParaRPr lang="hr-HR" dirty="0" smtClean="0"/>
          </a:p>
          <a:p>
            <a:r>
              <a:rPr lang="hr-HR" dirty="0" smtClean="0"/>
              <a:t>Kulturološki trendovi kao posljedica tehnološke revolucije medija, odnos </a:t>
            </a:r>
            <a:r>
              <a:rPr lang="hr-HR" dirty="0" err="1" smtClean="0"/>
              <a:t>postmoderne</a:t>
            </a:r>
            <a:r>
              <a:rPr lang="hr-HR" dirty="0" smtClean="0"/>
              <a:t> prema pitanju privatnosti, promijenio je i praksu u novinarstvu prema pitanjima privatnosti.</a:t>
            </a:r>
            <a:endParaRPr lang="hr-H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Sve se više u medijima pojavljuju i potiču medijski žanrovi koji dokidaju pravo na privatnost, kojima se ljudi prate, snimaju i javno pokazuju u najintimnijim </a:t>
            </a:r>
            <a:r>
              <a:rPr lang="hr-HR" dirty="0" smtClean="0"/>
              <a:t>trenutcima.</a:t>
            </a:r>
          </a:p>
          <a:p>
            <a:endParaRPr lang="hr-HR" dirty="0" smtClean="0"/>
          </a:p>
          <a:p>
            <a:r>
              <a:rPr lang="hr-HR" dirty="0" smtClean="0"/>
              <a:t>Gubi se temeljno ljudsko pravo- </a:t>
            </a:r>
            <a:r>
              <a:rPr lang="hr-HR" dirty="0" err="1" smtClean="0"/>
              <a:t>pravo</a:t>
            </a:r>
            <a:r>
              <a:rPr lang="hr-HR" dirty="0" smtClean="0"/>
              <a:t> na privatnost kao temeljno pravo svakoga pojedinca što dovodi do krize identiteta i osobnosti</a:t>
            </a:r>
            <a:r>
              <a:rPr lang="hr-HR" dirty="0" smtClean="0"/>
              <a:t>.</a:t>
            </a:r>
          </a:p>
          <a:p>
            <a:endParaRPr lang="hr-HR" dirty="0" smtClean="0"/>
          </a:p>
          <a:p>
            <a:r>
              <a:rPr lang="vi-VN" dirty="0" smtClean="0"/>
              <a:t>S druge strane, to također dovodi do krize novinarstva što znači da novinari ne poštuju etičke i pravne norme u svojoj profesiji.</a:t>
            </a:r>
            <a:endParaRPr lang="hr-H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vi-VN" dirty="0" smtClean="0"/>
              <a:t> Preko procesa komercijalizacije medija smanjuje se različitost i kvaliteta programa i upravlja sviješću građana. </a:t>
            </a:r>
            <a:endParaRPr lang="hr-HR" dirty="0" smtClean="0"/>
          </a:p>
          <a:p>
            <a:endParaRPr lang="hr-HR" dirty="0" smtClean="0"/>
          </a:p>
          <a:p>
            <a:r>
              <a:rPr lang="vi-VN" dirty="0" smtClean="0"/>
              <a:t>Također</a:t>
            </a:r>
            <a:r>
              <a:rPr lang="vi-VN" dirty="0" smtClean="0"/>
              <a:t>, komercijalizacija medija ima za posljedicu tržišno vođeno novinarstvo koje teži senzacionalizmu i kršenju prava na privatnost objavom osobnih podataka građana. </a:t>
            </a:r>
            <a:endParaRPr lang="hr-H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762</TotalTime>
  <Words>663</Words>
  <Application>Microsoft Office PowerPoint</Application>
  <PresentationFormat>On-screen Show (4:3)</PresentationFormat>
  <Paragraphs>41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Oriel</vt:lpstr>
      <vt:lpstr>Sloboda izražavanja i pravo na komunikaciju</vt:lpstr>
      <vt:lpstr>Sloboda izražavanja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Sloboda izražavanja i pravo na komunikaciju</dc:title>
  <dc:creator>Šime</dc:creator>
  <cp:lastModifiedBy>Šime</cp:lastModifiedBy>
  <cp:revision>4</cp:revision>
  <dcterms:created xsi:type="dcterms:W3CDTF">2013-11-30T16:46:50Z</dcterms:created>
  <dcterms:modified xsi:type="dcterms:W3CDTF">2013-12-01T05:29:28Z</dcterms:modified>
</cp:coreProperties>
</file>