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88AD0857-0060-455D-B3B6-C8A2CEEB270B}" type="datetimeFigureOut">
              <a:rPr lang="sr-Latn-CS" smtClean="0"/>
              <a:t>30.11.2013</a:t>
            </a:fld>
            <a:endParaRPr lang="hr-H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hr-H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C2B5A589-590D-446B-A995-398CEB60AA32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D0857-0060-455D-B3B6-C8A2CEEB270B}" type="datetimeFigureOut">
              <a:rPr lang="sr-Latn-CS" smtClean="0"/>
              <a:t>30.11.2013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5A589-590D-446B-A995-398CEB60AA32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D0857-0060-455D-B3B6-C8A2CEEB270B}" type="datetimeFigureOut">
              <a:rPr lang="sr-Latn-CS" smtClean="0"/>
              <a:t>30.11.2013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5A589-590D-446B-A995-398CEB60AA32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D0857-0060-455D-B3B6-C8A2CEEB270B}" type="datetimeFigureOut">
              <a:rPr lang="sr-Latn-CS" smtClean="0"/>
              <a:t>30.11.2013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5A589-590D-446B-A995-398CEB60AA32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D0857-0060-455D-B3B6-C8A2CEEB270B}" type="datetimeFigureOut">
              <a:rPr lang="sr-Latn-CS" smtClean="0"/>
              <a:t>30.11.2013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5A589-590D-446B-A995-398CEB60AA32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D0857-0060-455D-B3B6-C8A2CEEB270B}" type="datetimeFigureOut">
              <a:rPr lang="sr-Latn-CS" smtClean="0"/>
              <a:t>30.11.2013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5A589-590D-446B-A995-398CEB60AA32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8AD0857-0060-455D-B3B6-C8A2CEEB270B}" type="datetimeFigureOut">
              <a:rPr lang="sr-Latn-CS" smtClean="0"/>
              <a:t>30.11.2013</a:t>
            </a:fld>
            <a:endParaRPr lang="hr-H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2B5A589-590D-446B-A995-398CEB60AA32}" type="slidenum">
              <a:rPr lang="hr-HR" smtClean="0"/>
              <a:t>‹#›</a:t>
            </a:fld>
            <a:endParaRPr lang="hr-HR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88AD0857-0060-455D-B3B6-C8A2CEEB270B}" type="datetimeFigureOut">
              <a:rPr lang="sr-Latn-CS" smtClean="0"/>
              <a:t>30.11.2013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C2B5A589-590D-446B-A995-398CEB60AA32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D0857-0060-455D-B3B6-C8A2CEEB270B}" type="datetimeFigureOut">
              <a:rPr lang="sr-Latn-CS" smtClean="0"/>
              <a:t>30.11.2013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5A589-590D-446B-A995-398CEB60AA32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D0857-0060-455D-B3B6-C8A2CEEB270B}" type="datetimeFigureOut">
              <a:rPr lang="sr-Latn-CS" smtClean="0"/>
              <a:t>30.11.2013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5A589-590D-446B-A995-398CEB60AA32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D0857-0060-455D-B3B6-C8A2CEEB270B}" type="datetimeFigureOut">
              <a:rPr lang="sr-Latn-CS" smtClean="0"/>
              <a:t>30.11.2013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5A589-590D-446B-A995-398CEB60AA32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88AD0857-0060-455D-B3B6-C8A2CEEB270B}" type="datetimeFigureOut">
              <a:rPr lang="sr-Latn-CS" smtClean="0"/>
              <a:t>30.11.2013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hr-H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C2B5A589-590D-446B-A995-398CEB60AA32}" type="slidenum">
              <a:rPr lang="hr-HR" smtClean="0"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Tržište, pravo i novinarska etika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Najbolji način za preispitivanje vlastitih etičkih normi je da se novinar upozna s praksom iz stranih medija te da </a:t>
            </a:r>
            <a:r>
              <a:rPr lang="hr-HR" dirty="0" err="1" smtClean="0"/>
              <a:t>nalazira</a:t>
            </a:r>
            <a:r>
              <a:rPr lang="hr-HR" dirty="0" smtClean="0"/>
              <a:t> kako su kolege novinari poštivali etički kodeks. </a:t>
            </a:r>
          </a:p>
          <a:p>
            <a:endParaRPr lang="hr-HR" dirty="0" smtClean="0"/>
          </a:p>
          <a:p>
            <a:r>
              <a:rPr lang="hr-HR" dirty="0" err="1" smtClean="0"/>
              <a:t>Dennis</a:t>
            </a:r>
            <a:r>
              <a:rPr lang="hr-HR" dirty="0" smtClean="0"/>
              <a:t> </a:t>
            </a:r>
            <a:r>
              <a:rPr lang="hr-HR" dirty="0" err="1" smtClean="0"/>
              <a:t>McQuail</a:t>
            </a:r>
            <a:r>
              <a:rPr lang="hr-HR" dirty="0" smtClean="0"/>
              <a:t> (teoretičar masovne komunikacije) definirao je novinarsku etiku sljedećim odrednicama:</a:t>
            </a:r>
          </a:p>
          <a:p>
            <a:endParaRPr lang="hr-HR" dirty="0" smtClean="0"/>
          </a:p>
          <a:p>
            <a:pPr>
              <a:buNone/>
            </a:pPr>
            <a:endParaRPr lang="hr-H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 smtClean="0"/>
              <a:t>Istinitost i točnost</a:t>
            </a:r>
          </a:p>
          <a:p>
            <a:endParaRPr lang="hr-HR" dirty="0" smtClean="0"/>
          </a:p>
          <a:p>
            <a:r>
              <a:rPr lang="hr-HR" dirty="0" smtClean="0"/>
              <a:t>Nepristranost i poštenje </a:t>
            </a:r>
          </a:p>
          <a:p>
            <a:endParaRPr lang="hr-HR" dirty="0" smtClean="0"/>
          </a:p>
          <a:p>
            <a:r>
              <a:rPr lang="hr-HR" dirty="0" smtClean="0"/>
              <a:t>Poštovanje osobnosti i privatnosti </a:t>
            </a:r>
          </a:p>
          <a:p>
            <a:endParaRPr lang="hr-HR" dirty="0" smtClean="0"/>
          </a:p>
          <a:p>
            <a:r>
              <a:rPr lang="hr-HR" dirty="0" smtClean="0"/>
              <a:t>Neovisnost o pojedinim interesima</a:t>
            </a:r>
          </a:p>
          <a:p>
            <a:endParaRPr lang="hr-HR" dirty="0" smtClean="0"/>
          </a:p>
          <a:p>
            <a:r>
              <a:rPr lang="hr-HR" dirty="0" smtClean="0"/>
              <a:t>Odgovornost prema društvu i društvenim dobrima</a:t>
            </a:r>
            <a:endParaRPr lang="hr-H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dirty="0" smtClean="0"/>
              <a:t>Poštovanje zakona</a:t>
            </a:r>
          </a:p>
          <a:p>
            <a:endParaRPr lang="hr-HR" dirty="0" smtClean="0"/>
          </a:p>
          <a:p>
            <a:r>
              <a:rPr lang="hr-HR" dirty="0" smtClean="0"/>
              <a:t>Moral, pristojnost i dobar ukus</a:t>
            </a:r>
          </a:p>
          <a:p>
            <a:endParaRPr lang="hr-HR" dirty="0" smtClean="0"/>
          </a:p>
          <a:p>
            <a:pPr lvl="1"/>
            <a:r>
              <a:rPr lang="hr-HR" dirty="0" smtClean="0"/>
              <a:t>Etika je jedna od glavnih oruđa u osiguravanju poštenog novinarstva.</a:t>
            </a:r>
          </a:p>
          <a:p>
            <a:pPr lvl="1"/>
            <a:endParaRPr lang="hr-HR" dirty="0" smtClean="0"/>
          </a:p>
          <a:p>
            <a:r>
              <a:rPr lang="hr-HR" dirty="0" smtClean="0"/>
              <a:t>Ako je ispravan stav da etika predstavlja kulturno-programsku, komunikacijsku i u tom smislu promjenjivu veličinu, tada ne sam oda je etika primjerena medijima, već teorijski koncipirano predstavlja nešto što je tipično za medije.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Medijska etika je pitanje medijske kulture. </a:t>
            </a:r>
            <a:endParaRPr lang="hr-HR" dirty="0" smtClean="0"/>
          </a:p>
          <a:p>
            <a:endParaRPr lang="hr-HR" dirty="0" smtClean="0"/>
          </a:p>
          <a:p>
            <a:r>
              <a:rPr lang="hr-HR" dirty="0" smtClean="0"/>
              <a:t>Zahtjeva istinoljubivost točnost, objektivnost, nepristranost, poštenje, javnu odgovornost i kompetentnost. </a:t>
            </a:r>
          </a:p>
          <a:p>
            <a:endParaRPr lang="hr-HR" dirty="0" smtClean="0"/>
          </a:p>
          <a:p>
            <a:endParaRPr lang="hr-H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Novinarska prava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Deklaracija o pravima i dužnostima određuje da novinari: </a:t>
            </a:r>
          </a:p>
          <a:p>
            <a:endParaRPr lang="hr-HR" dirty="0" smtClean="0"/>
          </a:p>
          <a:p>
            <a:r>
              <a:rPr lang="hr-HR" dirty="0" smtClean="0"/>
              <a:t>Imaju pravo na slobodan pristup svim izvorima informacija.</a:t>
            </a:r>
          </a:p>
          <a:p>
            <a:endParaRPr lang="hr-HR" dirty="0" smtClean="0"/>
          </a:p>
          <a:p>
            <a:r>
              <a:rPr lang="hr-HR" dirty="0" smtClean="0"/>
              <a:t>Pravo da slobodno istražuje sve događaje od utjecaja na javni život.</a:t>
            </a:r>
            <a:endParaRPr lang="hr-H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Ne smiju biti primorani na profesionalni postupak ili izražavanje uvjerenja koji su suprotni njegovim uvjerenjima ili savjesti.</a:t>
            </a:r>
          </a:p>
          <a:p>
            <a:endParaRPr lang="hr-HR" dirty="0" smtClean="0"/>
          </a:p>
          <a:p>
            <a:r>
              <a:rPr lang="hr-HR" dirty="0" err="1" smtClean="0"/>
              <a:t>Munchenska</a:t>
            </a:r>
            <a:r>
              <a:rPr lang="hr-HR" dirty="0" smtClean="0"/>
              <a:t> deklaracija o dužnostima i pravima novinara prihvaćena u </a:t>
            </a:r>
            <a:r>
              <a:rPr lang="hr-HR" dirty="0" err="1" smtClean="0"/>
              <a:t>Munchenu</a:t>
            </a:r>
            <a:r>
              <a:rPr lang="hr-HR" dirty="0" smtClean="0"/>
              <a:t> 24. i 25. studenog 1971.</a:t>
            </a:r>
          </a:p>
          <a:p>
            <a:endParaRPr lang="hr-HR" dirty="0" smtClean="0"/>
          </a:p>
          <a:p>
            <a:endParaRPr lang="hr-H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Novinarsko tržište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hr-HR" dirty="0" smtClean="0"/>
              <a:t>Unatoč prognozama koje su još prije desetak godina govorile o tome kako će širenjem interneta tisak izumrijeti, mnoga istraživanja pokazala su da se novine danas prodaju puno bolje nego tada</a:t>
            </a:r>
            <a:r>
              <a:rPr lang="hr-HR" dirty="0" smtClean="0"/>
              <a:t>.</a:t>
            </a:r>
          </a:p>
          <a:p>
            <a:endParaRPr lang="hr-HR" dirty="0" smtClean="0"/>
          </a:p>
          <a:p>
            <a:pPr fontAlgn="base"/>
            <a:r>
              <a:rPr lang="hr-HR" dirty="0" smtClean="0"/>
              <a:t> U Hrvatskoj je u 2003. godini prodano 97,5 milijuna komada tiskovina, dok je u 2011. prodano više od 113 milijuna, dakle 15-ak posto više. </a:t>
            </a:r>
            <a:endParaRPr lang="hr-HR" dirty="0" smtClean="0"/>
          </a:p>
          <a:p>
            <a:pPr fontAlgn="base"/>
            <a:endParaRPr lang="hr-HR" dirty="0" smtClean="0"/>
          </a:p>
          <a:p>
            <a:pPr fontAlgn="base"/>
            <a:r>
              <a:rPr lang="hr-HR" dirty="0" smtClean="0"/>
              <a:t>P</a:t>
            </a:r>
            <a:r>
              <a:rPr lang="hr-HR" dirty="0" smtClean="0"/>
              <a:t>ad </a:t>
            </a:r>
            <a:r>
              <a:rPr lang="hr-HR" dirty="0" smtClean="0"/>
              <a:t>u odnosu na rekordnu 2008. kada je u Hrvatskoj ukupno prodano 128,4 milijuna komada tiskovina, no u četvrtom kvartalu 2008. došlo je do poskupljenja novina, a nastupila je i kriza pa se taj pad može više pripisati tome nego dolasku novih tehnologija.</a:t>
            </a:r>
          </a:p>
          <a:p>
            <a:endParaRPr lang="hr-H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2005</a:t>
            </a:r>
            <a:r>
              <a:rPr lang="hr-HR" dirty="0" smtClean="0"/>
              <a:t>. u Hrvatskoj izlazila 194 mjesečnika, dok ih je lani izašlo 319, a od 10 dnevnih tiskovina koliko ih se izdalo 2005, u 2011. je taj broj porastao za četiri nova izdanja. Pri tome je pao broj </a:t>
            </a:r>
            <a:r>
              <a:rPr lang="hr-HR" dirty="0" err="1" smtClean="0"/>
              <a:t>dvotjednika</a:t>
            </a:r>
            <a:r>
              <a:rPr lang="hr-HR" dirty="0" smtClean="0"/>
              <a:t> te </a:t>
            </a:r>
            <a:r>
              <a:rPr lang="hr-HR" dirty="0" smtClean="0"/>
              <a:t>tjednika.</a:t>
            </a:r>
          </a:p>
          <a:p>
            <a:endParaRPr lang="hr-HR" dirty="0" smtClean="0"/>
          </a:p>
          <a:p>
            <a:endParaRPr lang="hr-H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Novinarsko pravo i novinarska etika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Uz gotovo svaki posao ide etika odgovornosti.</a:t>
            </a:r>
          </a:p>
          <a:p>
            <a:endParaRPr lang="hr-HR" dirty="0" smtClean="0"/>
          </a:p>
          <a:p>
            <a:r>
              <a:rPr lang="hr-HR" dirty="0" smtClean="0"/>
              <a:t>Etika odgovornosti je temelj etike novinarstva.</a:t>
            </a:r>
          </a:p>
          <a:p>
            <a:endParaRPr lang="hr-HR" dirty="0" smtClean="0"/>
          </a:p>
          <a:p>
            <a:r>
              <a:rPr lang="hr-HR" dirty="0" smtClean="0"/>
              <a:t>Conrad </a:t>
            </a:r>
            <a:r>
              <a:rPr lang="hr-HR" dirty="0" err="1" smtClean="0"/>
              <a:t>Fink</a:t>
            </a:r>
            <a:r>
              <a:rPr lang="hr-HR" dirty="0" smtClean="0"/>
              <a:t>: “ Etika je sustav načela, moral ili kodeks ponašanja. To su vrijednosti i životna pravila što su ih prihvatili pojedinci i skupine koje traže putokaze u ljudskom ponašanju i ono što je dobro ili loše, pravo ili krivo.”</a:t>
            </a:r>
            <a:endParaRPr lang="hr-H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dirty="0" smtClean="0"/>
              <a:t>Važno je istaknuti da je novinarski posao osobit.</a:t>
            </a:r>
          </a:p>
          <a:p>
            <a:endParaRPr lang="hr-HR" dirty="0" smtClean="0"/>
          </a:p>
          <a:p>
            <a:r>
              <a:rPr lang="hr-HR" dirty="0" smtClean="0"/>
              <a:t>Pogreške napravljene u novinarstvu ne daju se sakriti i vidi ih veliki broj ljudi. </a:t>
            </a:r>
          </a:p>
          <a:p>
            <a:endParaRPr lang="hr-HR" dirty="0" smtClean="0"/>
          </a:p>
          <a:p>
            <a:r>
              <a:rPr lang="hr-HR" dirty="0" smtClean="0"/>
              <a:t>“Etika novinarstva posebna je etika koja na temelju općih etičkih načela objašnjava i tumači novinarski poziv. Cilj etike novinarstva je unaprijediti standarde profesionalnog novinarstva i pokušati pomoći novinarima pri donošenju etičkih odluka u svakodnevnom izvještavanju.” </a:t>
            </a:r>
            <a:endParaRPr lang="hr-H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Za ostvarivanje etičkih načela bitna je sloboda medija. </a:t>
            </a:r>
          </a:p>
          <a:p>
            <a:endParaRPr lang="hr-HR" dirty="0" smtClean="0"/>
          </a:p>
          <a:p>
            <a:r>
              <a:rPr lang="hr-HR" dirty="0" smtClean="0"/>
              <a:t>Bez slobode medija novinarska etika se neda ostvariti.</a:t>
            </a:r>
          </a:p>
          <a:p>
            <a:endParaRPr lang="hr-HR" dirty="0" smtClean="0"/>
          </a:p>
          <a:p>
            <a:r>
              <a:rPr lang="hr-HR" dirty="0" smtClean="0"/>
              <a:t>Povijest novinarstva je povijest borbe za slobodu medija.</a:t>
            </a:r>
            <a:endParaRPr lang="hr-H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dirty="0" smtClean="0"/>
              <a:t>Gotovo svaka država kontrolira svoje medije.</a:t>
            </a:r>
          </a:p>
          <a:p>
            <a:endParaRPr lang="hr-HR" dirty="0" smtClean="0"/>
          </a:p>
          <a:p>
            <a:r>
              <a:rPr lang="hr-HR" dirty="0" smtClean="0"/>
              <a:t>“Svaka država obećava svom narodu slobodu javnog govora, ali svaka kontrolira masovne medije u većoj ili manjoj mjeri kao što kontrolira sve svoje društvene institucije.” (</a:t>
            </a:r>
            <a:r>
              <a:rPr lang="hr-HR" dirty="0" err="1" smtClean="0"/>
              <a:t>Wilbur</a:t>
            </a:r>
            <a:r>
              <a:rPr lang="hr-HR" dirty="0" smtClean="0"/>
              <a:t> </a:t>
            </a:r>
            <a:r>
              <a:rPr lang="hr-HR" dirty="0" err="1" smtClean="0"/>
              <a:t>Scharm</a:t>
            </a:r>
            <a:r>
              <a:rPr lang="hr-HR" dirty="0" smtClean="0"/>
              <a:t>, </a:t>
            </a:r>
            <a:r>
              <a:rPr lang="hr-HR" dirty="0" err="1" smtClean="0"/>
              <a:t>William</a:t>
            </a:r>
            <a:r>
              <a:rPr lang="hr-HR" dirty="0" smtClean="0"/>
              <a:t> </a:t>
            </a:r>
            <a:r>
              <a:rPr lang="hr-HR" dirty="0" err="1" smtClean="0"/>
              <a:t>Porter</a:t>
            </a:r>
            <a:r>
              <a:rPr lang="hr-HR" dirty="0" smtClean="0"/>
              <a:t>)</a:t>
            </a:r>
          </a:p>
          <a:p>
            <a:endParaRPr lang="hr-HR" dirty="0" smtClean="0"/>
          </a:p>
          <a:p>
            <a:r>
              <a:rPr lang="hr-HR" dirty="0" smtClean="0"/>
              <a:t>Hrvatsko novinarsko društvo je usvojilo načela o slobodi medija u kojima se kaže da se sloboda javnog izvješćivanja temelji na:</a:t>
            </a:r>
            <a:endParaRPr lang="hr-H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Javnosti rada svih organa</a:t>
            </a:r>
          </a:p>
          <a:p>
            <a:endParaRPr lang="hr-HR" dirty="0" smtClean="0"/>
          </a:p>
          <a:p>
            <a:r>
              <a:rPr lang="hr-HR" dirty="0" smtClean="0"/>
              <a:t>Na slobodi izražavanja misli</a:t>
            </a:r>
          </a:p>
          <a:p>
            <a:endParaRPr lang="hr-HR" dirty="0" smtClean="0"/>
          </a:p>
          <a:p>
            <a:r>
              <a:rPr lang="hr-HR" dirty="0" smtClean="0"/>
              <a:t>Na zakonskom pravu na razlike</a:t>
            </a:r>
          </a:p>
          <a:p>
            <a:endParaRPr lang="hr-HR" dirty="0" smtClean="0"/>
          </a:p>
          <a:p>
            <a:r>
              <a:rPr lang="hr-HR" dirty="0" smtClean="0"/>
              <a:t>Na neovisnosti medija o kontroli države i uklanjanju monopola nad medijima…</a:t>
            </a:r>
            <a:endParaRPr lang="hr-H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dirty="0" smtClean="0"/>
              <a:t>Ante Gavranović, bivši predsjednik Hrvatskog novinarskog društva: “Slobode nikad nema dovoljno. Zloupotreba pak prava slobode na bilo kojem području, pa i u medijima ili prema medijima i novinarstvu u </a:t>
            </a:r>
            <a:r>
              <a:rPr lang="hr-HR" dirty="0" err="1" smtClean="0"/>
              <a:t>cijelini</a:t>
            </a:r>
            <a:r>
              <a:rPr lang="hr-HR" dirty="0" smtClean="0"/>
              <a:t>, </a:t>
            </a:r>
            <a:r>
              <a:rPr lang="hr-HR" dirty="0" err="1" smtClean="0"/>
              <a:t>zloupotrba</a:t>
            </a:r>
            <a:r>
              <a:rPr lang="hr-HR" dirty="0" smtClean="0"/>
              <a:t> je prava na istinu. Svaku takvu zloupotrebu valja trajno spriječiti.”</a:t>
            </a:r>
          </a:p>
          <a:p>
            <a:endParaRPr lang="hr-HR" dirty="0" smtClean="0"/>
          </a:p>
          <a:p>
            <a:r>
              <a:rPr lang="hr-HR" dirty="0" smtClean="0"/>
              <a:t>Svaki novinar, svakodnevno mora iznova preispitivati svoje djelovanje i na svakom primjeru iznova utvrđivati svoje etičke kriterije. </a:t>
            </a:r>
            <a:endParaRPr lang="hr-H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79</TotalTime>
  <Words>605</Words>
  <Application>Microsoft Office PowerPoint</Application>
  <PresentationFormat>On-screen Show (4:3)</PresentationFormat>
  <Paragraphs>70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Urban</vt:lpstr>
      <vt:lpstr>Tržište, pravo i novinarska etika</vt:lpstr>
      <vt:lpstr>Novinarsko tržište</vt:lpstr>
      <vt:lpstr>Slide 3</vt:lpstr>
      <vt:lpstr>Novinarsko pravo i novinarska etika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Novinarska prava</vt:lpstr>
      <vt:lpstr>Slide 15</vt:lpstr>
      <vt:lpstr>Slide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Tržište, pravo i novinarska etika</dc:title>
  <dc:creator>Šime</dc:creator>
  <cp:lastModifiedBy>Šime</cp:lastModifiedBy>
  <cp:revision>8</cp:revision>
  <dcterms:created xsi:type="dcterms:W3CDTF">2013-11-30T15:26:18Z</dcterms:created>
  <dcterms:modified xsi:type="dcterms:W3CDTF">2013-11-30T16:45:53Z</dcterms:modified>
</cp:coreProperties>
</file>