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607BC0-D521-465A-BC34-D6B79D180D9A}" type="datetimeFigureOut">
              <a:rPr lang="sr-Latn-CS" smtClean="0"/>
              <a:t>4.12.2013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FE4E8F-2203-46FD-9D6E-5952C2B0C1C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DRUŠTVENO ODGOVORNO PONAŠANJE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upravljanje ljudskim resursima treba uključiti </a:t>
            </a:r>
            <a:r>
              <a:rPr lang="hr-HR" dirty="0" err="1" smtClean="0"/>
              <a:t>cjeloživotno</a:t>
            </a:r>
            <a:r>
              <a:rPr lang="hr-HR" dirty="0" smtClean="0"/>
              <a:t> </a:t>
            </a:r>
            <a:r>
              <a:rPr lang="hr-HR" dirty="0" smtClean="0"/>
              <a:t>učenje – seminari, tečajevi i </a:t>
            </a:r>
            <a:r>
              <a:rPr lang="hr-HR" dirty="0" err="1" smtClean="0"/>
              <a:t>sl</a:t>
            </a:r>
            <a:r>
              <a:rPr lang="hr-HR" dirty="0" smtClean="0"/>
              <a:t>., ali rad i visinu plaće treba znati izbalansirati sa količinom slobodnog vremena i obiteljima zaposlenika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Poslodavcima je u interesu kvalitetna prevencija od ozljeda i bolesti zadobivenih u poslu, koja se smatra dobrom investicijom u odnosu na iznose odšeta koje bi bili dužni isplatiti zaposleniku u slučaju nezgode.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Razvitak tehnologije i reorganizacija radne snage često dovode do otpuštanja radnika.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Prilagođavanje </a:t>
            </a:r>
            <a:r>
              <a:rPr lang="hr-HR" dirty="0" smtClean="0"/>
              <a:t>takvim promjenama se donosi upravo na način na koji će neka kompanija provesti ove reforme, a da što manje utječe na lokalnu zajednicu iz koje zaposlenici potječu – na njihove obitelji, ali i na njih same.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Eksterna dimenzija društveno odgovornog poslovanja također ima 4 dijela – briga za lokalnu zajednicu, odnos s partnerima, dobavljačima i potrošačima, poštivanje ljudskih prava i globalna briga za okoliš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Dobra kvaliteta vlastitih proizvoda i usluga je samo jedna način stjecanja povjerenja u kompaniju.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Dobri </a:t>
            </a:r>
            <a:r>
              <a:rPr lang="hr-HR" dirty="0" smtClean="0"/>
              <a:t>odnosi sa svim, pa i onim najmanjim suradnicima, te briga za obostrano zadovoljstvo, rezultiraju odnosima punim povjerenja.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Poštivanje ljudskih prava se prvo ostvaruje na pravnoj, pa onda političkoj i moralnoj razini.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Zaštita </a:t>
            </a:r>
            <a:r>
              <a:rPr lang="hr-HR" dirty="0" smtClean="0"/>
              <a:t>prava radnika, radnih standarda i zadovoljavanje standarda zaštite okoliša, osim poštivanja općih ljudskih prava, ključni su za ovu dimenziju.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Društveno odgovorno poslovanje kao dio odnosa s javnostima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Postoji bitna razlika između odnosa s javnošću i društveno odgovornog poslovanja.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C</a:t>
            </a:r>
            <a:r>
              <a:rPr lang="hr-HR" dirty="0" smtClean="0"/>
              <a:t>ilj </a:t>
            </a:r>
            <a:r>
              <a:rPr lang="hr-HR" dirty="0" smtClean="0"/>
              <a:t>odnosa s javnošću je stvaranje pozitivnog imidža korporacije u javnosti koji će trajati, dok se društveno odgovorno poslovanje bavi raznim društvenim problemima u zajednici u kojoj korporacija djeluje, te ih nastoji riješiti.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Cilj odnosa s javnošću od početka je bio usuglašavanje ciljeva tvrtke s ciljevima potrošača, odnosno zajednice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Društveno odgovorno poslovanje bi trebalo biti dio strategije poslovanja svake tvrtke koja želi ostvariti svoje poslovne ciljeve, pogotovo onih koje se bave djelatnostima usko povezanima s ljudskim zdravljem ili zaštitom okoliša, </a:t>
            </a:r>
            <a:r>
              <a:rPr lang="hr-HR" dirty="0" err="1" smtClean="0"/>
              <a:t>npr</a:t>
            </a:r>
            <a:r>
              <a:rPr lang="hr-HR" dirty="0" smtClean="0"/>
              <a:t>. naftne i farmaceutske kompanije ili kompanije koje se bave proizvodnjom prehrambenih proizvoda.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Društveno odgovorno poslovanje je u početku bilo samo dio strategije odnosa s javnošću, služilo je da se zajednici pokaže kako tvrtka pored svojih poslovnih ciljeva brine i za nju, te uvijek postupa </a:t>
            </a:r>
            <a:r>
              <a:rPr lang="hr-HR" dirty="0" smtClean="0"/>
              <a:t>ispravno.</a:t>
            </a:r>
          </a:p>
          <a:p>
            <a:endParaRPr lang="hr-HR" dirty="0" smtClean="0"/>
          </a:p>
          <a:p>
            <a:r>
              <a:rPr lang="hr-HR" dirty="0" smtClean="0"/>
              <a:t>Danas se društveno odgovorno poslovanje razvilo do te mjere da prelazi granice odnosa s javnošću, no odnosi s javnošću su još uvijek ključan alat u prezentiranju društveno odgovornog poslovanja samoj zajednici.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Malo koja uspješna kompanija danas na svojim web stranicama nema poveznicu na vlastite odrađene akcije u sklopu društveno odgovornog poslovanja, što je u većini slučajeva i posebno istaknuto.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To </a:t>
            </a:r>
            <a:r>
              <a:rPr lang="hr-HR" dirty="0" smtClean="0"/>
              <a:t>pokazuje koliko se korisnim alatom uspješnog poslovanja društveno odgovorno poslovanje danas smatra.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Kao </a:t>
            </a:r>
            <a:r>
              <a:rPr lang="hr-HR" dirty="0" smtClean="0"/>
              <a:t>što je </a:t>
            </a:r>
            <a:r>
              <a:rPr lang="hr-HR" dirty="0" smtClean="0"/>
              <a:t>za uspjeh pojedine kompanije danas potrebno da se ističe na tržištu, isto je potrebno i za akcije koje ona organizira u  sklopu vlastitog društveno odgovornog poslovanja.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Primjerice</a:t>
            </a:r>
            <a:r>
              <a:rPr lang="hr-HR" dirty="0" smtClean="0"/>
              <a:t>, korporacija </a:t>
            </a:r>
            <a:r>
              <a:rPr lang="hr-HR" dirty="0" err="1" smtClean="0"/>
              <a:t>Coca</a:t>
            </a:r>
            <a:r>
              <a:rPr lang="hr-HR" dirty="0" smtClean="0"/>
              <a:t> Cola je u toj praksi otišla toliko daleko financira izgradnju vodovod u nekoliko nerazvijenih afričkih sela koja su stotinama kilometara udaljena od gradskih sredina.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hr-HR" dirty="0" err="1" smtClean="0"/>
              <a:t>Kotler</a:t>
            </a:r>
            <a:r>
              <a:rPr lang="hr-HR" dirty="0" smtClean="0"/>
              <a:t>, P.; 2009., </a:t>
            </a:r>
            <a:r>
              <a:rPr lang="hr-HR" i="1" dirty="0" smtClean="0"/>
              <a:t>Društveno odgovorno poslovanje: suvremena teorija i najbolja praksa</a:t>
            </a:r>
            <a:r>
              <a:rPr lang="hr-HR" dirty="0" smtClean="0"/>
              <a:t>, M.E.P., Zagreb</a:t>
            </a:r>
          </a:p>
          <a:p>
            <a:pPr lvl="0"/>
            <a:r>
              <a:rPr lang="hr-HR" dirty="0" err="1" smtClean="0"/>
              <a:t>Omazić</a:t>
            </a:r>
            <a:r>
              <a:rPr lang="hr-HR" dirty="0" smtClean="0"/>
              <a:t>, M. A.; 2012., </a:t>
            </a:r>
            <a:r>
              <a:rPr lang="hr-HR" i="1" dirty="0" smtClean="0"/>
              <a:t>Zbirka studija slučaja društveno odgovornog poslovanja</a:t>
            </a:r>
            <a:r>
              <a:rPr lang="hr-HR" dirty="0" smtClean="0"/>
              <a:t>, HRPSOR, Zagreb</a:t>
            </a:r>
          </a:p>
          <a:p>
            <a:pPr lvl="0"/>
            <a:r>
              <a:rPr lang="hr-HR" dirty="0" smtClean="0"/>
              <a:t>Eterović H., </a:t>
            </a:r>
            <a:r>
              <a:rPr lang="hr-HR" dirty="0" err="1" smtClean="0"/>
              <a:t>Kurešević</a:t>
            </a:r>
            <a:r>
              <a:rPr lang="hr-HR" dirty="0" smtClean="0"/>
              <a:t> E., Kocijan A.; 2005., </a:t>
            </a:r>
            <a:r>
              <a:rPr lang="hr-HR" i="1" dirty="0" smtClean="0"/>
              <a:t>Priručnik za društveno odgovorno poslovanje</a:t>
            </a:r>
            <a:r>
              <a:rPr lang="hr-HR" dirty="0" smtClean="0"/>
              <a:t>, UNDP, Zagreb</a:t>
            </a:r>
          </a:p>
          <a:p>
            <a:pPr lvl="0"/>
            <a:r>
              <a:rPr lang="hr-HR" dirty="0" smtClean="0"/>
              <a:t>D'</a:t>
            </a:r>
            <a:r>
              <a:rPr lang="hr-HR" dirty="0" err="1" smtClean="0"/>
              <a:t>Amato</a:t>
            </a:r>
            <a:r>
              <a:rPr lang="hr-HR" dirty="0" smtClean="0"/>
              <a:t> A., </a:t>
            </a:r>
            <a:r>
              <a:rPr lang="hr-HR" dirty="0" err="1" smtClean="0"/>
              <a:t>Henderson</a:t>
            </a:r>
            <a:r>
              <a:rPr lang="hr-HR" dirty="0" smtClean="0"/>
              <a:t> S., </a:t>
            </a:r>
            <a:r>
              <a:rPr lang="hr-HR" dirty="0" err="1" smtClean="0"/>
              <a:t>Florence</a:t>
            </a:r>
            <a:r>
              <a:rPr lang="hr-HR" dirty="0" smtClean="0"/>
              <a:t> </a:t>
            </a:r>
            <a:r>
              <a:rPr lang="hr-HR" dirty="0" err="1" smtClean="0"/>
              <a:t>S</a:t>
            </a:r>
            <a:r>
              <a:rPr lang="hr-HR" dirty="0" smtClean="0"/>
              <a:t>.; 2009., </a:t>
            </a:r>
            <a:r>
              <a:rPr lang="hr-HR" i="1" dirty="0" err="1" smtClean="0"/>
              <a:t>Corporate</a:t>
            </a:r>
            <a:r>
              <a:rPr lang="hr-HR" i="1" dirty="0" smtClean="0"/>
              <a:t> </a:t>
            </a:r>
            <a:r>
              <a:rPr lang="hr-HR" i="1" dirty="0" err="1" smtClean="0"/>
              <a:t>social</a:t>
            </a:r>
            <a:r>
              <a:rPr lang="hr-HR" i="1" dirty="0" smtClean="0"/>
              <a:t> </a:t>
            </a:r>
            <a:r>
              <a:rPr lang="hr-HR" i="1" dirty="0" err="1" smtClean="0"/>
              <a:t>responsibility</a:t>
            </a:r>
            <a:r>
              <a:rPr lang="hr-HR" i="1" dirty="0" smtClean="0"/>
              <a:t> </a:t>
            </a:r>
            <a:r>
              <a:rPr lang="hr-HR" i="1" dirty="0" err="1" smtClean="0"/>
              <a:t>and</a:t>
            </a:r>
            <a:r>
              <a:rPr lang="hr-HR" i="1" dirty="0" smtClean="0"/>
              <a:t> </a:t>
            </a:r>
            <a:r>
              <a:rPr lang="hr-HR" i="1" dirty="0" err="1" smtClean="0"/>
              <a:t>sustainable</a:t>
            </a:r>
            <a:r>
              <a:rPr lang="hr-HR" i="1" dirty="0" smtClean="0"/>
              <a:t> </a:t>
            </a:r>
            <a:r>
              <a:rPr lang="hr-HR" i="1" dirty="0" err="1" smtClean="0"/>
              <a:t>business</a:t>
            </a:r>
            <a:r>
              <a:rPr lang="hr-HR" dirty="0" smtClean="0"/>
              <a:t>, </a:t>
            </a:r>
            <a:r>
              <a:rPr lang="hr-HR" dirty="0" err="1" smtClean="0"/>
              <a:t>Center</a:t>
            </a:r>
            <a:r>
              <a:rPr lang="hr-HR" dirty="0" smtClean="0"/>
              <a:t> for </a:t>
            </a:r>
            <a:r>
              <a:rPr lang="hr-HR" dirty="0" err="1" smtClean="0"/>
              <a:t>creative</a:t>
            </a:r>
            <a:r>
              <a:rPr lang="hr-HR" dirty="0" smtClean="0"/>
              <a:t> </a:t>
            </a:r>
            <a:r>
              <a:rPr lang="hr-HR" dirty="0" err="1" smtClean="0"/>
              <a:t>leadership</a:t>
            </a:r>
            <a:r>
              <a:rPr lang="hr-HR" dirty="0" smtClean="0"/>
              <a:t>, </a:t>
            </a:r>
            <a:r>
              <a:rPr lang="hr-HR" dirty="0" err="1" smtClean="0"/>
              <a:t>Greensboro</a:t>
            </a:r>
            <a:r>
              <a:rPr lang="hr-HR" dirty="0" smtClean="0"/>
              <a:t>, North </a:t>
            </a:r>
            <a:r>
              <a:rPr lang="hr-HR" dirty="0" err="1" smtClean="0"/>
              <a:t>Carolina</a:t>
            </a:r>
            <a:endParaRPr lang="hr-HR" dirty="0" smtClean="0"/>
          </a:p>
          <a:p>
            <a:pPr lvl="0"/>
            <a:r>
              <a:rPr lang="hr-HR" dirty="0" err="1" smtClean="0"/>
              <a:t>Hohnen</a:t>
            </a:r>
            <a:r>
              <a:rPr lang="hr-HR" dirty="0" smtClean="0"/>
              <a:t> P.; 2007., </a:t>
            </a:r>
            <a:r>
              <a:rPr lang="hr-HR" i="1" dirty="0" smtClean="0"/>
              <a:t>CSR: </a:t>
            </a:r>
            <a:r>
              <a:rPr lang="hr-HR" i="1" dirty="0" err="1" smtClean="0"/>
              <a:t>An</a:t>
            </a:r>
            <a:r>
              <a:rPr lang="hr-HR" i="1" dirty="0" smtClean="0"/>
              <a:t> </a:t>
            </a:r>
            <a:r>
              <a:rPr lang="hr-HR" i="1" dirty="0" err="1" smtClean="0"/>
              <a:t>implementation</a:t>
            </a:r>
            <a:r>
              <a:rPr lang="hr-HR" i="1" dirty="0" smtClean="0"/>
              <a:t> </a:t>
            </a:r>
            <a:r>
              <a:rPr lang="hr-HR" i="1" dirty="0" err="1" smtClean="0"/>
              <a:t>guide</a:t>
            </a:r>
            <a:r>
              <a:rPr lang="hr-HR" i="1" dirty="0" smtClean="0"/>
              <a:t> for </a:t>
            </a:r>
            <a:r>
              <a:rPr lang="hr-HR" i="1" dirty="0" err="1" smtClean="0"/>
              <a:t>Business</a:t>
            </a:r>
            <a:r>
              <a:rPr lang="hr-HR" i="1" dirty="0" smtClean="0"/>
              <a:t>,</a:t>
            </a:r>
            <a:r>
              <a:rPr lang="hr-HR" dirty="0" smtClean="0"/>
              <a:t> </a:t>
            </a:r>
            <a:r>
              <a:rPr lang="hr-HR" dirty="0" err="1" smtClean="0"/>
              <a:t>International</a:t>
            </a:r>
            <a:r>
              <a:rPr lang="hr-HR" dirty="0" smtClean="0"/>
              <a:t> institute for </a:t>
            </a:r>
            <a:r>
              <a:rPr lang="hr-HR" dirty="0" err="1" smtClean="0"/>
              <a:t>sustainable</a:t>
            </a:r>
            <a:r>
              <a:rPr lang="hr-HR" dirty="0" smtClean="0"/>
              <a:t> </a:t>
            </a:r>
            <a:r>
              <a:rPr lang="hr-HR" dirty="0" err="1" smtClean="0"/>
              <a:t>development</a:t>
            </a:r>
            <a:r>
              <a:rPr lang="hr-HR" dirty="0" smtClean="0"/>
              <a:t>, </a:t>
            </a:r>
            <a:r>
              <a:rPr lang="hr-HR" dirty="0" err="1" smtClean="0"/>
              <a:t>Winnipeg</a:t>
            </a:r>
            <a:endParaRPr lang="hr-HR" dirty="0" smtClean="0"/>
          </a:p>
          <a:p>
            <a:endParaRPr lang="hr-HR" dirty="0" smtClean="0"/>
          </a:p>
          <a:p>
            <a:r>
              <a:rPr lang="hr-HR" b="1" dirty="0" smtClean="0"/>
              <a:t>Članci</a:t>
            </a:r>
            <a:endParaRPr lang="hr-HR" dirty="0" smtClean="0"/>
          </a:p>
          <a:p>
            <a:pPr lvl="0"/>
            <a:r>
              <a:rPr lang="hr-HR" dirty="0" err="1" smtClean="0"/>
              <a:t>Hubak</a:t>
            </a:r>
            <a:r>
              <a:rPr lang="hr-HR" dirty="0" smtClean="0"/>
              <a:t>, D.-M.; 2010., Marketinška dimenzija društveno odgovornog poslovanja, Serija članaka u nastajanju: Članak broj 10-</a:t>
            </a:r>
            <a:r>
              <a:rPr lang="hr-HR" dirty="0" err="1" smtClean="0"/>
              <a:t>10</a:t>
            </a:r>
            <a:r>
              <a:rPr lang="hr-HR" dirty="0" smtClean="0"/>
              <a:t>, Ekonomski fakultet Zagreb, </a:t>
            </a:r>
            <a:r>
              <a:rPr lang="hr-HR" dirty="0" err="1" smtClean="0"/>
              <a:t>Zagreb</a:t>
            </a:r>
            <a:endParaRPr lang="hr-HR" dirty="0" smtClean="0"/>
          </a:p>
          <a:p>
            <a:pPr lvl="0"/>
            <a:r>
              <a:rPr lang="hr-HR" dirty="0" smtClean="0"/>
              <a:t>Pavić-Rogošić, L., Društveno odgovorno poslovanje (DOP), Odraz, </a:t>
            </a:r>
            <a:r>
              <a:rPr lang="hr-HR" u="sng" dirty="0" smtClean="0"/>
              <a:t>http://www.odraz.hr/</a:t>
            </a:r>
            <a:r>
              <a:rPr lang="hr-HR" u="sng" dirty="0" err="1" smtClean="0"/>
              <a:t>media</a:t>
            </a:r>
            <a:r>
              <a:rPr lang="hr-HR" u="sng" dirty="0" smtClean="0"/>
              <a:t>/21845/</a:t>
            </a:r>
            <a:r>
              <a:rPr lang="hr-HR" u="sng" dirty="0" err="1" smtClean="0"/>
              <a:t>dop.pdf</a:t>
            </a:r>
            <a:endParaRPr lang="hr-HR" dirty="0" smtClean="0"/>
          </a:p>
          <a:p>
            <a:pPr lvl="0"/>
            <a:r>
              <a:rPr lang="hr-HR" dirty="0" err="1" smtClean="0"/>
              <a:t>Kurtić</a:t>
            </a:r>
            <a:r>
              <a:rPr lang="hr-HR" dirty="0" smtClean="0"/>
              <a:t>, A.: </a:t>
            </a:r>
            <a:r>
              <a:rPr lang="hr-HR" i="1" dirty="0" smtClean="0"/>
              <a:t>Društvena odgovornost – novi svjetski pokret i poslovni imperativ suvremenog menadžmenta</a:t>
            </a:r>
            <a:r>
              <a:rPr lang="hr-HR" dirty="0" smtClean="0"/>
              <a:t>,  Tranzicija, Vol. 11 No.23-24, Prosinac, 2009.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Velike kompanije su shvatile kako bez zadovoljstva svojih korisnika nikada neće moći u potpunosti ostvariti svoje poslovne ciljeve.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Dvije stvari su zajedničke svim poduzećima – djelovanje unutar neke zajednice i uspješno poslovanje kao glavni poslovni cilj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Odgovorno </a:t>
            </a:r>
            <a:r>
              <a:rPr lang="hr-HR" dirty="0" smtClean="0"/>
              <a:t>poslovanje je pojam koji se odnosi na poslovanje nekog poduzeća u kojem ono dobrovoljno doprinosi društvenoj i prirodnoj okolini, te odnosu sa svim sudionicima vlastitog poslovanja, zaposlenicima, vanjskim suradnicima, dobavljačima </a:t>
            </a:r>
            <a:r>
              <a:rPr lang="hr-HR" dirty="0" err="1" smtClean="0"/>
              <a:t>itd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„</a:t>
            </a:r>
            <a:r>
              <a:rPr lang="pl-PL" dirty="0" smtClean="0"/>
              <a:t>koncept prema kojemu poduze</a:t>
            </a:r>
            <a:r>
              <a:rPr lang="hr-HR" dirty="0" smtClean="0"/>
              <a:t>ć</a:t>
            </a:r>
            <a:r>
              <a:rPr lang="pl-PL" dirty="0" smtClean="0"/>
              <a:t>e </a:t>
            </a:r>
            <a:r>
              <a:rPr lang="pl-PL" i="1" dirty="0" smtClean="0"/>
              <a:t>na dobrovoljnom principu</a:t>
            </a:r>
            <a:r>
              <a:rPr lang="pl-PL" dirty="0" smtClean="0"/>
              <a:t> </a:t>
            </a:r>
            <a:r>
              <a:rPr lang="pl-PL" i="1" dirty="0" smtClean="0"/>
              <a:t>integrira brigu o dru</a:t>
            </a:r>
            <a:r>
              <a:rPr lang="hr-HR" i="1" dirty="0" smtClean="0"/>
              <a:t>š</a:t>
            </a:r>
            <a:r>
              <a:rPr lang="pl-PL" i="1" dirty="0" smtClean="0"/>
              <a:t>tvenim pitanjima i za</a:t>
            </a:r>
            <a:r>
              <a:rPr lang="hr-HR" i="1" dirty="0" smtClean="0"/>
              <a:t>š</a:t>
            </a:r>
            <a:r>
              <a:rPr lang="pl-PL" i="1" dirty="0" smtClean="0"/>
              <a:t>titi okoli</a:t>
            </a:r>
            <a:r>
              <a:rPr lang="hr-HR" i="1" dirty="0" smtClean="0"/>
              <a:t>š</a:t>
            </a:r>
            <a:r>
              <a:rPr lang="pl-PL" i="1" dirty="0" smtClean="0"/>
              <a:t>a u svoje poslovne aktivnosti i odnose s</a:t>
            </a:r>
            <a:r>
              <a:rPr lang="hr-HR" i="1" dirty="0" smtClean="0"/>
              <a:t>a „</a:t>
            </a:r>
            <a:r>
              <a:rPr lang="hr-HR" i="1" dirty="0" err="1" smtClean="0"/>
              <a:t>stakeholderima</a:t>
            </a:r>
            <a:r>
              <a:rPr lang="hr-HR" i="1" dirty="0" smtClean="0"/>
              <a:t>“</a:t>
            </a:r>
            <a:r>
              <a:rPr lang="hr-HR" dirty="0" smtClean="0"/>
              <a:t> (</a:t>
            </a:r>
            <a:r>
              <a:rPr lang="pl-PL" dirty="0" smtClean="0"/>
              <a:t>vlasnicima</a:t>
            </a:r>
            <a:r>
              <a:rPr lang="hr-HR" dirty="0" smtClean="0"/>
              <a:t>, </a:t>
            </a:r>
            <a:r>
              <a:rPr lang="pl-PL" dirty="0" smtClean="0"/>
              <a:t>dioni</a:t>
            </a:r>
            <a:r>
              <a:rPr lang="hr-HR" dirty="0" smtClean="0"/>
              <a:t>č</a:t>
            </a:r>
            <a:r>
              <a:rPr lang="pl-PL" dirty="0" smtClean="0"/>
              <a:t>arima</a:t>
            </a:r>
            <a:r>
              <a:rPr lang="hr-HR" dirty="0" smtClean="0"/>
              <a:t>, </a:t>
            </a:r>
            <a:r>
              <a:rPr lang="pl-PL" dirty="0" smtClean="0"/>
              <a:t>zaposlenicima</a:t>
            </a:r>
            <a:r>
              <a:rPr lang="hr-HR" dirty="0" smtClean="0"/>
              <a:t>, </a:t>
            </a:r>
            <a:r>
              <a:rPr lang="pl-PL" dirty="0" smtClean="0"/>
              <a:t>potro</a:t>
            </a:r>
            <a:r>
              <a:rPr lang="hr-HR" dirty="0" smtClean="0"/>
              <a:t>š</a:t>
            </a:r>
            <a:r>
              <a:rPr lang="pl-PL" dirty="0" smtClean="0"/>
              <a:t>a</a:t>
            </a:r>
            <a:r>
              <a:rPr lang="hr-HR" dirty="0" smtClean="0"/>
              <a:t>č</a:t>
            </a:r>
            <a:r>
              <a:rPr lang="pl-PL" dirty="0" smtClean="0"/>
              <a:t>ima</a:t>
            </a:r>
            <a:r>
              <a:rPr lang="hr-HR" dirty="0" smtClean="0"/>
              <a:t>, </a:t>
            </a:r>
            <a:r>
              <a:rPr lang="pl-PL" dirty="0" smtClean="0"/>
              <a:t>dobavlja</a:t>
            </a:r>
            <a:r>
              <a:rPr lang="hr-HR" dirty="0" smtClean="0"/>
              <a:t>č</a:t>
            </a:r>
            <a:r>
              <a:rPr lang="pl-PL" dirty="0" smtClean="0"/>
              <a:t>ima</a:t>
            </a:r>
            <a:r>
              <a:rPr lang="hr-HR" dirty="0" smtClean="0"/>
              <a:t>, </a:t>
            </a:r>
            <a:r>
              <a:rPr lang="pl-PL" dirty="0" smtClean="0"/>
              <a:t>vladom</a:t>
            </a:r>
            <a:r>
              <a:rPr lang="hr-HR" dirty="0" smtClean="0"/>
              <a:t>, </a:t>
            </a:r>
            <a:r>
              <a:rPr lang="pl-PL" dirty="0" smtClean="0"/>
              <a:t>medijima i</a:t>
            </a:r>
            <a:r>
              <a:rPr lang="hr-HR" dirty="0" smtClean="0"/>
              <a:t> š</a:t>
            </a:r>
            <a:r>
              <a:rPr lang="pl-PL" dirty="0" smtClean="0"/>
              <a:t>irom javno</a:t>
            </a:r>
            <a:r>
              <a:rPr lang="hr-HR" dirty="0" err="1" smtClean="0"/>
              <a:t>šć</a:t>
            </a:r>
            <a:r>
              <a:rPr lang="pl-PL" dirty="0" smtClean="0"/>
              <a:t>u</a:t>
            </a:r>
            <a:r>
              <a:rPr lang="hr-HR" dirty="0" smtClean="0"/>
              <a:t>).”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i="1" dirty="0" smtClean="0"/>
              <a:t>Corporate Social Responsibility</a:t>
            </a:r>
            <a:r>
              <a:rPr lang="hr-HR" i="1" dirty="0" smtClean="0"/>
              <a:t> - </a:t>
            </a:r>
            <a:r>
              <a:rPr lang="pl-PL" i="1" dirty="0" smtClean="0"/>
              <a:t>An Implementation Guide for Canadian </a:t>
            </a:r>
            <a:r>
              <a:rPr lang="pl-PL" i="1" dirty="0" smtClean="0"/>
              <a:t>Business</a:t>
            </a:r>
            <a:r>
              <a:rPr lang="hr-HR" i="1" dirty="0" smtClean="0"/>
              <a:t>: </a:t>
            </a:r>
          </a:p>
          <a:p>
            <a:pPr>
              <a:buNone/>
            </a:pPr>
            <a:r>
              <a:rPr lang="hr-HR" i="1" dirty="0" smtClean="0"/>
              <a:t>		</a:t>
            </a:r>
            <a:r>
              <a:rPr lang="hr-HR" dirty="0" smtClean="0"/>
              <a:t>„</a:t>
            </a:r>
            <a:r>
              <a:rPr lang="pl-PL" i="1" dirty="0" smtClean="0"/>
              <a:t>na</a:t>
            </a:r>
            <a:r>
              <a:rPr lang="hr-HR" i="1" dirty="0" smtClean="0"/>
              <a:t>č</a:t>
            </a:r>
            <a:r>
              <a:rPr lang="pl-PL" i="1" dirty="0" smtClean="0"/>
              <a:t>in na koji poduze</a:t>
            </a:r>
            <a:r>
              <a:rPr lang="hr-HR" i="1" dirty="0" smtClean="0"/>
              <a:t>ć</a:t>
            </a:r>
            <a:r>
              <a:rPr lang="pl-PL" i="1" dirty="0" smtClean="0"/>
              <a:t>a integri</a:t>
            </a:r>
            <a:r>
              <a:rPr lang="hr-HR" i="1" dirty="0" smtClean="0"/>
              <a:t>raju </a:t>
            </a:r>
            <a:r>
              <a:rPr lang="pl-PL" i="1" dirty="0" smtClean="0"/>
              <a:t>svoje dru</a:t>
            </a:r>
            <a:r>
              <a:rPr lang="hr-HR" i="1" dirty="0" smtClean="0"/>
              <a:t>š</a:t>
            </a:r>
            <a:r>
              <a:rPr lang="pl-PL" i="1" dirty="0" smtClean="0"/>
              <a:t>tvene i ekonomske interese</a:t>
            </a:r>
            <a:r>
              <a:rPr lang="hr-HR" i="1" dirty="0" smtClean="0"/>
              <a:t>, </a:t>
            </a:r>
            <a:r>
              <a:rPr lang="pl-PL" i="1" dirty="0" smtClean="0"/>
              <a:t>kao i brigu o okoli</a:t>
            </a:r>
            <a:r>
              <a:rPr lang="hr-HR" i="1" dirty="0" smtClean="0"/>
              <a:t>š</a:t>
            </a:r>
            <a:r>
              <a:rPr lang="pl-PL" i="1" dirty="0" smtClean="0"/>
              <a:t>u</a:t>
            </a:r>
            <a:r>
              <a:rPr lang="hr-HR" i="1" dirty="0" smtClean="0"/>
              <a:t>, </a:t>
            </a:r>
            <a:r>
              <a:rPr lang="pl-PL" i="1" dirty="0" smtClean="0"/>
              <a:t>u svoje vrijednosti</a:t>
            </a:r>
            <a:r>
              <a:rPr lang="hr-HR" i="1" dirty="0" smtClean="0"/>
              <a:t>, </a:t>
            </a:r>
            <a:r>
              <a:rPr lang="pl-PL" i="1" dirty="0" smtClean="0"/>
              <a:t>kulturu</a:t>
            </a:r>
            <a:r>
              <a:rPr lang="hr-HR" i="1" dirty="0" smtClean="0"/>
              <a:t>, </a:t>
            </a:r>
            <a:r>
              <a:rPr lang="pl-PL" i="1" dirty="0" smtClean="0"/>
              <a:t>odlu</a:t>
            </a:r>
            <a:r>
              <a:rPr lang="hr-HR" i="1" dirty="0" smtClean="0"/>
              <a:t>č</a:t>
            </a:r>
            <a:r>
              <a:rPr lang="pl-PL" i="1" dirty="0" smtClean="0"/>
              <a:t>ivanje</a:t>
            </a:r>
            <a:r>
              <a:rPr lang="hr-HR" i="1" dirty="0" smtClean="0"/>
              <a:t>, </a:t>
            </a:r>
            <a:r>
              <a:rPr lang="pl-PL" i="1" dirty="0" smtClean="0"/>
              <a:t>strategiju i aktivnosti</a:t>
            </a:r>
            <a:r>
              <a:rPr lang="hr-HR" i="1" dirty="0" smtClean="0"/>
              <a:t>, </a:t>
            </a:r>
            <a:r>
              <a:rPr lang="pl-PL" i="1" dirty="0" smtClean="0"/>
              <a:t>javno i ura</a:t>
            </a:r>
            <a:r>
              <a:rPr lang="hr-HR" i="1" dirty="0" smtClean="0"/>
              <a:t>č</a:t>
            </a:r>
            <a:r>
              <a:rPr lang="pl-PL" i="1" dirty="0" smtClean="0"/>
              <a:t>unljivo</a:t>
            </a:r>
            <a:r>
              <a:rPr lang="hr-HR" i="1" dirty="0" smtClean="0"/>
              <a:t>, </a:t>
            </a:r>
            <a:r>
              <a:rPr lang="pl-PL" i="1" dirty="0" smtClean="0"/>
              <a:t>a kao posljedica svega toga</a:t>
            </a:r>
            <a:r>
              <a:rPr lang="hr-HR" i="1" dirty="0" smtClean="0"/>
              <a:t>, </a:t>
            </a:r>
            <a:r>
              <a:rPr lang="pl-PL" i="1" dirty="0" smtClean="0"/>
              <a:t>uspostavljaju bolje prakse</a:t>
            </a:r>
            <a:r>
              <a:rPr lang="hr-HR" i="1" dirty="0" smtClean="0"/>
              <a:t>, </a:t>
            </a:r>
            <a:r>
              <a:rPr lang="pl-PL" i="1" dirty="0" smtClean="0"/>
              <a:t>stvaraju bogatstvo i unapre</a:t>
            </a:r>
            <a:r>
              <a:rPr lang="hr-HR" i="1" dirty="0" smtClean="0"/>
              <a:t>đ</a:t>
            </a:r>
            <a:r>
              <a:rPr lang="pl-PL" i="1" dirty="0" smtClean="0"/>
              <a:t>uju dru</a:t>
            </a:r>
            <a:r>
              <a:rPr lang="hr-HR" i="1" dirty="0" smtClean="0"/>
              <a:t>š</a:t>
            </a:r>
            <a:r>
              <a:rPr lang="pl-PL" i="1" dirty="0" smtClean="0"/>
              <a:t>tvo</a:t>
            </a:r>
            <a:r>
              <a:rPr lang="hr-HR" dirty="0" smtClean="0"/>
              <a:t>.”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Definicija Svjetskog poslovnog savjeta za odr</a:t>
            </a:r>
            <a:r>
              <a:rPr lang="hr-HR" dirty="0" smtClean="0"/>
              <a:t>ž</a:t>
            </a:r>
            <a:r>
              <a:rPr lang="pl-PL" dirty="0" smtClean="0"/>
              <a:t>iv </a:t>
            </a:r>
            <a:r>
              <a:rPr lang="pl-PL" dirty="0" smtClean="0"/>
              <a:t>razvoj:</a:t>
            </a:r>
          </a:p>
          <a:p>
            <a:pPr lvl="2"/>
            <a:r>
              <a:rPr lang="hr-HR" dirty="0" smtClean="0"/>
              <a:t>„</a:t>
            </a:r>
            <a:r>
              <a:rPr lang="pl-PL" i="1" dirty="0" smtClean="0"/>
              <a:t>opredjeljenje firmi da potpoma</a:t>
            </a:r>
            <a:r>
              <a:rPr lang="hr-HR" i="1" dirty="0" smtClean="0"/>
              <a:t>ž</a:t>
            </a:r>
            <a:r>
              <a:rPr lang="pl-PL" i="1" dirty="0" smtClean="0"/>
              <a:t>u odr</a:t>
            </a:r>
            <a:r>
              <a:rPr lang="hr-HR" i="1" dirty="0" smtClean="0"/>
              <a:t>ž</a:t>
            </a:r>
            <a:r>
              <a:rPr lang="pl-PL" i="1" dirty="0" smtClean="0"/>
              <a:t>iv ekonomski razvoj</a:t>
            </a:r>
            <a:r>
              <a:rPr lang="hr-HR" i="1" dirty="0" smtClean="0"/>
              <a:t>, </a:t>
            </a:r>
            <a:r>
              <a:rPr lang="pl-PL" i="1" dirty="0" smtClean="0"/>
              <a:t>kao i da u cilju unapre</a:t>
            </a:r>
            <a:r>
              <a:rPr lang="hr-HR" i="1" dirty="0" smtClean="0"/>
              <a:t>đ</a:t>
            </a:r>
            <a:r>
              <a:rPr lang="pl-PL" i="1" dirty="0" smtClean="0"/>
              <a:t>enja kvaliteta</a:t>
            </a:r>
            <a:r>
              <a:rPr lang="hr-HR" i="1" dirty="0" smtClean="0"/>
              <a:t> ž</a:t>
            </a:r>
            <a:r>
              <a:rPr lang="pl-PL" i="1" dirty="0" smtClean="0"/>
              <a:t>ivota </a:t>
            </a:r>
            <a:r>
              <a:rPr lang="pl-PL" i="1" dirty="0" smtClean="0"/>
              <a:t>sura</a:t>
            </a:r>
            <a:r>
              <a:rPr lang="hr-HR" i="1" dirty="0" smtClean="0"/>
              <a:t>đ</a:t>
            </a:r>
            <a:r>
              <a:rPr lang="pl-PL" i="1" dirty="0" smtClean="0"/>
              <a:t>uju sa zaposlenima</a:t>
            </a:r>
            <a:r>
              <a:rPr lang="hr-HR" i="1" dirty="0" smtClean="0"/>
              <a:t>, </a:t>
            </a:r>
            <a:r>
              <a:rPr lang="pl-PL" i="1" dirty="0" smtClean="0"/>
              <a:t>njihovim </a:t>
            </a:r>
            <a:r>
              <a:rPr lang="pl-PL" i="1" dirty="0" smtClean="0"/>
              <a:t>obiteljima</a:t>
            </a:r>
            <a:r>
              <a:rPr lang="hr-HR" i="1" dirty="0" smtClean="0"/>
              <a:t>, </a:t>
            </a:r>
            <a:r>
              <a:rPr lang="pl-PL" i="1" dirty="0" smtClean="0"/>
              <a:t>lokalnim zajednicama i dru</a:t>
            </a:r>
            <a:r>
              <a:rPr lang="hr-HR" i="1" dirty="0" smtClean="0"/>
              <a:t>š</a:t>
            </a:r>
            <a:r>
              <a:rPr lang="pl-PL" i="1" dirty="0" smtClean="0"/>
              <a:t>tvom </a:t>
            </a:r>
            <a:r>
              <a:rPr lang="hr-HR" dirty="0" smtClean="0"/>
              <a:t> (. …) </a:t>
            </a:r>
            <a:r>
              <a:rPr lang="pl-PL" i="1" dirty="0" smtClean="0"/>
              <a:t>neprestano </a:t>
            </a:r>
            <a:r>
              <a:rPr lang="pl-PL" i="1" dirty="0" smtClean="0"/>
              <a:t>obavezivanje poslovnog svijeta da se pona</a:t>
            </a:r>
            <a:r>
              <a:rPr lang="hr-HR" i="1" dirty="0" smtClean="0"/>
              <a:t>š</a:t>
            </a:r>
            <a:r>
              <a:rPr lang="pl-PL" i="1" dirty="0" smtClean="0"/>
              <a:t>a eti</a:t>
            </a:r>
            <a:r>
              <a:rPr lang="hr-HR" i="1" dirty="0" smtClean="0"/>
              <a:t>č</a:t>
            </a:r>
            <a:r>
              <a:rPr lang="pl-PL" i="1" dirty="0" smtClean="0"/>
              <a:t>ki i doprinosi ekonomskom razvoju</a:t>
            </a:r>
            <a:r>
              <a:rPr lang="hr-HR" i="1" dirty="0" smtClean="0"/>
              <a:t>, </a:t>
            </a:r>
            <a:r>
              <a:rPr lang="pl-PL" i="1" dirty="0" smtClean="0"/>
              <a:t>u isto vrijeme pobolj</a:t>
            </a:r>
            <a:r>
              <a:rPr lang="hr-HR" i="1" dirty="0" smtClean="0"/>
              <a:t>š</a:t>
            </a:r>
            <a:r>
              <a:rPr lang="pl-PL" i="1" dirty="0" smtClean="0"/>
              <a:t>avaju</a:t>
            </a:r>
            <a:r>
              <a:rPr lang="hr-HR" i="1" dirty="0" smtClean="0"/>
              <a:t>ć</a:t>
            </a:r>
            <a:r>
              <a:rPr lang="pl-PL" i="1" dirty="0" smtClean="0"/>
              <a:t>i kvalitetu</a:t>
            </a:r>
            <a:r>
              <a:rPr lang="hr-HR" i="1" dirty="0" smtClean="0"/>
              <a:t> ž</a:t>
            </a:r>
            <a:r>
              <a:rPr lang="pl-PL" i="1" dirty="0" smtClean="0"/>
              <a:t>ivota</a:t>
            </a:r>
            <a:r>
              <a:rPr lang="hr-HR" i="1" dirty="0" smtClean="0"/>
              <a:t>, </a:t>
            </a:r>
            <a:r>
              <a:rPr lang="pl-PL" i="1" dirty="0" smtClean="0"/>
              <a:t>kako radne snage i njihovih obitelji</a:t>
            </a:r>
            <a:r>
              <a:rPr lang="hr-HR" i="1" dirty="0" smtClean="0"/>
              <a:t>, </a:t>
            </a:r>
            <a:r>
              <a:rPr lang="pl-PL" i="1" dirty="0" smtClean="0"/>
              <a:t>tako i lokalne zajednice i dru</a:t>
            </a:r>
            <a:r>
              <a:rPr lang="hr-HR" i="1" dirty="0" smtClean="0"/>
              <a:t>š</a:t>
            </a:r>
            <a:r>
              <a:rPr lang="pl-PL" i="1" dirty="0" smtClean="0"/>
              <a:t>tva uop</a:t>
            </a:r>
            <a:r>
              <a:rPr lang="hr-HR" i="1" dirty="0" smtClean="0"/>
              <a:t>ć</a:t>
            </a:r>
            <a:r>
              <a:rPr lang="pl-PL" i="1" dirty="0" smtClean="0"/>
              <a:t>e</a:t>
            </a:r>
            <a:r>
              <a:rPr lang="hr-HR" dirty="0" smtClean="0"/>
              <a:t>.”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Hopkins definira društveno odgovorno poslovanje kao </a:t>
            </a:r>
            <a:r>
              <a:rPr lang="hr-HR" dirty="0" smtClean="0"/>
              <a:t>	</a:t>
            </a:r>
          </a:p>
          <a:p>
            <a:pPr lvl="2"/>
            <a:r>
              <a:rPr lang="hr-HR" i="1" dirty="0" smtClean="0"/>
              <a:t>„</a:t>
            </a:r>
            <a:r>
              <a:rPr lang="hr-HR" i="1" dirty="0" smtClean="0"/>
              <a:t>pažnju s kojom se na etičan i društveno odgovoran način odnosimo prema interesno-utjecajnim skupinama koje se nalaze izvan, ali i unutar organizacije. Cilj društvene odgovornosti je da uz očuvanje profitabilnosti istovremeno omogući stvaranje visokih standarda života za interesno-utjecajne skupine izvan i unutar poduzeća</a:t>
            </a:r>
            <a:r>
              <a:rPr lang="hr-HR" i="1" dirty="0" smtClean="0"/>
              <a:t>.“</a:t>
            </a:r>
          </a:p>
          <a:p>
            <a:endParaRPr lang="hr-HR" dirty="0" smtClean="0"/>
          </a:p>
          <a:p>
            <a:r>
              <a:rPr lang="hr-HR" dirty="0" smtClean="0"/>
              <a:t>Kroz </a:t>
            </a:r>
            <a:r>
              <a:rPr lang="hr-HR" dirty="0" smtClean="0"/>
              <a:t>poslovanje koje je odgovorno prema društvu, ali i okolišu, dakle poslovanje koje sadrži socijalnu dimenziju i dimenziju brige za okoliš i prirodu, odgovornost poduzeća nadilazi zakonske okvire koje ono svejedno mora poštivati.</a:t>
            </a:r>
            <a:endParaRPr lang="hr-HR" i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 putu do postizanja poslovnog cilja, poduzeće koje djeluje i za interese svojih suradnika i korisnika, okuplja sve veći i veći broj činitelja koji time djeluju u svrhu postizanja njegovog poslovnog cilja, što ga naravno olakšava.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Menadžment se </a:t>
            </a:r>
            <a:r>
              <a:rPr lang="hr-HR" dirty="0" smtClean="0"/>
              <a:t>mora pobrinuti da ne zastupa samo interese korporacije, već i interese društva u kojem ona djeluje. 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Društveno odgovornim poslovanjem se može opisati poslovanje tvrtke koja se prema svim svojim suradnicima odnosi odgovorno i u skladu s etičkim standardima, ili jednostavnije rečeno – društveno prihvatljivo.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Financijski </a:t>
            </a:r>
            <a:r>
              <a:rPr lang="hr-HR" dirty="0" smtClean="0"/>
              <a:t>gledano, neka kompanija društveno </a:t>
            </a:r>
            <a:r>
              <a:rPr lang="hr-HR" dirty="0" smtClean="0"/>
              <a:t>odgovornim </a:t>
            </a:r>
            <a:r>
              <a:rPr lang="hr-HR" dirty="0" smtClean="0"/>
              <a:t>poslovanjem u zajednicu vraća dio profita koju je zaradila upravo od njenih članova.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Strategija društvene odgovornosti poslovanja sastoji se od više dimenzija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</a:t>
            </a:r>
            <a:r>
              <a:rPr lang="hr-HR" dirty="0" smtClean="0"/>
              <a:t>snovna </a:t>
            </a:r>
            <a:r>
              <a:rPr lang="hr-HR" dirty="0" smtClean="0"/>
              <a:t>podjela </a:t>
            </a:r>
            <a:r>
              <a:rPr lang="hr-HR" dirty="0" smtClean="0"/>
              <a:t>(Lidiji </a:t>
            </a:r>
            <a:r>
              <a:rPr lang="hr-HR" dirty="0" smtClean="0"/>
              <a:t>Pavić </a:t>
            </a:r>
            <a:r>
              <a:rPr lang="hr-HR" dirty="0" err="1" smtClean="0"/>
              <a:t>Rogoši</a:t>
            </a:r>
            <a:r>
              <a:rPr lang="hr-HR" dirty="0" smtClean="0"/>
              <a:t>): interno </a:t>
            </a:r>
            <a:r>
              <a:rPr lang="hr-HR" dirty="0" smtClean="0"/>
              <a:t>i eksterno. </a:t>
            </a:r>
          </a:p>
          <a:p>
            <a:endParaRPr lang="hr-HR" dirty="0" smtClean="0"/>
          </a:p>
          <a:p>
            <a:r>
              <a:rPr lang="hr-HR" dirty="0" smtClean="0"/>
              <a:t>Interna dimenzija se odnosi na poslovanje unutar poduzeća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Sastoji se </a:t>
            </a:r>
            <a:r>
              <a:rPr lang="hr-HR" dirty="0" smtClean="0"/>
              <a:t>od 4 dijela – upravljanje ljudskim resursima, briga za zdravlje i sigurnost na poslu, sposobnosti prilagođavanja promjenama i upravljanja utjecajima na okoliš i prirodne resurse.</a:t>
            </a:r>
            <a:endParaRPr lang="hr-H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1124</Words>
  <Application>Microsoft Office PowerPoint</Application>
  <PresentationFormat>On-screen Show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DRUŠTVENO ODGOVORNO PONAŠANJE</vt:lpstr>
      <vt:lpstr>Slide 2</vt:lpstr>
      <vt:lpstr>Slide 3</vt:lpstr>
      <vt:lpstr>Slide 4</vt:lpstr>
      <vt:lpstr>Slide 5</vt:lpstr>
      <vt:lpstr>Slide 6</vt:lpstr>
      <vt:lpstr>Slide 7</vt:lpstr>
      <vt:lpstr>Slide 8</vt:lpstr>
      <vt:lpstr>Strategija društvene odgovornosti poslovanja sastoji se od više dimenzija</vt:lpstr>
      <vt:lpstr>Slide 10</vt:lpstr>
      <vt:lpstr>Slide 11</vt:lpstr>
      <vt:lpstr>Slide 12</vt:lpstr>
      <vt:lpstr>Slide 13</vt:lpstr>
      <vt:lpstr>Društveno odgovorno poslovanje kao dio odnosa s javnostima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DRUŠTVENO ODGOVORNO PONAŠANJE</dc:title>
  <dc:creator>Šime</dc:creator>
  <cp:lastModifiedBy>Šime</cp:lastModifiedBy>
  <cp:revision>4</cp:revision>
  <dcterms:created xsi:type="dcterms:W3CDTF">2013-12-04T08:36:38Z</dcterms:created>
  <dcterms:modified xsi:type="dcterms:W3CDTF">2013-12-04T09:09:49Z</dcterms:modified>
</cp:coreProperties>
</file>