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1"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6" d="100"/>
          <a:sy n="106" d="100"/>
        </p:scale>
        <p:origin x="-111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F32F0F5-F2FD-42C2-8BB3-C630094F8835}" type="datetimeFigureOut">
              <a:rPr lang="sr-Latn-CS" smtClean="0"/>
              <a:t>3.12.2013</a:t>
            </a:fld>
            <a:endParaRPr lang="hr-HR"/>
          </a:p>
        </p:txBody>
      </p:sp>
      <p:sp>
        <p:nvSpPr>
          <p:cNvPr id="17" name="Footer Placeholder 16"/>
          <p:cNvSpPr>
            <a:spLocks noGrp="1"/>
          </p:cNvSpPr>
          <p:nvPr>
            <p:ph type="ftr" sz="quarter" idx="11"/>
          </p:nvPr>
        </p:nvSpPr>
        <p:spPr/>
        <p:txBody>
          <a:bodyPr/>
          <a:lstStyle/>
          <a:p>
            <a:endParaRPr lang="hr-HR"/>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A744639-30BD-4574-903A-9DF0010119E1}" type="slidenum">
              <a:rPr lang="hr-HR" smtClean="0"/>
              <a:t>‹#›</a:t>
            </a:fld>
            <a:endParaRPr lang="hr-H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F32F0F5-F2FD-42C2-8BB3-C630094F8835}" type="datetimeFigureOut">
              <a:rPr lang="sr-Latn-CS" smtClean="0"/>
              <a:t>3.12.2013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BA744639-30BD-4574-903A-9DF0010119E1}" type="slidenum">
              <a:rPr lang="hr-HR" smtClean="0"/>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F32F0F5-F2FD-42C2-8BB3-C630094F8835}" type="datetimeFigureOut">
              <a:rPr lang="sr-Latn-CS" smtClean="0"/>
              <a:t>3.12.2013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BA744639-30BD-4574-903A-9DF0010119E1}" type="slidenum">
              <a:rPr lang="hr-HR" smtClean="0"/>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F32F0F5-F2FD-42C2-8BB3-C630094F8835}" type="datetimeFigureOut">
              <a:rPr lang="sr-Latn-CS" smtClean="0"/>
              <a:t>3.12.2013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BA744639-30BD-4574-903A-9DF0010119E1}" type="slidenum">
              <a:rPr lang="hr-HR" smtClean="0"/>
              <a:t>‹#›</a:t>
            </a:fld>
            <a:endParaRPr lang="hr-HR"/>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F32F0F5-F2FD-42C2-8BB3-C630094F8835}" type="datetimeFigureOut">
              <a:rPr lang="sr-Latn-CS" smtClean="0"/>
              <a:t>3.12.2013</a:t>
            </a:fld>
            <a:endParaRPr lang="hr-HR"/>
          </a:p>
        </p:txBody>
      </p:sp>
      <p:sp>
        <p:nvSpPr>
          <p:cNvPr id="5" name="Footer Placeholder 4"/>
          <p:cNvSpPr>
            <a:spLocks noGrp="1"/>
          </p:cNvSpPr>
          <p:nvPr>
            <p:ph type="ftr" sz="quarter" idx="11"/>
          </p:nvPr>
        </p:nvSpPr>
        <p:spPr>
          <a:xfrm>
            <a:off x="800100" y="6172200"/>
            <a:ext cx="4000500" cy="457200"/>
          </a:xfrm>
        </p:spPr>
        <p:txBody>
          <a:bodyPr/>
          <a:lstStyle/>
          <a:p>
            <a:endParaRPr lang="hr-H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A744639-30BD-4574-903A-9DF0010119E1}" type="slidenum">
              <a:rPr lang="hr-HR" smtClean="0"/>
              <a:t>‹#›</a:t>
            </a:fld>
            <a:endParaRPr lang="hr-H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F32F0F5-F2FD-42C2-8BB3-C630094F8835}" type="datetimeFigureOut">
              <a:rPr lang="sr-Latn-CS" smtClean="0"/>
              <a:t>3.12.2013</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BA744639-30BD-4574-903A-9DF0010119E1}" type="slidenum">
              <a:rPr lang="hr-HR" smtClean="0"/>
              <a:t>‹#›</a:t>
            </a:fld>
            <a:endParaRPr lang="hr-HR"/>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F32F0F5-F2FD-42C2-8BB3-C630094F8835}" type="datetimeFigureOut">
              <a:rPr lang="sr-Latn-CS" smtClean="0"/>
              <a:t>3.12.2013</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BA744639-30BD-4574-903A-9DF0010119E1}" type="slidenum">
              <a:rPr lang="hr-HR" smtClean="0"/>
              <a:t>‹#›</a:t>
            </a:fld>
            <a:endParaRPr lang="hr-HR"/>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F32F0F5-F2FD-42C2-8BB3-C630094F8835}" type="datetimeFigureOut">
              <a:rPr lang="sr-Latn-CS" smtClean="0"/>
              <a:t>3.12.2013</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BA744639-30BD-4574-903A-9DF0010119E1}" type="slidenum">
              <a:rPr lang="hr-HR" smtClean="0"/>
              <a:t>‹#›</a:t>
            </a:fld>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32F0F5-F2FD-42C2-8BB3-C630094F8835}" type="datetimeFigureOut">
              <a:rPr lang="sr-Latn-CS" smtClean="0"/>
              <a:t>3.12.2013</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BA744639-30BD-4574-903A-9DF0010119E1}" type="slidenum">
              <a:rPr lang="hr-HR" smtClean="0"/>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F32F0F5-F2FD-42C2-8BB3-C630094F8835}" type="datetimeFigureOut">
              <a:rPr lang="sr-Latn-CS" smtClean="0"/>
              <a:t>3.12.2013</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BA744639-30BD-4574-903A-9DF0010119E1}" type="slidenum">
              <a:rPr lang="hr-HR" smtClean="0"/>
              <a:t>‹#›</a:t>
            </a:fld>
            <a:endParaRPr lang="hr-HR"/>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F32F0F5-F2FD-42C2-8BB3-C630094F8835}" type="datetimeFigureOut">
              <a:rPr lang="sr-Latn-CS" smtClean="0"/>
              <a:t>3.12.2013</a:t>
            </a:fld>
            <a:endParaRPr lang="hr-HR"/>
          </a:p>
        </p:txBody>
      </p:sp>
      <p:sp>
        <p:nvSpPr>
          <p:cNvPr id="6" name="Footer Placeholder 5"/>
          <p:cNvSpPr>
            <a:spLocks noGrp="1"/>
          </p:cNvSpPr>
          <p:nvPr>
            <p:ph type="ftr" sz="quarter" idx="11"/>
          </p:nvPr>
        </p:nvSpPr>
        <p:spPr>
          <a:xfrm>
            <a:off x="914400" y="6172200"/>
            <a:ext cx="3886200" cy="457200"/>
          </a:xfrm>
        </p:spPr>
        <p:txBody>
          <a:bodyPr/>
          <a:lstStyle/>
          <a:p>
            <a:endParaRPr lang="hr-HR"/>
          </a:p>
        </p:txBody>
      </p:sp>
      <p:sp>
        <p:nvSpPr>
          <p:cNvPr id="7" name="Slide Number Placeholder 6"/>
          <p:cNvSpPr>
            <a:spLocks noGrp="1"/>
          </p:cNvSpPr>
          <p:nvPr>
            <p:ph type="sldNum" sz="quarter" idx="12"/>
          </p:nvPr>
        </p:nvSpPr>
        <p:spPr>
          <a:xfrm>
            <a:off x="146304" y="6208776"/>
            <a:ext cx="457200" cy="457200"/>
          </a:xfrm>
        </p:spPr>
        <p:txBody>
          <a:bodyPr/>
          <a:lstStyle/>
          <a:p>
            <a:fld id="{BA744639-30BD-4574-903A-9DF0010119E1}" type="slidenum">
              <a:rPr lang="hr-HR" smtClean="0"/>
              <a:t>‹#›</a:t>
            </a:fld>
            <a:endParaRPr lang="hr-H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F32F0F5-F2FD-42C2-8BB3-C630094F8835}" type="datetimeFigureOut">
              <a:rPr lang="sr-Latn-CS" smtClean="0"/>
              <a:t>3.12.2013</a:t>
            </a:fld>
            <a:endParaRPr lang="hr-H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hr-HR"/>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A744639-30BD-4574-903A-9DF0010119E1}" type="slidenum">
              <a:rPr lang="hr-HR" smtClean="0"/>
              <a:t>‹#›</a:t>
            </a:fld>
            <a:endParaRPr lang="hr-H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hr-HR"/>
          </a:p>
        </p:txBody>
      </p:sp>
      <p:sp>
        <p:nvSpPr>
          <p:cNvPr id="2" name="Title 1"/>
          <p:cNvSpPr>
            <a:spLocks noGrp="1"/>
          </p:cNvSpPr>
          <p:nvPr>
            <p:ph type="ctrTitle"/>
          </p:nvPr>
        </p:nvSpPr>
        <p:spPr/>
        <p:txBody>
          <a:bodyPr/>
          <a:lstStyle/>
          <a:p>
            <a:r>
              <a:rPr lang="hr-HR" dirty="0" smtClean="0"/>
              <a:t>KRIZNO KOMUNICIRANJE</a:t>
            </a:r>
            <a:endParaRPr lang="hr-H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sz="quarter" idx="1"/>
          </p:nvPr>
        </p:nvSpPr>
        <p:spPr/>
        <p:txBody>
          <a:bodyPr/>
          <a:lstStyle/>
          <a:p>
            <a:r>
              <a:rPr lang="hr-HR" dirty="0" smtClean="0"/>
              <a:t>Rješavanje</a:t>
            </a:r>
          </a:p>
          <a:p>
            <a:endParaRPr lang="hr-HR" dirty="0" smtClean="0"/>
          </a:p>
          <a:p>
            <a:r>
              <a:rPr lang="hr-HR" dirty="0" smtClean="0"/>
              <a:t>Završna strategija koja nudi pozitivne riječi i djela, te kompenzaciju ili prihvaćanje pune odgovornosti za krizu je strategija rješavanja.   </a:t>
            </a:r>
          </a:p>
          <a:p>
            <a:endParaRPr lang="hr-HR" dirty="0" smtClean="0"/>
          </a:p>
          <a:p>
            <a:endParaRPr lang="hr-HR" dirty="0" smtClean="0"/>
          </a:p>
          <a:p>
            <a:endParaRPr lang="hr-HR" dirty="0" smtClean="0"/>
          </a:p>
          <a:p>
            <a:endParaRPr lang="hr-H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sz="quarter" idx="1"/>
          </p:nvPr>
        </p:nvSpPr>
        <p:spPr/>
        <p:txBody>
          <a:bodyPr/>
          <a:lstStyle/>
          <a:p>
            <a:r>
              <a:rPr lang="hr-HR" dirty="0" smtClean="0"/>
              <a:t>Faza učenja jest faza u kojoj krizni tim prikuplja informacija i podatke iz širokog kruga izvora da bi upotpunio sliku o tome što se dogodilo, također ocjenjuje negativne učinke, kao i  one pozitivne, te analizira i pohranjuje sve informacije kako bi poslužile kao lekcija za usavršavanje svih faza krizne situacije.  </a:t>
            </a:r>
          </a:p>
          <a:p>
            <a:endParaRPr lang="hr-H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sz="quarter" idx="1"/>
          </p:nvPr>
        </p:nvSpPr>
        <p:spPr/>
        <p:txBody>
          <a:bodyPr/>
          <a:lstStyle/>
          <a:p>
            <a:r>
              <a:rPr lang="hr-HR" dirty="0" smtClean="0"/>
              <a:t>Kako bi kriza bila uspješno riješena, potrebno je imati razrađen plan koji se sastoji od dva bitna elementa, a to su plan rješavanja krize te plan komunikacije u kriznoj situaciji. </a:t>
            </a:r>
            <a:endParaRPr lang="hr-HR" dirty="0" smtClean="0"/>
          </a:p>
          <a:p>
            <a:endParaRPr lang="hr-HR" dirty="0" smtClean="0"/>
          </a:p>
          <a:p>
            <a:r>
              <a:rPr lang="hr-HR" dirty="0" smtClean="0"/>
              <a:t> Prvi element se odnosi na razdoblje neposredno prije nastanka krize, kada se uklanjaju moguće negativne posljedice većih razmjera, jer nema vanjskih naznaka krize, niti reakcije medija, pa stoga nema ni krizne situacije niti potrebe za kriznim komuniciranjem</a:t>
            </a:r>
            <a:endParaRPr lang="hr-H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lgn="l" rtl="0">
              <a:spcBef>
                <a:spcPct val="0"/>
              </a:spcBef>
            </a:pPr>
            <a:r>
              <a:rPr lang="hr-HR" sz="2800" dirty="0" smtClean="0"/>
              <a:t>ELEMENTI PLANA KRIZNOG KOMUNICIRANJA</a:t>
            </a:r>
            <a:endParaRPr lang="hr-HR" sz="2800" dirty="0"/>
          </a:p>
        </p:txBody>
      </p:sp>
      <p:sp>
        <p:nvSpPr>
          <p:cNvPr id="3" name="Content Placeholder 2"/>
          <p:cNvSpPr>
            <a:spLocks noGrp="1"/>
          </p:cNvSpPr>
          <p:nvPr>
            <p:ph sz="quarter" idx="1"/>
          </p:nvPr>
        </p:nvSpPr>
        <p:spPr/>
        <p:txBody>
          <a:bodyPr>
            <a:normAutofit/>
          </a:bodyPr>
          <a:lstStyle/>
          <a:p>
            <a:pPr marL="514350" lvl="0" indent="-514350">
              <a:buFont typeface="+mj-lt"/>
              <a:buAutoNum type="arabicPeriod"/>
            </a:pPr>
            <a:r>
              <a:rPr lang="hr-HR" dirty="0" smtClean="0"/>
              <a:t>Krizni stožer, formiran od menadžmenta, stručnjaka za pojedina područja djelatnosti, pravnika i  glasnogovornika koji imaju sve relevantne informacije o kriznom događaju te koji međusobnim konzultiranjem donose ključne odluke. </a:t>
            </a:r>
            <a:endParaRPr lang="hr-HR" dirty="0" smtClean="0"/>
          </a:p>
          <a:p>
            <a:pPr marL="514350" lvl="0" indent="-514350">
              <a:buFont typeface="+mj-lt"/>
              <a:buAutoNum type="arabicPeriod"/>
            </a:pPr>
            <a:endParaRPr lang="hr-HR" dirty="0" smtClean="0"/>
          </a:p>
          <a:p>
            <a:pPr marL="514350" lvl="0" indent="-514350">
              <a:buFont typeface="+mj-lt"/>
              <a:buAutoNum type="arabicPeriod"/>
            </a:pPr>
            <a:r>
              <a:rPr lang="hr-HR" dirty="0" smtClean="0"/>
              <a:t>Interna </a:t>
            </a:r>
            <a:r>
              <a:rPr lang="hr-HR" dirty="0" smtClean="0"/>
              <a:t>komunikacija između djelatnika organizacije, gdje pojedinci točno znaju kome prosljeđuju informacije o nastaloj krizi te na koji način i s kime se komunicira u vrijeme trajanja krize.</a:t>
            </a:r>
          </a:p>
          <a:p>
            <a:endParaRPr lang="hr-H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sz="quarter" idx="1"/>
          </p:nvPr>
        </p:nvSpPr>
        <p:spPr/>
        <p:txBody>
          <a:bodyPr>
            <a:normAutofit fontScale="92500" lnSpcReduction="10000"/>
          </a:bodyPr>
          <a:lstStyle/>
          <a:p>
            <a:pPr marL="514350" lvl="0" indent="-514350">
              <a:buFont typeface="+mj-lt"/>
              <a:buAutoNum type="arabicPeriod" startAt="3"/>
            </a:pPr>
            <a:r>
              <a:rPr lang="hr-HR" dirty="0" smtClean="0"/>
              <a:t>Izbor i osposobljavanje glasnogovornika koji će poruke prenositi vjerodostojno i sa samopouzdanjem, te će poruke na taj način biti kvalitetno i interpretirane od strane javnost. Glasnogovornik koji izražava zabrinutost zbog nastalih problema, posljedica i osoba koje su njima pogođene, koristi jasno koncipirane poruke jer će se one ponavljati tijekom trajanja krize. Glasnogovornici također moraju preuzeti kontrolu nad porukama, situacijom, prostorom i </a:t>
            </a:r>
            <a:r>
              <a:rPr lang="hr-HR" dirty="0" smtClean="0"/>
              <a:t>okruženjem</a:t>
            </a:r>
          </a:p>
          <a:p>
            <a:pPr marL="514350" lvl="0" indent="-514350">
              <a:buFont typeface="+mj-lt"/>
              <a:buAutoNum type="arabicPeriod" startAt="3"/>
            </a:pPr>
            <a:endParaRPr lang="hr-HR" dirty="0" smtClean="0"/>
          </a:p>
          <a:p>
            <a:pPr marL="514350" indent="-514350">
              <a:buFont typeface="+mj-lt"/>
              <a:buAutoNum type="arabicPeriod" startAt="3"/>
            </a:pPr>
            <a:r>
              <a:rPr lang="hr-HR" dirty="0" smtClean="0"/>
              <a:t>Simulacija kriza te izrada scenarija za rješavanje krize koji će omogućiti zaposlenicima u kriznim uvjetima da djeluju pravodobno i pravilno.   </a:t>
            </a:r>
          </a:p>
          <a:p>
            <a:pPr marL="514350" lvl="0" indent="-514350">
              <a:buFont typeface="+mj-lt"/>
              <a:buAutoNum type="arabicPeriod" startAt="3"/>
            </a:pPr>
            <a:endParaRPr lang="hr-HR" dirty="0" smtClean="0"/>
          </a:p>
          <a:p>
            <a:endParaRPr lang="hr-H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sz="quarter" idx="1"/>
          </p:nvPr>
        </p:nvSpPr>
        <p:spPr/>
        <p:txBody>
          <a:bodyPr/>
          <a:lstStyle/>
          <a:p>
            <a:pPr marL="514350" lvl="0" indent="-514350">
              <a:buFont typeface="+mj-lt"/>
              <a:buAutoNum type="arabicPeriod" startAt="5"/>
            </a:pPr>
            <a:r>
              <a:rPr lang="hr-HR" dirty="0" smtClean="0"/>
              <a:t>Određivanje ciljnih javnosti.</a:t>
            </a:r>
          </a:p>
          <a:p>
            <a:pPr marL="514350" indent="-514350">
              <a:buFont typeface="+mj-lt"/>
              <a:buAutoNum type="arabicPeriod" startAt="5"/>
            </a:pPr>
            <a:endParaRPr lang="hr-HR" dirty="0" smtClean="0"/>
          </a:p>
          <a:p>
            <a:pPr marL="514350" lvl="0" indent="-514350">
              <a:buFont typeface="+mj-lt"/>
              <a:buAutoNum type="arabicPeriod" startAt="5"/>
            </a:pPr>
            <a:r>
              <a:rPr lang="hr-HR" dirty="0" smtClean="0"/>
              <a:t>Kreirati ključne poruke po javnostima gdje je bitno svakoj javnosti dati za nju relevantne podatke. Gradsku vlast kao i vladu neće zanimati jednake informacije kao zaposlenike ili konkurenciju. </a:t>
            </a:r>
          </a:p>
          <a:p>
            <a:endParaRPr lang="hr-H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sz="quarter" idx="1"/>
          </p:nvPr>
        </p:nvSpPr>
        <p:spPr/>
        <p:txBody>
          <a:bodyPr>
            <a:normAutofit lnSpcReduction="10000"/>
          </a:bodyPr>
          <a:lstStyle/>
          <a:p>
            <a:pPr marL="514350" lvl="0" indent="-514350">
              <a:buFont typeface="+mj-lt"/>
              <a:buAutoNum type="arabicPeriod" startAt="7"/>
            </a:pPr>
            <a:r>
              <a:rPr lang="hr-HR" dirty="0" smtClean="0"/>
              <a:t>Odrediti metode komuniciranja koje će biti najučinkovitije. Ovdje može biti riječ o priopćenju ili pojedinačnoj izjavi sve ovisno o vrsti krizne situacije kao i mediju putem kojega se želite obratiti javnosti. Prilikom komuniciranje potrebno je odgovoriti na osnovna pitanja poput što se dogodilo, što se poduzima ili će biti poduzeto sve s dozom iskrenosti i suosjećajnosti. </a:t>
            </a:r>
          </a:p>
          <a:p>
            <a:pPr marL="514350" indent="-514350">
              <a:buFont typeface="+mj-lt"/>
              <a:buAutoNum type="arabicPeriod" startAt="7"/>
            </a:pPr>
            <a:endParaRPr lang="hr-HR" dirty="0" smtClean="0"/>
          </a:p>
          <a:p>
            <a:pPr marL="514350" lvl="0" indent="-514350">
              <a:buFont typeface="+mj-lt"/>
              <a:buAutoNum type="arabicPeriod" startAt="7"/>
            </a:pPr>
            <a:r>
              <a:rPr lang="hr-HR" dirty="0" smtClean="0"/>
              <a:t>Analiza koja uključuje praćenje medijskih objava, korigiranje vlastitih izjava kako bi se amortizirala moguća šteta te izvukla pouka za buduće krizne situacije. </a:t>
            </a:r>
          </a:p>
          <a:p>
            <a:endParaRPr lang="hr-H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NAČELA </a:t>
            </a:r>
            <a:r>
              <a:rPr lang="hr-HR" b="1" dirty="0" smtClean="0"/>
              <a:t>UPRAVLJANJA KRIZOM</a:t>
            </a:r>
            <a:endParaRPr lang="hr-HR" dirty="0"/>
          </a:p>
        </p:txBody>
      </p:sp>
      <p:sp>
        <p:nvSpPr>
          <p:cNvPr id="3" name="Content Placeholder 2"/>
          <p:cNvSpPr>
            <a:spLocks noGrp="1"/>
          </p:cNvSpPr>
          <p:nvPr>
            <p:ph sz="quarter" idx="1"/>
          </p:nvPr>
        </p:nvSpPr>
        <p:spPr/>
        <p:txBody>
          <a:bodyPr>
            <a:normAutofit fontScale="92500" lnSpcReduction="20000"/>
          </a:bodyPr>
          <a:lstStyle/>
          <a:p>
            <a:pPr lvl="0"/>
            <a:r>
              <a:rPr lang="hr-HR" dirty="0" smtClean="0"/>
              <a:t>Definirajte pravi problem - najvažniji aspekt upravljanja odnosi se na definiranje kratkotrajnih i dugoročnih problema.</a:t>
            </a:r>
          </a:p>
          <a:p>
            <a:pPr lvl="0"/>
            <a:endParaRPr lang="hr-HR" dirty="0" smtClean="0"/>
          </a:p>
          <a:p>
            <a:pPr lvl="0"/>
            <a:r>
              <a:rPr lang="hr-HR" dirty="0" smtClean="0"/>
              <a:t>Centralizirajte </a:t>
            </a:r>
            <a:r>
              <a:rPr lang="hr-HR" dirty="0" smtClean="0"/>
              <a:t>ili barem kontrolirajte tijek informacija – potreba za središnjim mjestom kao fokusom iz kojeg izlaze informacije.</a:t>
            </a:r>
          </a:p>
          <a:p>
            <a:pPr lvl="0"/>
            <a:endParaRPr lang="hr-HR" dirty="0" smtClean="0"/>
          </a:p>
          <a:p>
            <a:pPr lvl="0"/>
            <a:r>
              <a:rPr lang="hr-HR" dirty="0" smtClean="0"/>
              <a:t>Oslobodite </a:t>
            </a:r>
            <a:r>
              <a:rPr lang="hr-HR" dirty="0" smtClean="0"/>
              <a:t>tim za upravljanje kriznom situacijom svakodnevnih poslovnih obaveza – potpuna predanost problemu osigurava uspjeh.</a:t>
            </a:r>
          </a:p>
          <a:p>
            <a:pPr lvl="0"/>
            <a:endParaRPr lang="hr-HR" dirty="0" smtClean="0"/>
          </a:p>
          <a:p>
            <a:pPr lvl="0"/>
            <a:r>
              <a:rPr lang="hr-HR" dirty="0" smtClean="0"/>
              <a:t>U </a:t>
            </a:r>
            <a:r>
              <a:rPr lang="hr-HR" dirty="0" smtClean="0"/>
              <a:t>planiranju pretpostavite najgori scenarij. </a:t>
            </a:r>
          </a:p>
          <a:p>
            <a:pPr lvl="0"/>
            <a:endParaRPr lang="hr-HR" dirty="0" smtClean="0"/>
          </a:p>
          <a:p>
            <a:pPr lvl="0"/>
            <a:r>
              <a:rPr lang="hr-HR" dirty="0" smtClean="0"/>
              <a:t>Ne </a:t>
            </a:r>
            <a:r>
              <a:rPr lang="hr-HR" dirty="0" smtClean="0"/>
              <a:t>ovisite samo o jednom pojedincu.</a:t>
            </a:r>
          </a:p>
          <a:p>
            <a:endParaRPr lang="hr-H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sz="quarter" idx="1"/>
          </p:nvPr>
        </p:nvSpPr>
        <p:spPr/>
        <p:txBody>
          <a:bodyPr>
            <a:normAutofit fontScale="92500" lnSpcReduction="20000"/>
          </a:bodyPr>
          <a:lstStyle/>
          <a:p>
            <a:pPr lvl="0"/>
            <a:r>
              <a:rPr lang="hr-HR" dirty="0" smtClean="0"/>
              <a:t>Uvijek se oduprite porivu da krenete u bitku – izbjegavanje sukoba s medijima, nevladinim organizacijama, kao i dobavljačima i konkurentima. </a:t>
            </a:r>
          </a:p>
          <a:p>
            <a:pPr lvl="0"/>
            <a:endParaRPr lang="hr-HR" dirty="0" smtClean="0"/>
          </a:p>
          <a:p>
            <a:pPr lvl="0"/>
            <a:r>
              <a:rPr lang="hr-HR" dirty="0" smtClean="0"/>
              <a:t>Shvatite </a:t>
            </a:r>
            <a:r>
              <a:rPr lang="hr-HR" dirty="0" smtClean="0"/>
              <a:t>što mediji žele – dobra priča je njihov glavni interes.</a:t>
            </a:r>
          </a:p>
          <a:p>
            <a:pPr lvl="0"/>
            <a:endParaRPr lang="hr-HR" dirty="0" smtClean="0"/>
          </a:p>
          <a:p>
            <a:pPr lvl="0"/>
            <a:r>
              <a:rPr lang="hr-HR" dirty="0" smtClean="0"/>
              <a:t>Ne </a:t>
            </a:r>
            <a:r>
              <a:rPr lang="hr-HR" dirty="0" smtClean="0"/>
              <a:t>zaboravite niti jednu interesno utjecajnu skupinu. </a:t>
            </a:r>
          </a:p>
          <a:p>
            <a:pPr lvl="0"/>
            <a:endParaRPr lang="hr-HR" dirty="0" smtClean="0"/>
          </a:p>
          <a:p>
            <a:pPr lvl="0"/>
            <a:r>
              <a:rPr lang="hr-HR" dirty="0" smtClean="0"/>
              <a:t>Ograničite </a:t>
            </a:r>
            <a:r>
              <a:rPr lang="hr-HR" dirty="0" smtClean="0"/>
              <a:t>problem – nužna je lokalizacija unatoč globalizaciji medija i internetskim izvorima.</a:t>
            </a:r>
          </a:p>
          <a:p>
            <a:pPr lvl="0"/>
            <a:endParaRPr lang="hr-HR" dirty="0" smtClean="0"/>
          </a:p>
          <a:p>
            <a:pPr lvl="0"/>
            <a:r>
              <a:rPr lang="hr-HR" dirty="0" smtClean="0"/>
              <a:t>Prepoznajte </a:t>
            </a:r>
            <a:r>
              <a:rPr lang="hr-HR" dirty="0" smtClean="0"/>
              <a:t>vrijednost kratkoročne žrtve.</a:t>
            </a:r>
          </a:p>
          <a:p>
            <a:endParaRPr lang="hr-H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LITERATURA</a:t>
            </a:r>
            <a:endParaRPr lang="hr-HR" dirty="0"/>
          </a:p>
        </p:txBody>
      </p:sp>
      <p:sp>
        <p:nvSpPr>
          <p:cNvPr id="3" name="Content Placeholder 2"/>
          <p:cNvSpPr>
            <a:spLocks noGrp="1"/>
          </p:cNvSpPr>
          <p:nvPr>
            <p:ph sz="quarter" idx="1"/>
          </p:nvPr>
        </p:nvSpPr>
        <p:spPr/>
        <p:txBody>
          <a:bodyPr>
            <a:normAutofit fontScale="70000" lnSpcReduction="20000"/>
          </a:bodyPr>
          <a:lstStyle/>
          <a:p>
            <a:pPr lvl="0"/>
            <a:r>
              <a:rPr lang="hr-HR" b="1" dirty="0" smtClean="0"/>
              <a:t>Božidar, N. Krizno komuniciranje i upravljanje opasnostima : priručnik za krizne odnose s javnošću; </a:t>
            </a:r>
            <a:r>
              <a:rPr lang="hr-HR" b="1" dirty="0" err="1" smtClean="0"/>
              <a:t>Binoza</a:t>
            </a:r>
            <a:r>
              <a:rPr lang="hr-HR" b="1" dirty="0" smtClean="0"/>
              <a:t> press, Zagreb,  2001.</a:t>
            </a:r>
            <a:endParaRPr lang="hr-HR" dirty="0" smtClean="0"/>
          </a:p>
          <a:p>
            <a:pPr lvl="0"/>
            <a:r>
              <a:rPr lang="hr-HR" b="1" dirty="0" err="1" smtClean="0"/>
              <a:t>Ogorec</a:t>
            </a:r>
            <a:r>
              <a:rPr lang="hr-HR" b="1" dirty="0" smtClean="0"/>
              <a:t>, M. Izazovi kriznog upravljanja; Veleučilište Velika Gorica s pravom javnosti, Velika Gorica, 2010.</a:t>
            </a:r>
            <a:endParaRPr lang="hr-HR" dirty="0" smtClean="0"/>
          </a:p>
          <a:p>
            <a:pPr lvl="0"/>
            <a:r>
              <a:rPr lang="hr-HR" b="1" dirty="0" err="1" smtClean="0"/>
              <a:t>Kunczik</a:t>
            </a:r>
            <a:r>
              <a:rPr lang="hr-HR" b="1" dirty="0" smtClean="0"/>
              <a:t>, M. Odnosi s javnošću : koncepti i teorije; Fakultet političkih znanosti, Zagreb, 2006.</a:t>
            </a:r>
            <a:endParaRPr lang="hr-HR" dirty="0" smtClean="0"/>
          </a:p>
          <a:p>
            <a:pPr lvl="0"/>
            <a:r>
              <a:rPr lang="hr-HR" b="1" dirty="0" smtClean="0"/>
              <a:t>Šiber, I. Politički marketing;Politička kultura, Zagreb, 2003.</a:t>
            </a:r>
            <a:endParaRPr lang="hr-HR" dirty="0" smtClean="0"/>
          </a:p>
          <a:p>
            <a:pPr lvl="0"/>
            <a:r>
              <a:rPr lang="hr-HR" b="1" dirty="0" err="1" smtClean="0"/>
              <a:t>Škaro</a:t>
            </a:r>
            <a:r>
              <a:rPr lang="hr-HR" b="1" dirty="0" smtClean="0"/>
              <a:t>, D. Marketing u politici 21. stoljeća;Pan </a:t>
            </a:r>
            <a:r>
              <a:rPr lang="hr-HR" b="1" dirty="0" err="1" smtClean="0"/>
              <a:t>liber</a:t>
            </a:r>
            <a:r>
              <a:rPr lang="hr-HR" b="1" dirty="0" smtClean="0"/>
              <a:t>, Osijek ; Zagreb ; Split, 1999.</a:t>
            </a:r>
            <a:endParaRPr lang="hr-HR" dirty="0" smtClean="0"/>
          </a:p>
          <a:p>
            <a:pPr lvl="0"/>
            <a:r>
              <a:rPr lang="hr-HR" b="1" dirty="0" smtClean="0"/>
              <a:t>Tomić, Z. Odnosi s javnošću : teorija i praksa; </a:t>
            </a:r>
            <a:r>
              <a:rPr lang="hr-HR" b="1" dirty="0" err="1" smtClean="0"/>
              <a:t>Synopsis</a:t>
            </a:r>
            <a:r>
              <a:rPr lang="hr-HR" b="1" dirty="0" smtClean="0"/>
              <a:t>, Zagreb ; Sarajevo, 2008.</a:t>
            </a:r>
            <a:endParaRPr lang="hr-HR" dirty="0" smtClean="0"/>
          </a:p>
          <a:p>
            <a:pPr lvl="0"/>
            <a:r>
              <a:rPr lang="hr-HR" b="1" dirty="0" smtClean="0"/>
              <a:t>Tomić, Z.; Sapunar, J., Hum, časopis Filozofskog fakulteta Sveučilišta u Mostaru; FRAM ZIRAL, Mostar, Sv.1.(2006</a:t>
            </a:r>
            <a:r>
              <a:rPr lang="hr-HR" b="1" smtClean="0"/>
              <a:t>) </a:t>
            </a:r>
            <a:r>
              <a:rPr lang="hr-HR" b="1" smtClean="0"/>
              <a:t>;</a:t>
            </a:r>
            <a:endParaRPr lang="hr-HR" dirty="0" smtClean="0"/>
          </a:p>
          <a:p>
            <a:pPr lvl="0"/>
            <a:r>
              <a:rPr lang="hr-HR" b="1" dirty="0" err="1" smtClean="0"/>
              <a:t>Maretić</a:t>
            </a:r>
            <a:r>
              <a:rPr lang="hr-HR" b="1" dirty="0" smtClean="0"/>
              <a:t>, M. Političari, mediji, građani; Gradska knjižnica, Solin, 2009.</a:t>
            </a:r>
            <a:endParaRPr lang="hr-HR" dirty="0" smtClean="0"/>
          </a:p>
          <a:p>
            <a:pPr lvl="0"/>
            <a:r>
              <a:rPr lang="hr-HR" b="1" dirty="0" err="1" smtClean="0"/>
              <a:t>Tench</a:t>
            </a:r>
            <a:r>
              <a:rPr lang="hr-HR" b="1" dirty="0" smtClean="0"/>
              <a:t>, R. ; </a:t>
            </a:r>
            <a:r>
              <a:rPr lang="hr-HR" b="1" dirty="0" err="1" smtClean="0"/>
              <a:t>Yeomans</a:t>
            </a:r>
            <a:r>
              <a:rPr lang="hr-HR" b="1" dirty="0" smtClean="0"/>
              <a:t>, L. Otkrivanje odnosa s javnošću; Hrvatska udruga za odnose s javnošću, Zagreb, 2009.</a:t>
            </a:r>
            <a:endParaRPr lang="hr-HR" dirty="0" smtClean="0"/>
          </a:p>
          <a:p>
            <a:endParaRPr lang="hr-H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KRIZA</a:t>
            </a:r>
            <a:endParaRPr lang="hr-HR" dirty="0"/>
          </a:p>
        </p:txBody>
      </p:sp>
      <p:sp>
        <p:nvSpPr>
          <p:cNvPr id="3" name="Content Placeholder 2"/>
          <p:cNvSpPr>
            <a:spLocks noGrp="1"/>
          </p:cNvSpPr>
          <p:nvPr>
            <p:ph sz="quarter" idx="1"/>
          </p:nvPr>
        </p:nvSpPr>
        <p:spPr/>
        <p:txBody>
          <a:bodyPr/>
          <a:lstStyle/>
          <a:p>
            <a:r>
              <a:rPr lang="hr-HR" dirty="0" smtClean="0"/>
              <a:t>Prema definiciji Londonske škole, kriza je „</a:t>
            </a:r>
            <a:r>
              <a:rPr lang="hr-HR" i="1" dirty="0" smtClean="0"/>
              <a:t>ozbiljan incident koji utječe na čovjekovu sigurnost, okolinu,proizvode ili ugled organizacije</a:t>
            </a:r>
            <a:r>
              <a:rPr lang="hr-HR" dirty="0" smtClean="0"/>
              <a:t>“</a:t>
            </a:r>
          </a:p>
          <a:p>
            <a:endParaRPr lang="hr-HR" dirty="0" smtClean="0"/>
          </a:p>
          <a:p>
            <a:r>
              <a:rPr lang="hr-HR" dirty="0" smtClean="0"/>
              <a:t>„</a:t>
            </a:r>
            <a:r>
              <a:rPr lang="hr-HR" i="1" dirty="0" smtClean="0"/>
              <a:t>Neplanirani </a:t>
            </a:r>
            <a:r>
              <a:rPr lang="hr-HR" i="1" dirty="0" smtClean="0"/>
              <a:t>i neželjeni proces koji traje određeno vrijeme, na koji je moguće samo djelomično utjecati te se može završiti na razne načine</a:t>
            </a:r>
            <a:r>
              <a:rPr lang="hr-HR" dirty="0" smtClean="0"/>
              <a:t>.“ London </a:t>
            </a:r>
            <a:r>
              <a:rPr lang="hr-HR" dirty="0" err="1" smtClean="0"/>
              <a:t>School</a:t>
            </a:r>
            <a:r>
              <a:rPr lang="hr-HR" dirty="0" smtClean="0"/>
              <a:t> </a:t>
            </a:r>
            <a:r>
              <a:rPr lang="hr-HR" dirty="0" err="1" smtClean="0"/>
              <a:t>of</a:t>
            </a:r>
            <a:r>
              <a:rPr lang="hr-HR" dirty="0" smtClean="0"/>
              <a:t> </a:t>
            </a:r>
            <a:r>
              <a:rPr lang="hr-HR" dirty="0" err="1" smtClean="0"/>
              <a:t>Public</a:t>
            </a:r>
            <a:r>
              <a:rPr lang="hr-HR" dirty="0" smtClean="0"/>
              <a:t> </a:t>
            </a:r>
            <a:r>
              <a:rPr lang="hr-HR" dirty="0" err="1" smtClean="0"/>
              <a:t>Relations</a:t>
            </a:r>
            <a:r>
              <a:rPr lang="hr-HR" dirty="0" smtClean="0"/>
              <a:t>,1998</a:t>
            </a:r>
          </a:p>
          <a:p>
            <a:endParaRPr lang="hr-H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sz="quarter" idx="1"/>
          </p:nvPr>
        </p:nvSpPr>
        <p:spPr/>
        <p:txBody>
          <a:bodyPr/>
          <a:lstStyle/>
          <a:p>
            <a:r>
              <a:rPr lang="hr-HR" dirty="0" smtClean="0"/>
              <a:t>ugrožava organizacijsku sposobnost </a:t>
            </a:r>
            <a:r>
              <a:rPr lang="hr-HR" dirty="0" smtClean="0"/>
              <a:t>preživljavanja</a:t>
            </a:r>
          </a:p>
          <a:p>
            <a:endParaRPr lang="hr-HR" dirty="0" smtClean="0"/>
          </a:p>
          <a:p>
            <a:r>
              <a:rPr lang="hr-HR" dirty="0" smtClean="0"/>
              <a:t>negativan utjecaj na imidž organizacije može biti ogroman te ugroziti njen </a:t>
            </a:r>
            <a:r>
              <a:rPr lang="hr-HR" dirty="0" smtClean="0"/>
              <a:t>opstanak</a:t>
            </a:r>
          </a:p>
          <a:p>
            <a:endParaRPr lang="hr-HR" dirty="0" smtClean="0"/>
          </a:p>
          <a:p>
            <a:r>
              <a:rPr lang="hr-HR" dirty="0" smtClean="0"/>
              <a:t>definicija </a:t>
            </a:r>
            <a:r>
              <a:rPr lang="hr-HR" dirty="0" smtClean="0"/>
              <a:t>kriznog menadžmenta </a:t>
            </a:r>
            <a:r>
              <a:rPr lang="hr-HR" dirty="0" smtClean="0"/>
              <a:t>=&gt; aktivnost usmjerena </a:t>
            </a:r>
            <a:r>
              <a:rPr lang="hr-HR" dirty="0" smtClean="0"/>
              <a:t>na ovladavanje kriznom situacijom koja je opasna za postojanje poduzeća. </a:t>
            </a:r>
          </a:p>
          <a:p>
            <a:endParaRPr lang="hr-H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sz="quarter" idx="1"/>
          </p:nvPr>
        </p:nvSpPr>
        <p:spPr/>
        <p:txBody>
          <a:bodyPr/>
          <a:lstStyle/>
          <a:p>
            <a:r>
              <a:rPr lang="hr-HR" dirty="0" smtClean="0"/>
              <a:t>Definiranjem ključne javnosti koje su upletene posredno i neposredno prvi je korak u uspješnoj komunikaciji tijekom krize. </a:t>
            </a:r>
          </a:p>
          <a:p>
            <a:endParaRPr lang="hr-HR" dirty="0" smtClean="0"/>
          </a:p>
          <a:p>
            <a:r>
              <a:rPr lang="hr-HR" dirty="0" smtClean="0"/>
              <a:t>Uzroke kriza dijelimo na dvije skupine i to: vanjske, na koje organizacija nema utjecaja i koji nastaju izvan nje, te unutarnje, koje često nisu vidljivi, a odnose se, primjerice, na lošu organizaciju rada, narušene međuljudske odnose i </a:t>
            </a:r>
            <a:r>
              <a:rPr lang="en-US" dirty="0" smtClean="0"/>
              <a:t>mobbing</a:t>
            </a:r>
            <a:r>
              <a:rPr lang="hr-HR" dirty="0" smtClean="0"/>
              <a:t>, nedostatak komunikacije i sveopće loše uvjete rada. </a:t>
            </a:r>
            <a:endParaRPr lang="hr-H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sz="quarter" idx="1"/>
          </p:nvPr>
        </p:nvSpPr>
        <p:spPr/>
        <p:txBody>
          <a:bodyPr>
            <a:normAutofit fontScale="92500" lnSpcReduction="10000"/>
          </a:bodyPr>
          <a:lstStyle/>
          <a:p>
            <a:r>
              <a:rPr lang="hr-HR" dirty="0" err="1" smtClean="0"/>
              <a:t>Lerbingeru</a:t>
            </a:r>
            <a:r>
              <a:rPr lang="hr-HR" dirty="0" smtClean="0"/>
              <a:t> krizu </a:t>
            </a:r>
            <a:r>
              <a:rPr lang="hr-HR" dirty="0" smtClean="0"/>
              <a:t>kategorizira u osam tipova i to prema dva uzroka: silama iz okruženja i nepravilnostima u </a:t>
            </a:r>
            <a:r>
              <a:rPr lang="hr-HR" dirty="0" smtClean="0"/>
              <a:t>upravljanju</a:t>
            </a:r>
            <a:r>
              <a:rPr lang="hr-HR" dirty="0" smtClean="0"/>
              <a:t>:</a:t>
            </a:r>
          </a:p>
          <a:p>
            <a:endParaRPr lang="hr-HR" dirty="0" smtClean="0"/>
          </a:p>
          <a:p>
            <a:pPr lvl="0"/>
            <a:r>
              <a:rPr lang="hr-HR" dirty="0" smtClean="0"/>
              <a:t>prirodne, koje se odnose na prirodne pojave i sile poput potresa i </a:t>
            </a:r>
            <a:r>
              <a:rPr lang="hr-HR" dirty="0" err="1" smtClean="0"/>
              <a:t>tsunamija</a:t>
            </a:r>
            <a:endParaRPr lang="hr-HR" dirty="0" smtClean="0"/>
          </a:p>
          <a:p>
            <a:pPr lvl="0"/>
            <a:endParaRPr lang="hr-HR" dirty="0" smtClean="0"/>
          </a:p>
          <a:p>
            <a:pPr lvl="0"/>
            <a:r>
              <a:rPr lang="hr-HR" dirty="0" smtClean="0"/>
              <a:t>tehnološke</a:t>
            </a:r>
            <a:r>
              <a:rPr lang="hr-HR" dirty="0" smtClean="0"/>
              <a:t>, poput konstrukcijskih i proizvodnih pogrešaka</a:t>
            </a:r>
          </a:p>
          <a:p>
            <a:pPr lvl="0"/>
            <a:endParaRPr lang="hr-HR" dirty="0" smtClean="0"/>
          </a:p>
          <a:p>
            <a:pPr lvl="0"/>
            <a:r>
              <a:rPr lang="hr-HR" dirty="0" smtClean="0"/>
              <a:t>konfrontacijske</a:t>
            </a:r>
            <a:r>
              <a:rPr lang="hr-HR" dirty="0" smtClean="0"/>
              <a:t>, koje proizlaze iz sukoba potrošača i proizvođača</a:t>
            </a:r>
          </a:p>
          <a:p>
            <a:pPr lvl="0"/>
            <a:endParaRPr lang="hr-HR" dirty="0" smtClean="0"/>
          </a:p>
          <a:p>
            <a:pPr lvl="0"/>
            <a:r>
              <a:rPr lang="hr-HR" dirty="0" err="1" smtClean="0"/>
              <a:t>malevolenciju</a:t>
            </a:r>
            <a:r>
              <a:rPr lang="hr-HR" dirty="0" smtClean="0"/>
              <a:t> </a:t>
            </a:r>
            <a:r>
              <a:rPr lang="hr-HR" dirty="0" smtClean="0"/>
              <a:t>(autobombe u znak protesta)</a:t>
            </a:r>
          </a:p>
          <a:p>
            <a:endParaRPr lang="hr-H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sz="quarter" idx="1"/>
          </p:nvPr>
        </p:nvSpPr>
        <p:spPr/>
        <p:txBody>
          <a:bodyPr/>
          <a:lstStyle/>
          <a:p>
            <a:pPr lvl="0"/>
            <a:r>
              <a:rPr lang="hr-HR" dirty="0" smtClean="0"/>
              <a:t>iskrivljenje vrijednosti uprave</a:t>
            </a:r>
          </a:p>
          <a:p>
            <a:pPr lvl="0"/>
            <a:endParaRPr lang="hr-HR" dirty="0" smtClean="0"/>
          </a:p>
          <a:p>
            <a:pPr lvl="0"/>
            <a:r>
              <a:rPr lang="hr-HR" dirty="0" smtClean="0"/>
              <a:t>prijevara</a:t>
            </a:r>
            <a:endParaRPr lang="hr-HR" dirty="0" smtClean="0"/>
          </a:p>
          <a:p>
            <a:pPr lvl="0"/>
            <a:endParaRPr lang="hr-HR" dirty="0" smtClean="0"/>
          </a:p>
          <a:p>
            <a:pPr lvl="0"/>
            <a:r>
              <a:rPr lang="hr-HR" dirty="0" smtClean="0"/>
              <a:t>nepravilnosti </a:t>
            </a:r>
            <a:r>
              <a:rPr lang="hr-HR" dirty="0" smtClean="0"/>
              <a:t>u radu uprave</a:t>
            </a:r>
          </a:p>
          <a:p>
            <a:pPr lvl="0"/>
            <a:endParaRPr lang="hr-HR" dirty="0" smtClean="0"/>
          </a:p>
          <a:p>
            <a:pPr lvl="0"/>
            <a:r>
              <a:rPr lang="hr-HR" dirty="0" smtClean="0"/>
              <a:t>poslovne </a:t>
            </a:r>
            <a:r>
              <a:rPr lang="hr-HR" dirty="0" smtClean="0"/>
              <a:t>i gospodarske</a:t>
            </a:r>
          </a:p>
          <a:p>
            <a:endParaRPr lang="hr-H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sz="quarter" idx="1"/>
          </p:nvPr>
        </p:nvSpPr>
        <p:spPr/>
        <p:txBody>
          <a:bodyPr>
            <a:normAutofit lnSpcReduction="10000"/>
          </a:bodyPr>
          <a:lstStyle/>
          <a:p>
            <a:r>
              <a:rPr lang="hr-HR" dirty="0" smtClean="0"/>
              <a:t>Kriza, bilo koje kategorije, može se promatrati unutar četiri </a:t>
            </a:r>
            <a:r>
              <a:rPr lang="hr-HR" dirty="0" smtClean="0"/>
              <a:t>faze.</a:t>
            </a:r>
          </a:p>
          <a:p>
            <a:endParaRPr lang="hr-HR" dirty="0" smtClean="0"/>
          </a:p>
          <a:p>
            <a:r>
              <a:rPr lang="hr-HR" dirty="0" smtClean="0"/>
              <a:t>faza </a:t>
            </a:r>
            <a:r>
              <a:rPr lang="hr-HR" dirty="0" smtClean="0"/>
              <a:t>prevencije, </a:t>
            </a:r>
            <a:endParaRPr lang="hr-HR" dirty="0" smtClean="0"/>
          </a:p>
          <a:p>
            <a:r>
              <a:rPr lang="hr-HR" dirty="0" smtClean="0"/>
              <a:t>pripreme</a:t>
            </a:r>
            <a:r>
              <a:rPr lang="hr-HR" dirty="0" smtClean="0"/>
              <a:t>, </a:t>
            </a:r>
            <a:endParaRPr lang="hr-HR" dirty="0" smtClean="0"/>
          </a:p>
          <a:p>
            <a:r>
              <a:rPr lang="hr-HR" dirty="0" smtClean="0"/>
              <a:t>odgovora </a:t>
            </a:r>
            <a:endParaRPr lang="hr-HR" dirty="0" smtClean="0"/>
          </a:p>
          <a:p>
            <a:r>
              <a:rPr lang="hr-HR" dirty="0" smtClean="0"/>
              <a:t>učenja</a:t>
            </a:r>
            <a:r>
              <a:rPr lang="hr-HR" dirty="0" smtClean="0"/>
              <a:t>. </a:t>
            </a:r>
          </a:p>
          <a:p>
            <a:endParaRPr lang="hr-HR" dirty="0" smtClean="0"/>
          </a:p>
          <a:p>
            <a:r>
              <a:rPr lang="hr-HR" dirty="0" smtClean="0"/>
              <a:t>Faza prevencije odnosi se na bilježenje znakova upozorenja, identificiranje mogućih rizika krize, te slanje informacija o krizi upraviteljima zaduženim za krizne situacije.  </a:t>
            </a:r>
          </a:p>
          <a:p>
            <a:endParaRPr lang="hr-H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sz="quarter" idx="1"/>
          </p:nvPr>
        </p:nvSpPr>
        <p:spPr/>
        <p:txBody>
          <a:bodyPr/>
          <a:lstStyle/>
          <a:p>
            <a:r>
              <a:rPr lang="hr-HR" dirty="0" smtClean="0"/>
              <a:t>Faza pripreme obuhvaća izradu </a:t>
            </a:r>
            <a:r>
              <a:rPr lang="hr-HR" dirty="0" err="1" smtClean="0"/>
              <a:t>proaktivnih</a:t>
            </a:r>
            <a:r>
              <a:rPr lang="hr-HR" dirty="0" smtClean="0"/>
              <a:t> planova kako b se izbjegla kriza ili pak reaktivnih planova ukoliko se kriza pojavi. Posebni odjeli bave se praćenje krize, međusobno komunicirajući  i usmjeravajući ostale članove organizacije na pravilno djelovanje tijekom krize. </a:t>
            </a:r>
          </a:p>
          <a:p>
            <a:endParaRPr lang="hr-HR" dirty="0" smtClean="0"/>
          </a:p>
          <a:p>
            <a:r>
              <a:rPr lang="hr-HR" dirty="0" smtClean="0"/>
              <a:t>Faza odgovora odnosi se na početni odgovor koji mora biti brz, dosljedan, otvoren, te koji će prikazivati suosjećanje sa žrtvama. </a:t>
            </a:r>
            <a:endParaRPr lang="hr-H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sz="quarter" idx="1"/>
          </p:nvPr>
        </p:nvSpPr>
        <p:spPr/>
        <p:txBody>
          <a:bodyPr>
            <a:normAutofit fontScale="92500" lnSpcReduction="10000"/>
          </a:bodyPr>
          <a:lstStyle/>
          <a:p>
            <a:r>
              <a:rPr lang="hr-HR" dirty="0" smtClean="0"/>
              <a:t>Poricanje</a:t>
            </a:r>
          </a:p>
          <a:p>
            <a:endParaRPr lang="hr-HR" dirty="0" smtClean="0"/>
          </a:p>
          <a:p>
            <a:r>
              <a:rPr lang="hr-HR" dirty="0" smtClean="0"/>
              <a:t>Kada je strategija poricanja u pitanju, organizacija tvrdi da krize nema ili pak ona nije kriva za nastalu krizu. </a:t>
            </a:r>
            <a:endParaRPr lang="hr-HR" dirty="0" smtClean="0"/>
          </a:p>
          <a:p>
            <a:endParaRPr lang="hr-HR" dirty="0" smtClean="0"/>
          </a:p>
          <a:p>
            <a:r>
              <a:rPr lang="hr-HR" dirty="0" smtClean="0"/>
              <a:t>Umanjivanje</a:t>
            </a:r>
          </a:p>
          <a:p>
            <a:endParaRPr lang="hr-HR" dirty="0" smtClean="0"/>
          </a:p>
          <a:p>
            <a:r>
              <a:rPr lang="hr-HR" dirty="0" smtClean="0"/>
              <a:t>Pokušaj oslabljivanja veze između organizacije i krize odnosi se na strategiju umanjivanja, kada upravitelj krize ističe kako organizacija nije imala namjeru prouzročiti krizu ili je pak izgubila kontrolu nad njom, a igrom slučaja prouzročena šteta je minimalna</a:t>
            </a:r>
            <a:r>
              <a:rPr lang="hr-HR" dirty="0" smtClean="0"/>
              <a:t>.</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110</TotalTime>
  <Words>1139</Words>
  <Application>Microsoft Office PowerPoint</Application>
  <PresentationFormat>On-screen Show (4:3)</PresentationFormat>
  <Paragraphs>98</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Equity</vt:lpstr>
      <vt:lpstr>KRIZNO KOMUNICIRANJE</vt:lpstr>
      <vt:lpstr>KRIZA</vt:lpstr>
      <vt:lpstr>Slide 3</vt:lpstr>
      <vt:lpstr>Slide 4</vt:lpstr>
      <vt:lpstr>Slide 5</vt:lpstr>
      <vt:lpstr>Slide 6</vt:lpstr>
      <vt:lpstr>Slide 7</vt:lpstr>
      <vt:lpstr>Slide 8</vt:lpstr>
      <vt:lpstr>Slide 9</vt:lpstr>
      <vt:lpstr>Slide 10</vt:lpstr>
      <vt:lpstr>Slide 11</vt:lpstr>
      <vt:lpstr>Slide 12</vt:lpstr>
      <vt:lpstr>ELEMENTI PLANA KRIZNOG KOMUNICIRANJA</vt:lpstr>
      <vt:lpstr>Slide 14</vt:lpstr>
      <vt:lpstr>Slide 15</vt:lpstr>
      <vt:lpstr>Slide 16</vt:lpstr>
      <vt:lpstr>NAČELA UPRAVLJANJA KRIZOM</vt:lpstr>
      <vt:lpstr>Slide 18</vt:lpstr>
      <vt:lpstr>LITERATURA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KRIZNO KOMUNICIRANJE</dc:title>
  <dc:creator>Šime</dc:creator>
  <cp:lastModifiedBy>Šime</cp:lastModifiedBy>
  <cp:revision>11</cp:revision>
  <dcterms:created xsi:type="dcterms:W3CDTF">2013-12-03T17:42:25Z</dcterms:created>
  <dcterms:modified xsi:type="dcterms:W3CDTF">2013-12-03T19:33:05Z</dcterms:modified>
</cp:coreProperties>
</file>