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865857E-08A0-4F2F-BFBB-CAE88FE38135}" type="datetimeFigureOut">
              <a:rPr lang="sr-Latn-CS" smtClean="0"/>
              <a:t>3.12.2013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004704-0B84-4C9C-98CC-6B354F605802}" type="slidenum">
              <a:rPr lang="hr-HR" smtClean="0"/>
              <a:t>‹#›</a:t>
            </a:fld>
            <a:endParaRPr lang="hr-H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slovni-savjetnik.com/marketing/ca-kao-uspjesan-primjer-prevencije-kriznog-komuniciranja" TargetMode="External"/><Relationship Id="rId2" Type="http://schemas.openxmlformats.org/officeDocument/2006/relationships/hyperlink" Target="http://www.kadei-group.com/hr/komunikacije_unutar_tvrtk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oslovni.hr/domace-kompanije/dobri-primjeri-velikih-domacih-kompanija-187296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VRSTE ODNOSA S JAVNOŠĆU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Riječ </a:t>
            </a:r>
            <a:r>
              <a:rPr lang="hr-HR" dirty="0" smtClean="0"/>
              <a:t>je o dvosmjernoj komunikaciji koja uključuje stanovnike lokalne zajednice u nekoliko vidova: prvo kao zaposlene, drugo kao potrošače i treće </a:t>
            </a:r>
            <a:r>
              <a:rPr lang="hr-HR" dirty="0" smtClean="0"/>
              <a:t>kao javne radnike </a:t>
            </a:r>
            <a:r>
              <a:rPr lang="hr-HR" dirty="0" err="1" smtClean="0"/>
              <a:t>itd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Veliki je uspjeh biti lider u stvaranju trendova.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Važno je biti korak ispred drugih i znati što rade pojedinci ili institucije koje kreiraju ponudu i potražnju u određenom segmentu poslovanja. 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Odnosi s ulagačima i dioničarima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Imaju zadatak da grade i unapređuju poslovno povjerenje s institucijama od kojih zavisi solventnost i financijska sigurnost objekata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Sponzorstvo =&gt; riječ </a:t>
            </a:r>
            <a:r>
              <a:rPr lang="hr-HR" dirty="0" smtClean="0"/>
              <a:t>je o specifičnom obliku razmjene u kojoj jedna strana dobiva financijska sredstva kao naknadu za pravo sponzora da plasira određene poruke i poboljša svoju poziciju u javnosti. 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Sponzorstvo je poslovni odnos između pojedinaca ili organizacije koji osiguravaju sredstva, izvore ili usluge, i pojedinaca ili organizacije, koji zauzvrat nude neka prava i udruživanje koje se može iskoristiti kao komercijalna prednost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Predmet kupoprodaje  je javnost s kojom korisnik sponzorstva ima ili je u mogućnosti da ostvari kontakt.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Sponzorstvo </a:t>
            </a:r>
            <a:r>
              <a:rPr lang="hr-HR" dirty="0" smtClean="0"/>
              <a:t>ne obuhvaća samo uplatu novca, već podrazumijeva i obavljanje niza aktivnosti, poput pripreme promotivnog teksta, panoa, prezentacije, prijema, kontakta sa medijima </a:t>
            </a:r>
            <a:r>
              <a:rPr lang="hr-HR" dirty="0" err="1" smtClean="0"/>
              <a:t>itd</a:t>
            </a:r>
            <a:r>
              <a:rPr lang="hr-HR" dirty="0" smtClean="0"/>
              <a:t>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Interno komuniciranje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Obuhvaća aktivnosti usmjerene na informiranje, motivaciju, izgradnju povjerenja, nagrađivanje i suradnju radnika poduzeća ili ustanove kao ciljne grupe od čijeg odnosa prema radu, lojalnosti u najvećoj mjeri zavisi konačni poslovni </a:t>
            </a:r>
            <a:r>
              <a:rPr lang="hr-HR" dirty="0" smtClean="0"/>
              <a:t>rezultat.</a:t>
            </a:r>
          </a:p>
          <a:p>
            <a:endParaRPr lang="hr-HR" dirty="0" smtClean="0"/>
          </a:p>
          <a:p>
            <a:r>
              <a:rPr lang="hr-HR" dirty="0" smtClean="0"/>
              <a:t>U manjim organizacijama, prenošenje poruka se može izvršiti efikasno u svakom trenutku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 </a:t>
            </a:r>
            <a:r>
              <a:rPr lang="hr-HR" dirty="0" smtClean="0"/>
              <a:t>U većim organizacijama postoji potreba za utvrđivanjem formalnog komunikacijskog programa.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Sve važniji dio odnosa s javnošću tvrtki ili </a:t>
            </a:r>
            <a:r>
              <a:rPr lang="hr-HR" dirty="0" smtClean="0"/>
              <a:t>institucijama.</a:t>
            </a:r>
          </a:p>
          <a:p>
            <a:endParaRPr lang="hr-HR" dirty="0" smtClean="0"/>
          </a:p>
          <a:p>
            <a:r>
              <a:rPr lang="hr-HR" dirty="0" smtClean="0"/>
              <a:t> Ukoliko </a:t>
            </a:r>
            <a:r>
              <a:rPr lang="hr-HR" dirty="0" smtClean="0"/>
              <a:t>radnici nisu motivirani za rad i pravovremeno informirani, postoji velik potencijalan problem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Loša i neplanirana interna komunikacija neminovno će rezultirati i lošim </a:t>
            </a:r>
            <a:r>
              <a:rPr lang="hr-HR" dirty="0" err="1" smtClean="0"/>
              <a:t>imidžem</a:t>
            </a:r>
            <a:r>
              <a:rPr lang="hr-HR" dirty="0" smtClean="0"/>
              <a:t> </a:t>
            </a:r>
            <a:r>
              <a:rPr lang="hr-HR" dirty="0" smtClean="0"/>
              <a:t>u ključnim javnostima. 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Najvažnija stvar za uspješno aktiviranje punog potencijala zaposlenika je njegovo uključivanje u tvrtku.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Pojam </a:t>
            </a:r>
            <a:r>
              <a:rPr lang="hr-HR" dirty="0" smtClean="0"/>
              <a:t>uključivanja pojedinca u tvrtku podrazumijeva duboko povezivanje zaposlenika s organizacijom i njegovo poistovjećivanje s identitetom korporacije. </a:t>
            </a: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Istraživanja su pokazala da zaposlenici uključeni u organizaciju rade efikasnije i produktivnije, skloniji su novim idejama i </a:t>
            </a:r>
            <a:r>
              <a:rPr lang="hr-HR" dirty="0" err="1" smtClean="0"/>
              <a:t>proaktivnim</a:t>
            </a:r>
            <a:r>
              <a:rPr lang="hr-HR" dirty="0" smtClean="0"/>
              <a:t> istupima.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Visoko uključeni radnici dvostruko češće se profiliraju u vrhunske stručnjake, izostaju i do 20% manje dana s posla te često premašuju zadane planove i norme.</a:t>
            </a:r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Krizno komuniciranje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Zadatak je identificirati stvari koje mogu krenuti po zlu, procijeniti ranjive točke </a:t>
            </a:r>
            <a:r>
              <a:rPr lang="hr-HR" dirty="0" smtClean="0"/>
              <a:t>organizacije odrediti </a:t>
            </a:r>
            <a:r>
              <a:rPr lang="hr-HR" dirty="0" smtClean="0"/>
              <a:t>prioritete ovisno o najhitrijim ranjivim točkama, skicirati pitanja, odgovore i rješenja za svaki potencijalni krizni </a:t>
            </a:r>
            <a:r>
              <a:rPr lang="hr-HR" dirty="0" smtClean="0"/>
              <a:t>scenarij</a:t>
            </a:r>
          </a:p>
          <a:p>
            <a:endParaRPr lang="hr-HR" dirty="0" smtClean="0"/>
          </a:p>
          <a:p>
            <a:r>
              <a:rPr lang="hr-HR" dirty="0" smtClean="0"/>
              <a:t>U</a:t>
            </a:r>
            <a:r>
              <a:rPr lang="hr-HR" dirty="0" smtClean="0"/>
              <a:t>sredotočiti </a:t>
            </a:r>
            <a:r>
              <a:rPr lang="hr-HR" dirty="0" smtClean="0"/>
              <a:t>se na dvije najvažnije zadaće: što napraviti i što reći?</a:t>
            </a: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Krizna situacija</a:t>
            </a:r>
            <a:r>
              <a:rPr lang="hr-HR" dirty="0" smtClean="0"/>
              <a:t> </a:t>
            </a:r>
            <a:r>
              <a:rPr lang="hr-HR" dirty="0" smtClean="0"/>
              <a:t>=&gt; neobičan </a:t>
            </a:r>
            <a:r>
              <a:rPr lang="hr-HR" dirty="0" smtClean="0"/>
              <a:t>događaj ili </a:t>
            </a:r>
            <a:r>
              <a:rPr lang="hr-HR" dirty="0" smtClean="0"/>
              <a:t>serija </a:t>
            </a:r>
            <a:r>
              <a:rPr lang="hr-HR" dirty="0" smtClean="0"/>
              <a:t>događaja koji loše utječu na integritet proizvoda, reputaciju ili financijsku stabilnost organizacije, na zdravlje ili raspoloženje zaposlenika, na zajednicu ili društvo općenito</a:t>
            </a:r>
            <a:r>
              <a:rPr lang="hr-HR" dirty="0" smtClean="0"/>
              <a:t>.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Moguće manifestacije kriznih situacija: Krize uvjetovane neadekvatnom tehnologijom, izazvane kritikama pojedinaca ili grupa, </a:t>
            </a:r>
            <a:r>
              <a:rPr lang="hr-HR" dirty="0" smtClean="0"/>
              <a:t>krize </a:t>
            </a:r>
            <a:r>
              <a:rPr lang="hr-HR" dirty="0" smtClean="0"/>
              <a:t>menadžerskog neuspjeha, požar, eksplozije, poplave, štrajk ili iznenadne i masovne ostavke, malverzacije, pronevjere, prevare, lansiranje tračeva o organizaciji i neistinite tvrdnje, falsificirana roba i plagijat proizvoda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Svrha praćenja promjena u okruženju je da se izbjegnu neugodna iznenađenja i osigura valjan odgovor organizacije na nastale </a:t>
            </a:r>
            <a:r>
              <a:rPr lang="hr-HR" dirty="0" smtClean="0"/>
              <a:t>događaje.</a:t>
            </a:r>
          </a:p>
          <a:p>
            <a:endParaRPr lang="hr-HR" dirty="0" smtClean="0"/>
          </a:p>
          <a:p>
            <a:r>
              <a:rPr lang="hr-HR" dirty="0" smtClean="0"/>
              <a:t>Odnosi s javnošću mogu imati tri cilja: mijenjanje javnog mišljenja, kreiranje mišljenja tamo gdje ga nije bilo te učvršćivanje već stvorenog javnog mišljenja.</a:t>
            </a:r>
            <a:endParaRPr lang="hr-H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Ponašanje za vrijeme krize bit će zapamćeno i može biti zloupotrijebljeno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Kada </a:t>
            </a:r>
            <a:r>
              <a:rPr lang="hr-HR" dirty="0" smtClean="0"/>
              <a:t>je kriza okončana, organizacija se suočava sa potrebama revitalizacije u </a:t>
            </a:r>
            <a:r>
              <a:rPr lang="hr-HR" dirty="0" err="1" smtClean="0"/>
              <a:t>poslijekriznom</a:t>
            </a:r>
            <a:r>
              <a:rPr lang="hr-HR" dirty="0" smtClean="0"/>
              <a:t> periodu.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Najznačajnije </a:t>
            </a:r>
            <a:r>
              <a:rPr lang="hr-HR" dirty="0" smtClean="0"/>
              <a:t>aktivnosti biti će stjecanje javnog povjerenja koje je bilo izgubljeno, kao i dodatno izgrađivanje korporativnog imidža.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K</a:t>
            </a:r>
            <a:r>
              <a:rPr lang="hr-HR" dirty="0" smtClean="0"/>
              <a:t>riznom </a:t>
            </a:r>
            <a:r>
              <a:rPr lang="hr-HR" dirty="0" smtClean="0"/>
              <a:t>komuniciranju potrebno je pridržavati se pravila,  a glavni cilj je oduzeti mogućnost „drugoj strani“ da preuzme inicijativu i upravlja komunikacijom. </a:t>
            </a:r>
            <a:endParaRPr lang="hr-H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 smtClean="0"/>
              <a:t> </a:t>
            </a:r>
            <a:r>
              <a:rPr lang="hr-HR" dirty="0" err="1" smtClean="0"/>
              <a:t>Gregory</a:t>
            </a:r>
            <a:r>
              <a:rPr lang="hr-HR" dirty="0" smtClean="0"/>
              <a:t>, A. (2006): </a:t>
            </a:r>
            <a:r>
              <a:rPr lang="hr-HR" i="1" dirty="0" smtClean="0"/>
              <a:t>Odnosi s javnošću: planiranje i upravljanje kampanjama</a:t>
            </a:r>
            <a:r>
              <a:rPr lang="hr-HR" dirty="0" smtClean="0"/>
              <a:t>, HUOJ, Zagreb.</a:t>
            </a:r>
          </a:p>
          <a:p>
            <a:pPr lvl="0"/>
            <a:endParaRPr lang="hr-HR" dirty="0" smtClean="0"/>
          </a:p>
          <a:p>
            <a:pPr lvl="0"/>
            <a:r>
              <a:rPr lang="hr-HR" dirty="0" err="1" smtClean="0"/>
              <a:t>Theaker</a:t>
            </a:r>
            <a:r>
              <a:rPr lang="hr-HR" dirty="0" smtClean="0"/>
              <a:t>, A. (2007): </a:t>
            </a:r>
            <a:r>
              <a:rPr lang="hr-HR" i="1" dirty="0" smtClean="0"/>
              <a:t>Priručnik za odnose s javnošću</a:t>
            </a:r>
            <a:r>
              <a:rPr lang="hr-HR" dirty="0" smtClean="0"/>
              <a:t>, HUOJ, Zagreb.</a:t>
            </a:r>
          </a:p>
          <a:p>
            <a:pPr lvl="0"/>
            <a:endParaRPr lang="hr-HR" dirty="0" smtClean="0"/>
          </a:p>
          <a:p>
            <a:pPr lvl="0"/>
            <a:r>
              <a:rPr lang="hr-HR" dirty="0" smtClean="0"/>
              <a:t>Tomić</a:t>
            </a:r>
            <a:r>
              <a:rPr lang="hr-HR" dirty="0" smtClean="0"/>
              <a:t>, Z. (2008) </a:t>
            </a:r>
            <a:r>
              <a:rPr lang="hr-HR" i="1" dirty="0" smtClean="0"/>
              <a:t>Odnosi s javnošću – teorija i praksa</a:t>
            </a:r>
            <a:r>
              <a:rPr lang="hr-HR" dirty="0" smtClean="0"/>
              <a:t>. </a:t>
            </a:r>
            <a:r>
              <a:rPr lang="hr-HR" dirty="0" err="1" smtClean="0"/>
              <a:t>Synopsis</a:t>
            </a:r>
            <a:r>
              <a:rPr lang="hr-HR" dirty="0" smtClean="0"/>
              <a:t>, Sarajevo.</a:t>
            </a:r>
          </a:p>
          <a:p>
            <a:pPr>
              <a:buNone/>
            </a:pPr>
            <a:r>
              <a:rPr lang="hr-HR" dirty="0" smtClean="0"/>
              <a:t> </a:t>
            </a:r>
          </a:p>
          <a:p>
            <a:r>
              <a:rPr lang="hr-HR" dirty="0" smtClean="0"/>
              <a:t>Izvor: </a:t>
            </a:r>
            <a:r>
              <a:rPr lang="hr-HR" u="sng" dirty="0" smtClean="0">
                <a:hlinkClick r:id="rId2"/>
              </a:rPr>
              <a:t>http://</a:t>
            </a:r>
            <a:r>
              <a:rPr lang="hr-HR" u="sng" dirty="0" smtClean="0">
                <a:hlinkClick r:id="rId2"/>
              </a:rPr>
              <a:t>www.kadei-group.com/hr/komunikacije_unutar_tvrtke.html</a:t>
            </a:r>
            <a:endParaRPr lang="hr-HR" u="sng" dirty="0" smtClean="0"/>
          </a:p>
          <a:p>
            <a:pPr>
              <a:buNone/>
            </a:pPr>
            <a:r>
              <a:rPr lang="hr-HR" dirty="0" smtClean="0"/>
              <a:t> </a:t>
            </a:r>
          </a:p>
          <a:p>
            <a:r>
              <a:rPr lang="hr-HR" u="sng" dirty="0" smtClean="0">
                <a:hlinkClick r:id="rId3"/>
              </a:rPr>
              <a:t>http://www.poslovni-savjetnik.com/marketing/ca-kao-uspjesan-primjer-prevencije-kriznog-komuniciranja</a:t>
            </a:r>
            <a:r>
              <a:rPr lang="hr-HR" dirty="0" smtClean="0"/>
              <a:t> </a:t>
            </a:r>
          </a:p>
          <a:p>
            <a:endParaRPr lang="hr-HR" u="sng" dirty="0" smtClean="0">
              <a:hlinkClick r:id="rId4"/>
            </a:endParaRPr>
          </a:p>
          <a:p>
            <a:r>
              <a:rPr lang="hr-HR" u="sng" dirty="0" smtClean="0">
                <a:hlinkClick r:id="rId4"/>
              </a:rPr>
              <a:t>http</a:t>
            </a:r>
            <a:r>
              <a:rPr lang="hr-HR" u="sng" dirty="0" smtClean="0">
                <a:hlinkClick r:id="rId4"/>
              </a:rPr>
              <a:t>://www.poslovni.hr/</a:t>
            </a:r>
            <a:r>
              <a:rPr lang="hr-HR" u="sng" dirty="0" err="1" smtClean="0">
                <a:hlinkClick r:id="rId4"/>
              </a:rPr>
              <a:t>domace</a:t>
            </a:r>
            <a:r>
              <a:rPr lang="hr-HR" u="sng" dirty="0" smtClean="0">
                <a:hlinkClick r:id="rId4"/>
              </a:rPr>
              <a:t>-kompanije/dobri-primjeri-velikih-</a:t>
            </a:r>
            <a:r>
              <a:rPr lang="hr-HR" u="sng" dirty="0" err="1" smtClean="0">
                <a:hlinkClick r:id="rId4"/>
              </a:rPr>
              <a:t>domacih</a:t>
            </a:r>
            <a:r>
              <a:rPr lang="hr-HR" u="sng" dirty="0" smtClean="0">
                <a:hlinkClick r:id="rId4"/>
              </a:rPr>
              <a:t>-kompanija-187296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Odnosi s </a:t>
            </a:r>
            <a:r>
              <a:rPr lang="hr-HR" dirty="0" smtClean="0"/>
              <a:t>medijima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Odnos s medijima je najčešće korištena funkcija odnosa s javnošću.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Mediji </a:t>
            </a:r>
            <a:r>
              <a:rPr lang="hr-HR" dirty="0" smtClean="0"/>
              <a:t>= &gt; posrednici </a:t>
            </a:r>
            <a:r>
              <a:rPr lang="hr-HR" dirty="0" smtClean="0"/>
              <a:t>koji omogućavaju komunikaciju.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Mediji su posrednici koji omogućavaju komunikaciju.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Masovni mediji imaju dvostruku funkciju i jedna su od najvažnijih ciljnih javnosti koji zahtijevaju posebno osmišljen program komunikacije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Preko medija </a:t>
            </a:r>
            <a:r>
              <a:rPr lang="hr-HR" dirty="0" smtClean="0"/>
              <a:t>se djeluje na najširu javnost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Odnosi s medijima predstavljaju skup aktivnosti u okviru odnosa s javnošću, kojima se planski  i organizirano uspostavljaju i održavaju uzajamno korisni odnosi između organizacije i predstavnika različitih medija.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Neki od </a:t>
            </a:r>
            <a:r>
              <a:rPr lang="hr-HR" dirty="0" smtClean="0"/>
              <a:t>ciljeva: stvaranje </a:t>
            </a:r>
            <a:r>
              <a:rPr lang="hr-HR" dirty="0" smtClean="0"/>
              <a:t>pozitivnog publiciteta, stvaranje naklonosti novinara i specifičnog  partnerskog odnosa između organizacije i medija, koji će na željeni način posredovati u poslovnoj komunikaciji između organizacije i njenih ciljnih javnosti.</a:t>
            </a:r>
            <a:endParaRPr lang="hr-HR" b="1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Informirati </a:t>
            </a:r>
            <a:r>
              <a:rPr lang="hr-HR" dirty="0" smtClean="0"/>
              <a:t>medije o poslovanju i </a:t>
            </a:r>
            <a:r>
              <a:rPr lang="hr-HR" dirty="0" smtClean="0"/>
              <a:t>proizvodima </a:t>
            </a:r>
            <a:r>
              <a:rPr lang="hr-HR" dirty="0" smtClean="0"/>
              <a:t>putem priopćenja, izjava, kraćih vijesti, organiziranje konferencija ili </a:t>
            </a:r>
            <a:r>
              <a:rPr lang="hr-HR" dirty="0" err="1" smtClean="0"/>
              <a:t>tzv</a:t>
            </a:r>
            <a:r>
              <a:rPr lang="hr-HR" dirty="0" smtClean="0"/>
              <a:t>. brifinga za predstavnike medija. </a:t>
            </a: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Odnosi  s tržištem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Odnosi  s potrošačima obuhvaćaju niz planiranih i sistematskih </a:t>
            </a:r>
            <a:r>
              <a:rPr lang="hr-HR" dirty="0" smtClean="0"/>
              <a:t>aktivnosti.</a:t>
            </a:r>
          </a:p>
          <a:p>
            <a:endParaRPr lang="hr-HR" dirty="0" smtClean="0"/>
          </a:p>
          <a:p>
            <a:r>
              <a:rPr lang="hr-HR" dirty="0" smtClean="0"/>
              <a:t>Za cilj imaju izgradnju, održavanje i unapređenja povjerenja i dobre slike o organizaciji i njenim proizvodima odnosno uslugama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Ovaj proces započinje istraživanjem tržišta i potreba potrošača, a nastavlja se edukacijom zaposlenih za korektan odnos prema potrošačima.</a:t>
            </a: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Nužno je provoditi razna istraživanja te kontinuirano pratiti kretanja na tržištu kako bi se utvrdila očekivanja, želje i potrebe tržišta.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Na taj način će </a:t>
            </a:r>
            <a:r>
              <a:rPr lang="hr-HR" dirty="0" smtClean="0"/>
              <a:t>se izbjeći ili smanjiti poslovni rizici, pridonijeti uspješnoj realizaciji poslovnih planova i zadovoljavanju potreba </a:t>
            </a:r>
            <a:r>
              <a:rPr lang="hr-HR" dirty="0" smtClean="0"/>
              <a:t>tržišta.</a:t>
            </a:r>
          </a:p>
          <a:p>
            <a:endParaRPr lang="hr-HR" dirty="0" smtClean="0"/>
          </a:p>
          <a:p>
            <a:r>
              <a:rPr lang="hr-HR" dirty="0" smtClean="0"/>
              <a:t>Krajnji cilj jest stvaranje dugoročnog partnerstva s potrošačima.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Svako poduzeće ima svoj </a:t>
            </a:r>
            <a:r>
              <a:rPr lang="hr-HR" dirty="0" smtClean="0"/>
              <a:t>segment </a:t>
            </a:r>
            <a:r>
              <a:rPr lang="hr-HR" dirty="0" smtClean="0"/>
              <a:t>tržišta i prije ikakvih konkretnih koraka, potrebno je istražiti tržište, saznati ciljnu skupina i svoje aktivnosti „podredite“ </a:t>
            </a:r>
            <a:r>
              <a:rPr lang="hr-HR" dirty="0" smtClean="0"/>
              <a:t>njima.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Odnosi  s vlastima (javni poslovi)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Aktivnost odnosa s javnošću mora biti obostrano korisna za organizaciju i javnost; interesi organizacije moraju biti usklađeni sa javnim interesima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Odnosi sa (užom) lokalnom zajednicom pokrivaju široko polje suradnje sa sredinom u kojoj organizacija djeluje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771</TotalTime>
  <Words>743</Words>
  <Application>Microsoft Office PowerPoint</Application>
  <PresentationFormat>On-screen Show (4:3)</PresentationFormat>
  <Paragraphs>93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Civic</vt:lpstr>
      <vt:lpstr>VRSTE ODNOSA S JAVNOŠĆU</vt:lpstr>
      <vt:lpstr>Slide 2</vt:lpstr>
      <vt:lpstr>Odnosi s medijima</vt:lpstr>
      <vt:lpstr>Slide 4</vt:lpstr>
      <vt:lpstr>Slide 5</vt:lpstr>
      <vt:lpstr>Odnosi  s tržištem</vt:lpstr>
      <vt:lpstr>Slide 7</vt:lpstr>
      <vt:lpstr>Slide 8</vt:lpstr>
      <vt:lpstr>Odnosi  s vlastima (javni poslovi)</vt:lpstr>
      <vt:lpstr>Slide 10</vt:lpstr>
      <vt:lpstr> Odnosi s ulagačima i dioničarima</vt:lpstr>
      <vt:lpstr>Slide 12</vt:lpstr>
      <vt:lpstr>Slide 13</vt:lpstr>
      <vt:lpstr>Interno komuniciranje</vt:lpstr>
      <vt:lpstr>Slide 15</vt:lpstr>
      <vt:lpstr>Slide 16</vt:lpstr>
      <vt:lpstr>Slide 17</vt:lpstr>
      <vt:lpstr>Krizno komuniciranje</vt:lpstr>
      <vt:lpstr>Slide 19</vt:lpstr>
      <vt:lpstr>Slide 20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VRSTE ODNOSA S JAVNOŠĆU</dc:title>
  <dc:creator>Šime</dc:creator>
  <cp:lastModifiedBy>Šime</cp:lastModifiedBy>
  <cp:revision>20</cp:revision>
  <dcterms:created xsi:type="dcterms:W3CDTF">2013-12-03T19:34:59Z</dcterms:created>
  <dcterms:modified xsi:type="dcterms:W3CDTF">2013-12-04T08:26:44Z</dcterms:modified>
</cp:coreProperties>
</file>