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319" r:id="rId2"/>
    <p:sldId id="325" r:id="rId3"/>
    <p:sldId id="326" r:id="rId4"/>
    <p:sldId id="256" r:id="rId5"/>
    <p:sldId id="276" r:id="rId6"/>
    <p:sldId id="275" r:id="rId7"/>
    <p:sldId id="348" r:id="rId8"/>
    <p:sldId id="349" r:id="rId9"/>
    <p:sldId id="321" r:id="rId10"/>
    <p:sldId id="322" r:id="rId11"/>
    <p:sldId id="350" r:id="rId12"/>
    <p:sldId id="302" r:id="rId13"/>
    <p:sldId id="280" r:id="rId14"/>
    <p:sldId id="279" r:id="rId15"/>
    <p:sldId id="282" r:id="rId16"/>
    <p:sldId id="278" r:id="rId17"/>
    <p:sldId id="268" r:id="rId18"/>
    <p:sldId id="267" r:id="rId19"/>
    <p:sldId id="281" r:id="rId20"/>
    <p:sldId id="351" r:id="rId21"/>
    <p:sldId id="283" r:id="rId22"/>
    <p:sldId id="323" r:id="rId23"/>
    <p:sldId id="284" r:id="rId24"/>
    <p:sldId id="327" r:id="rId25"/>
    <p:sldId id="352" r:id="rId26"/>
    <p:sldId id="336" r:id="rId27"/>
    <p:sldId id="287" r:id="rId28"/>
    <p:sldId id="288" r:id="rId29"/>
    <p:sldId id="335" r:id="rId30"/>
    <p:sldId id="353" r:id="rId31"/>
    <p:sldId id="329" r:id="rId32"/>
    <p:sldId id="339" r:id="rId33"/>
    <p:sldId id="345" r:id="rId34"/>
    <p:sldId id="346" r:id="rId35"/>
    <p:sldId id="340" r:id="rId36"/>
    <p:sldId id="347" r:id="rId37"/>
    <p:sldId id="342" r:id="rId38"/>
    <p:sldId id="341" r:id="rId39"/>
    <p:sldId id="354" r:id="rId40"/>
    <p:sldId id="343" r:id="rId41"/>
    <p:sldId id="331" r:id="rId42"/>
    <p:sldId id="337" r:id="rId43"/>
    <p:sldId id="257" r:id="rId44"/>
    <p:sldId id="338" r:id="rId45"/>
    <p:sldId id="312" r:id="rId46"/>
    <p:sldId id="330" r:id="rId47"/>
    <p:sldId id="355" r:id="rId48"/>
    <p:sldId id="356" r:id="rId49"/>
    <p:sldId id="286" r:id="rId50"/>
    <p:sldId id="318" r:id="rId51"/>
    <p:sldId id="270" r:id="rId52"/>
    <p:sldId id="344" r:id="rId53"/>
    <p:sldId id="271" r:id="rId54"/>
    <p:sldId id="272" r:id="rId5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99"/>
    <a:srgbClr val="0033CC"/>
    <a:srgbClr val="FFF3F3"/>
    <a:srgbClr val="FBF4F3"/>
    <a:srgbClr val="FFEFEF"/>
    <a:srgbClr val="E1FFFF"/>
    <a:srgbClr val="E5FF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78644" autoAdjust="0"/>
  </p:normalViewPr>
  <p:slideViewPr>
    <p:cSldViewPr>
      <p:cViewPr varScale="1">
        <p:scale>
          <a:sx n="67" d="100"/>
          <a:sy n="67" d="100"/>
        </p:scale>
        <p:origin x="-9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6A409-E34C-4A07-885F-5B1D6C3D030D}" type="datetimeFigureOut">
              <a:rPr lang="hr-HR" smtClean="0"/>
              <a:pPr/>
              <a:t>29.10.2013.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F4280-0B75-46A9-B9A0-2CF376205ED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B6D70-F4C1-4749-89D3-3DF7E0CBD0A7}" type="datetimeFigureOut">
              <a:rPr lang="hr-HR" smtClean="0"/>
              <a:pPr/>
              <a:t>29.10.2013.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FF38F-FCFD-42C0-8E92-1B405143927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 smtClean="0">
                <a:solidFill>
                  <a:schemeClr val="tx1"/>
                </a:solidFill>
              </a:rPr>
              <a:t>S obzirom na</a:t>
            </a:r>
            <a:r>
              <a:rPr lang="hr-HR" dirty="0" smtClean="0">
                <a:solidFill>
                  <a:srgbClr val="FFCC66"/>
                </a:solidFill>
              </a:rPr>
              <a:t> mogućnost čuvanja podataka </a:t>
            </a:r>
            <a:r>
              <a:rPr lang="hr-HR" dirty="0" smtClean="0">
                <a:solidFill>
                  <a:schemeClr val="tx1"/>
                </a:solidFill>
              </a:rPr>
              <a:t>nakon</a:t>
            </a:r>
            <a:r>
              <a:rPr lang="hr-HR" dirty="0" smtClean="0">
                <a:solidFill>
                  <a:srgbClr val="FFCC66"/>
                </a:solidFill>
              </a:rPr>
              <a:t> nestanka napajanja, memorije</a:t>
            </a:r>
            <a:r>
              <a:rPr lang="hr-HR" dirty="0" smtClean="0"/>
              <a:t> možemo podijeliti </a:t>
            </a:r>
            <a:r>
              <a:rPr lang="hr-HR" dirty="0" smtClean="0">
                <a:solidFill>
                  <a:srgbClr val="FFCC66"/>
                </a:solidFill>
              </a:rPr>
              <a:t>u dvije skupine</a:t>
            </a:r>
            <a:r>
              <a:rPr lang="hr-HR" dirty="0" smtClean="0"/>
              <a:t>: </a:t>
            </a:r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2" eaLnBrk="1" hangingPunct="1">
              <a:defRPr/>
            </a:pPr>
            <a:endParaRPr lang="hr-H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Za razliku od diskete koja ima </a:t>
            </a:r>
            <a:r>
              <a:rPr lang="hr-HR" sz="1200" dirty="0" err="1" smtClean="0"/>
              <a:t>savitljvi</a:t>
            </a:r>
            <a:r>
              <a:rPr lang="hr-HR" sz="1200" dirty="0" smtClean="0"/>
              <a:t> disk (</a:t>
            </a:r>
            <a:r>
              <a:rPr lang="hr-HR" sz="1200" i="1" dirty="0" err="1" smtClean="0"/>
              <a:t>Floppy</a:t>
            </a:r>
            <a:r>
              <a:rPr lang="hr-HR" sz="1200" dirty="0" smtClean="0"/>
              <a:t>), tvrdi disk (</a:t>
            </a:r>
            <a:r>
              <a:rPr lang="hr-HR" sz="1200" i="1" dirty="0" err="1" smtClean="0"/>
              <a:t>Hard</a:t>
            </a:r>
            <a:r>
              <a:rPr lang="hr-HR" sz="1200" dirty="0" smtClean="0"/>
              <a:t>) ima diskove od metala ili keramike premazane magnetskim slojem hermetički </a:t>
            </a:r>
            <a:br>
              <a:rPr lang="hr-HR" sz="1200" dirty="0" smtClean="0"/>
            </a:br>
            <a:r>
              <a:rPr lang="hr-HR" sz="1200" dirty="0" smtClean="0"/>
              <a:t>zatvorene u metalno kućište.</a:t>
            </a:r>
            <a:br>
              <a:rPr lang="hr-HR" sz="1200" dirty="0" smtClean="0"/>
            </a:br>
            <a:r>
              <a:rPr lang="hr-HR" sz="1200" dirty="0" smtClean="0"/>
              <a:t>To omogućava da se diskovi vrte velikom</a:t>
            </a:r>
            <a:r>
              <a:rPr lang="hr-HR" sz="1200" baseline="0" dirty="0" smtClean="0"/>
              <a:t> </a:t>
            </a:r>
            <a:r>
              <a:rPr lang="hr-HR" sz="1200" dirty="0" smtClean="0"/>
              <a:t>brzinom: 5400-10000 okretaja u minuti.</a:t>
            </a:r>
            <a:endParaRPr lang="en-GB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Robusnost, brzina i pouzdanost u radu značajke su zbog kojih je čvrsti disk standardni uređaj vanjske memorije.</a:t>
            </a:r>
            <a:endParaRPr lang="en-GB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Svojim kapacitetom od preko 1000 GB premašuje sve ostale uređaje za trajnu pohranu podataka.</a:t>
            </a:r>
            <a:endParaRPr lang="en-GB" sz="1200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44</a:t>
            </a:fld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46</a:t>
            </a:fld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47</a:t>
            </a:fld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48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Integrirana</a:t>
            </a:r>
            <a:r>
              <a:rPr lang="hr-HR" baseline="0" dirty="0" smtClean="0"/>
              <a:t> ili ne (preko AGP, PCI ili PCI-X)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51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Jedinica – čip</a:t>
            </a:r>
            <a:r>
              <a:rPr lang="hr-HR" baseline="0" dirty="0" smtClean="0"/>
              <a:t> koji sadrži milijune tranzistora</a:t>
            </a:r>
          </a:p>
          <a:p>
            <a:r>
              <a:rPr lang="hr-HR" baseline="0" dirty="0" smtClean="0"/>
              <a:t>Centralna – centar osobnog računala za obradu podataka</a:t>
            </a:r>
          </a:p>
          <a:p>
            <a:r>
              <a:rPr lang="hr-HR" baseline="0" dirty="0" smtClean="0"/>
              <a:t>Procesor – obrađuje ili procesira podatke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hr-HR" dirty="0" smtClean="0"/>
              <a:t>Ti procesori ne rade na isti način, pa zahtijevaju ugradnju drugačijih komponenti u računalo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 smtClean="0"/>
              <a:t>Procesori različitih generacija istog proizvođača ne mogu se staviti u isti utor za</a:t>
            </a:r>
            <a:r>
              <a:rPr lang="hr-HR" baseline="0" dirty="0" smtClean="0"/>
              <a:t> procesor na matičnoj ploči</a:t>
            </a:r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Problem može nastati kada se ovi </a:t>
            </a:r>
            <a:r>
              <a:rPr lang="hr-HR" sz="1200" baseline="0" dirty="0" smtClean="0"/>
              <a:t> </a:t>
            </a:r>
            <a:r>
              <a:rPr lang="hr-HR" sz="1200" dirty="0" smtClean="0"/>
              <a:t>ventilatori pokvare (izvana se teško može</a:t>
            </a:r>
            <a:br>
              <a:rPr lang="hr-HR" sz="1200" dirty="0" smtClean="0"/>
            </a:br>
            <a:r>
              <a:rPr lang="hr-HR" sz="1200" dirty="0" smtClean="0"/>
              <a:t>otkriti). Sve više se u računala ugrađuju posebni programi koji putem termalne sonde stalno mjere temperaturu na ovim </a:t>
            </a:r>
            <a:r>
              <a:rPr lang="hr-HR" sz="1200" dirty="0" err="1" smtClean="0"/>
              <a:t>djelovima</a:t>
            </a:r>
            <a:r>
              <a:rPr lang="hr-HR" sz="120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smtClean="0"/>
              <a:t> Ako prijeđe kritične vrijednosti, sposobni su sami isključiti računalo.</a:t>
            </a:r>
            <a:endParaRPr lang="en-GB" sz="1200" dirty="0" smtClean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FF38F-FCFD-42C0-8E92-1B405143927D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B08A6E-D41D-463A-B5C1-F258610254E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7EC1468-7C8B-4A2B-B17F-3E893B8599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571317C-7DF0-4FB9-9727-26B0FD96B4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ransition spd="slow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gif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0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gif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2.png"/><Relationship Id="rId4" Type="http://schemas.openxmlformats.org/officeDocument/2006/relationships/image" Target="../media/image5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27584" y="692696"/>
            <a:ext cx="7988300" cy="1470025"/>
          </a:xfrm>
        </p:spPr>
        <p:txBody>
          <a:bodyPr/>
          <a:lstStyle/>
          <a:p>
            <a:r>
              <a:rPr lang="hr-HR" b="1" dirty="0"/>
              <a:t>Središnja jedinica računala</a:t>
            </a:r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6" name="Slika 5" descr="Untitled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708920"/>
            <a:ext cx="7496175" cy="31527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322312"/>
            <a:ext cx="8244408" cy="4618856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Najpoznatiji proizvođači </a:t>
            </a:r>
            <a:r>
              <a:rPr lang="vi-VN" dirty="0" smtClean="0">
                <a:solidFill>
                  <a:srgbClr val="FF0000"/>
                </a:solidFill>
              </a:rPr>
              <a:t>matičnih ploča </a:t>
            </a:r>
            <a:r>
              <a:rPr lang="hr-HR" dirty="0" smtClean="0">
                <a:solidFill>
                  <a:srgbClr val="FF0000"/>
                </a:solidFill>
              </a:rPr>
              <a:t>su </a:t>
            </a:r>
            <a:r>
              <a:rPr lang="vi-VN" dirty="0" smtClean="0">
                <a:solidFill>
                  <a:srgbClr val="FF0000"/>
                </a:solidFill>
              </a:rPr>
              <a:t>(</a:t>
            </a:r>
            <a:r>
              <a:rPr lang="vi-VN" i="1" dirty="0" smtClean="0">
                <a:solidFill>
                  <a:srgbClr val="FF0000"/>
                </a:solidFill>
              </a:rPr>
              <a:t>Asus, </a:t>
            </a:r>
            <a:r>
              <a:rPr lang="hr-HR" i="1" dirty="0" err="1" smtClean="0">
                <a:solidFill>
                  <a:srgbClr val="FF0000"/>
                </a:solidFill>
              </a:rPr>
              <a:t>Gigabyte</a:t>
            </a:r>
            <a:r>
              <a:rPr lang="hr-HR" i="1" dirty="0" smtClean="0">
                <a:solidFill>
                  <a:srgbClr val="FF0000"/>
                </a:solidFill>
              </a:rPr>
              <a:t>, MSI, Intel, AMD  …)</a:t>
            </a:r>
          </a:p>
          <a:p>
            <a:pPr>
              <a:buNone/>
            </a:pPr>
            <a:endParaRPr lang="hr-HR" i="1" dirty="0" smtClean="0"/>
          </a:p>
          <a:p>
            <a:pPr eaLnBrk="1" hangingPunct="1"/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2" name="Picture 2" descr="http://www.computershopper.com/var/ezwebin_site/storage/images/components/product-profile/msi-z87-mpower-max/1096786-1-eng-US/msi-z87-mpower-max_product_review_thum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556792"/>
            <a:ext cx="3686943" cy="2952328"/>
          </a:xfrm>
          <a:prstGeom prst="rect">
            <a:avLst/>
          </a:prstGeom>
          <a:noFill/>
        </p:spPr>
      </p:pic>
      <p:pic>
        <p:nvPicPr>
          <p:cNvPr id="76804" name="Picture 4" descr="http://www.computershopper.com/var/ezwebin_site/storage/images/components/product-profile/gigabyte-ga-z77x-ud5h/1015201-1-eng-US/gigabyte-ga-z77x-ud5h_product_review_thum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484784"/>
            <a:ext cx="3778108" cy="3096344"/>
          </a:xfrm>
          <a:prstGeom prst="rect">
            <a:avLst/>
          </a:prstGeom>
          <a:noFill/>
        </p:spPr>
      </p:pic>
      <p:pic>
        <p:nvPicPr>
          <p:cNvPr id="76806" name="Picture 6" descr="http://www.computershopper.com/var/ezwebin_site/storage/images/components/product-profile/asus-p9x79-deluxe/958898-1-eng-US/asus-p9x79-deluxe_product_review_thum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4363708"/>
            <a:ext cx="3727423" cy="2494292"/>
          </a:xfrm>
          <a:prstGeom prst="rect">
            <a:avLst/>
          </a:prstGeom>
          <a:noFill/>
        </p:spPr>
      </p:pic>
      <p:pic>
        <p:nvPicPr>
          <p:cNvPr id="76808" name="Picture 8" descr="Best motherboard 20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4437112"/>
            <a:ext cx="2880320" cy="21602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322312"/>
            <a:ext cx="8244408" cy="4618856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dirty="0" smtClean="0"/>
              <a:t>Prilikom nabavke matične ploče potrebno je:</a:t>
            </a:r>
          </a:p>
          <a:p>
            <a:pPr lvl="1">
              <a:lnSpc>
                <a:spcPct val="150000"/>
              </a:lnSpc>
            </a:pPr>
            <a:r>
              <a:rPr lang="vi-VN" dirty="0" smtClean="0"/>
              <a:t>odlučiti koji procesor želite - AMD-ov ili Intel-ov</a:t>
            </a:r>
          </a:p>
          <a:p>
            <a:pPr lvl="1">
              <a:lnSpc>
                <a:spcPct val="150000"/>
              </a:lnSpc>
            </a:pPr>
            <a:r>
              <a:rPr lang="hr-HR" dirty="0" smtClean="0"/>
              <a:t>odlučiti koliko ćete kartica ugraditi,</a:t>
            </a:r>
          </a:p>
          <a:p>
            <a:pPr lvl="1">
              <a:lnSpc>
                <a:spcPct val="150000"/>
              </a:lnSpc>
            </a:pPr>
            <a:r>
              <a:rPr lang="hr-HR" dirty="0" smtClean="0"/>
              <a:t>odlučiti trebate li uredsko računalo, multimedijsko kućno računalo za surfanje na internetu ili trebate zahtjevnije računalo za profesionalnu uporabu,</a:t>
            </a:r>
          </a:p>
          <a:p>
            <a:pPr lvl="1">
              <a:lnSpc>
                <a:spcPct val="150000"/>
              </a:lnSpc>
            </a:pPr>
            <a:r>
              <a:rPr lang="vi-VN" dirty="0" smtClean="0"/>
              <a:t>odgovoriti i na pitanja poput: vrsta i količina memorije, </a:t>
            </a:r>
            <a:r>
              <a:rPr lang="vi-VN" i="1" dirty="0" smtClean="0"/>
              <a:t>chipset, napajanje, hlađenje</a:t>
            </a:r>
            <a:r>
              <a:rPr lang="hr-HR" i="1" dirty="0" smtClean="0"/>
              <a:t>….</a:t>
            </a:r>
          </a:p>
          <a:p>
            <a:pPr eaLnBrk="1" hangingPunct="1"/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Centralna procesorska jedinica</a:t>
            </a:r>
            <a:endParaRPr lang="hr-HR" dirty="0"/>
          </a:p>
        </p:txBody>
      </p:sp>
      <p:pic>
        <p:nvPicPr>
          <p:cNvPr id="5" name="Rezervirano mjesto sadržaja 4" descr="Untitled-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2348880"/>
            <a:ext cx="5599510" cy="3459253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Slika 3" descr="Untitled-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1988840"/>
            <a:ext cx="7021818" cy="3885406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3419872" y="609329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Podnožje procesora</a:t>
            </a:r>
            <a:endParaRPr lang="hr-H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 descr="Untitled-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0492" y="1268760"/>
            <a:ext cx="3283508" cy="3149053"/>
          </a:xfrm>
          <a:prstGeom prst="rect">
            <a:avLst/>
          </a:prstGeom>
        </p:spPr>
      </p:pic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Procesor </a:t>
            </a:r>
            <a:b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42" name="Text Box 1030"/>
          <p:cNvSpPr txBox="1">
            <a:spLocks noChangeArrowheads="1"/>
          </p:cNvSpPr>
          <p:nvPr/>
        </p:nvSpPr>
        <p:spPr bwMode="auto">
          <a:xfrm>
            <a:off x="1115616" y="1196752"/>
            <a:ext cx="4968552" cy="2215991"/>
          </a:xfrm>
          <a:prstGeom prst="rect">
            <a:avLst/>
          </a:prstGeom>
          <a:noFill/>
          <a:ln w="9525">
            <a:noFill/>
            <a:miter lim="800000"/>
            <a:headEnd/>
            <a:tailEnd type="none" w="sm" len="med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Blip>
                <a:blip r:embed="rId4"/>
              </a:buBlip>
            </a:pPr>
            <a:r>
              <a:rPr lang="hr-HR" sz="3000" dirty="0" smtClean="0">
                <a:solidFill>
                  <a:srgbClr val="FF0000"/>
                </a:solidFill>
              </a:rPr>
              <a:t> </a:t>
            </a:r>
            <a:r>
              <a:rPr lang="hr-HR" sz="3100" dirty="0" smtClean="0">
                <a:solidFill>
                  <a:srgbClr val="FF0000"/>
                </a:solidFill>
              </a:rPr>
              <a:t>Mikroprocesor (procesor</a:t>
            </a:r>
            <a:r>
              <a:rPr lang="hr-HR" sz="3100" dirty="0">
                <a:solidFill>
                  <a:srgbClr val="FF0000"/>
                </a:solidFill>
              </a:rPr>
              <a:t>) </a:t>
            </a:r>
            <a:r>
              <a:rPr lang="hr-HR" sz="3100" dirty="0" smtClean="0">
                <a:solidFill>
                  <a:srgbClr val="FF0000"/>
                </a:solidFill>
              </a:rPr>
              <a:t/>
            </a:r>
            <a:br>
              <a:rPr lang="hr-HR" sz="3100" dirty="0" smtClean="0">
                <a:solidFill>
                  <a:srgbClr val="FF0000"/>
                </a:solidFill>
              </a:rPr>
            </a:br>
            <a:r>
              <a:rPr lang="hr-HR" sz="3100" dirty="0" smtClean="0">
                <a:solidFill>
                  <a:srgbClr val="FF0000"/>
                </a:solidFill>
              </a:rPr>
              <a:t>    je glavna komponenta    </a:t>
            </a:r>
            <a:br>
              <a:rPr lang="hr-HR" sz="3100" dirty="0" smtClean="0">
                <a:solidFill>
                  <a:srgbClr val="FF0000"/>
                </a:solidFill>
              </a:rPr>
            </a:br>
            <a:r>
              <a:rPr lang="hr-HR" sz="3100" dirty="0" smtClean="0">
                <a:solidFill>
                  <a:srgbClr val="FF0000"/>
                </a:solidFill>
              </a:rPr>
              <a:t>    računala.</a:t>
            </a:r>
          </a:p>
          <a:p>
            <a:pPr>
              <a:spcBef>
                <a:spcPct val="50000"/>
              </a:spcBef>
            </a:pPr>
            <a:endParaRPr lang="hr-HR" sz="3000" dirty="0">
              <a:solidFill>
                <a:srgbClr val="FF0000"/>
              </a:solidFill>
            </a:endParaRPr>
          </a:p>
        </p:txBody>
      </p:sp>
      <p:sp>
        <p:nvSpPr>
          <p:cNvPr id="7" name="Text Box 1030"/>
          <p:cNvSpPr txBox="1">
            <a:spLocks noChangeArrowheads="1"/>
          </p:cNvSpPr>
          <p:nvPr/>
        </p:nvSpPr>
        <p:spPr bwMode="auto">
          <a:xfrm>
            <a:off x="1043608" y="2241352"/>
            <a:ext cx="7704856" cy="5170646"/>
          </a:xfrm>
          <a:prstGeom prst="rect">
            <a:avLst/>
          </a:prstGeom>
          <a:noFill/>
          <a:ln w="9525">
            <a:noFill/>
            <a:miter lim="800000"/>
            <a:headEnd/>
            <a:tailEnd type="none" w="sm" len="med"/>
          </a:ln>
          <a:effectLst/>
        </p:spPr>
        <p:txBody>
          <a:bodyPr wrap="square">
            <a:spAutoFit/>
          </a:bodyPr>
          <a:lstStyle/>
          <a:p>
            <a:endParaRPr lang="hr-HR" sz="3200" dirty="0" smtClean="0">
              <a:solidFill>
                <a:srgbClr val="FF0000"/>
              </a:solidFill>
            </a:endParaRPr>
          </a:p>
          <a:p>
            <a:pPr>
              <a:buBlip>
                <a:blip r:embed="rId4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Ugrađuje se na matičnu ploču  </a:t>
            </a:r>
            <a:br>
              <a:rPr lang="hr-HR" sz="3200" dirty="0" smtClean="0">
                <a:solidFill>
                  <a:srgbClr val="FF0000"/>
                </a:solidFill>
              </a:rPr>
            </a:br>
            <a:r>
              <a:rPr lang="hr-HR" sz="3200" dirty="0" smtClean="0">
                <a:solidFill>
                  <a:srgbClr val="FF0000"/>
                </a:solidFill>
              </a:rPr>
              <a:t>    u rezervirano  podnožje.</a:t>
            </a:r>
          </a:p>
          <a:p>
            <a:endParaRPr lang="hr-HR" sz="3200" dirty="0" smtClean="0">
              <a:solidFill>
                <a:srgbClr val="FF0000"/>
              </a:solidFill>
            </a:endParaRPr>
          </a:p>
          <a:p>
            <a:pPr>
              <a:buBlip>
                <a:blip r:embed="rId4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 Zadaća procesora je:</a:t>
            </a:r>
          </a:p>
          <a:p>
            <a:pPr lvl="1">
              <a:buBlip>
                <a:blip r:embed="rId4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 obraditi podataka,</a:t>
            </a:r>
          </a:p>
          <a:p>
            <a:pPr lvl="1">
              <a:buBlip>
                <a:blip r:embed="rId4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 upravljati i nadzirati protok podataka između pojedinih komponenti,</a:t>
            </a:r>
          </a:p>
          <a:p>
            <a:pPr lvl="1">
              <a:buBlip>
                <a:blip r:embed="rId4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 uskladiti rad cijelog računala.</a:t>
            </a:r>
          </a:p>
          <a:p>
            <a:pPr algn="just">
              <a:spcBef>
                <a:spcPct val="50000"/>
              </a:spcBef>
            </a:pPr>
            <a:endParaRPr lang="hr-HR" sz="2800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12776"/>
            <a:ext cx="7632848" cy="4680520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solidFill>
                  <a:srgbClr val="FF0000"/>
                </a:solidFill>
              </a:rPr>
              <a:t>Procesor se sastoji od:</a:t>
            </a:r>
          </a:p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Upravljačke jedinica</a:t>
            </a:r>
          </a:p>
          <a:p>
            <a:pPr lvl="1"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ima zadaću nadzirati i usklađivati rad  u računalu.</a:t>
            </a:r>
          </a:p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Aritmetičko-logičke jedinice </a:t>
            </a:r>
          </a:p>
          <a:p>
            <a:pPr lvl="1"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Obrađuje podatke izvodeći aritmetičke</a:t>
            </a:r>
            <a:r>
              <a:rPr lang="hr-HR" dirty="0" smtClean="0"/>
              <a:t> (zbrajanje, oduzimanje, dijeljenje i množenje) </a:t>
            </a:r>
            <a:r>
              <a:rPr lang="hr-HR" dirty="0" smtClean="0">
                <a:solidFill>
                  <a:srgbClr val="FF0000"/>
                </a:solidFill>
              </a:rPr>
              <a:t>i logičke operacije</a:t>
            </a:r>
            <a:r>
              <a:rPr lang="hr-HR" dirty="0" smtClean="0"/>
              <a:t>. Obrada podataka je npr. zbrajanje 2 broja, uspoređivanje, premještanje podataka s jednog mjesta na drugo </a:t>
            </a:r>
            <a:r>
              <a:rPr lang="hr-HR" dirty="0" err="1" smtClean="0"/>
              <a:t>itd</a:t>
            </a:r>
            <a:r>
              <a:rPr lang="hr-HR" dirty="0" smtClean="0"/>
              <a:t>.</a:t>
            </a:r>
          </a:p>
          <a:p>
            <a:endParaRPr lang="hr-HR" dirty="0" smtClean="0"/>
          </a:p>
          <a:p>
            <a:endParaRPr lang="hr-HR" dirty="0" smtClean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Procesor</a:t>
            </a:r>
            <a:endParaRPr lang="hr-H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980728"/>
            <a:ext cx="7725544" cy="4757738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dirty="0" smtClean="0"/>
              <a:t>Dva su glavna proizvođača procesora: </a:t>
            </a:r>
            <a:r>
              <a:rPr lang="hr-HR" dirty="0" smtClean="0">
                <a:solidFill>
                  <a:schemeClr val="accent2"/>
                </a:solidFill>
              </a:rPr>
              <a:t>Intel</a:t>
            </a:r>
            <a:r>
              <a:rPr lang="hr-HR" dirty="0" smtClean="0"/>
              <a:t> i </a:t>
            </a:r>
            <a:r>
              <a:rPr lang="hr-HR" dirty="0" smtClean="0">
                <a:solidFill>
                  <a:schemeClr val="accent2"/>
                </a:solidFill>
              </a:rPr>
              <a:t>AMD</a:t>
            </a:r>
            <a:r>
              <a:rPr lang="hr-HR" dirty="0" smtClean="0"/>
              <a:t> </a:t>
            </a:r>
            <a:r>
              <a:rPr lang="hr-HR" dirty="0" smtClean="0">
                <a:sym typeface="Wingdings" pitchFamily="2" charset="2"/>
              </a:rPr>
              <a:t></a:t>
            </a:r>
            <a:r>
              <a:rPr lang="hr-HR" dirty="0" smtClean="0"/>
              <a:t> međusobno </a:t>
            </a:r>
            <a:r>
              <a:rPr lang="hr-HR" dirty="0" smtClean="0">
                <a:solidFill>
                  <a:srgbClr val="C00000"/>
                </a:solidFill>
              </a:rPr>
              <a:t>nisu kompatibilni</a:t>
            </a:r>
            <a:r>
              <a:rPr lang="hr-HR" dirty="0" smtClean="0"/>
              <a:t>.</a:t>
            </a:r>
          </a:p>
          <a:p>
            <a:pPr>
              <a:buBlip>
                <a:blip r:embed="rId3"/>
              </a:buBlip>
            </a:pPr>
            <a:endParaRPr lang="hr-HR" dirty="0" smtClean="0"/>
          </a:p>
          <a:p>
            <a:pPr>
              <a:buBlip>
                <a:blip r:embed="rId3"/>
              </a:buBlip>
            </a:pPr>
            <a:r>
              <a:rPr lang="hr-HR" dirty="0" smtClean="0"/>
              <a:t>Najpoznatiji </a:t>
            </a:r>
            <a:r>
              <a:rPr lang="hr-HR" b="1" i="1" dirty="0" err="1" smtClean="0"/>
              <a:t>Intelovi</a:t>
            </a:r>
            <a:r>
              <a:rPr lang="hr-HR" b="1" i="1" dirty="0" smtClean="0"/>
              <a:t> procesori:</a:t>
            </a:r>
          </a:p>
          <a:p>
            <a:pPr lvl="2">
              <a:buBlip>
                <a:blip r:embed="rId3"/>
              </a:buBlip>
            </a:pPr>
            <a:r>
              <a:rPr lang="hr-HR" sz="2800" dirty="0" smtClean="0"/>
              <a:t> </a:t>
            </a:r>
            <a:r>
              <a:rPr lang="it-IT" sz="2800" dirty="0" smtClean="0"/>
              <a:t>Celeron , Pentium III, Pentium 4, Core 2 Duo, Core Quad, </a:t>
            </a:r>
            <a:r>
              <a:rPr lang="hr-HR" sz="2800" dirty="0" smtClean="0"/>
              <a:t> </a:t>
            </a:r>
            <a:r>
              <a:rPr lang="hr-HR" sz="2800" dirty="0" err="1" smtClean="0"/>
              <a:t>Xeon</a:t>
            </a:r>
            <a:r>
              <a:rPr lang="hr-HR" sz="2800" dirty="0" smtClean="0"/>
              <a:t>, </a:t>
            </a:r>
            <a:r>
              <a:rPr lang="hr-HR" sz="2800" dirty="0" err="1" smtClean="0"/>
              <a:t>Itanium</a:t>
            </a:r>
            <a:r>
              <a:rPr lang="hr-HR" sz="2800" dirty="0" smtClean="0"/>
              <a:t>, </a:t>
            </a:r>
            <a:r>
              <a:rPr lang="hr-HR" sz="2800" dirty="0" err="1" smtClean="0"/>
              <a:t>Itanium</a:t>
            </a:r>
            <a:r>
              <a:rPr lang="hr-HR" sz="2800" dirty="0" smtClean="0"/>
              <a:t> 2, </a:t>
            </a:r>
            <a:r>
              <a:rPr lang="hr-HR" sz="2800" dirty="0" err="1" smtClean="0"/>
              <a:t>Core</a:t>
            </a:r>
            <a:r>
              <a:rPr lang="hr-HR" sz="2800" dirty="0" smtClean="0"/>
              <a:t> i7….</a:t>
            </a:r>
          </a:p>
          <a:p>
            <a:pPr lvl="1" algn="ctr">
              <a:buNone/>
            </a:pPr>
            <a:endParaRPr lang="hr-HR" sz="2400" dirty="0" smtClean="0"/>
          </a:p>
          <a:p>
            <a:pPr>
              <a:buBlip>
                <a:blip r:embed="rId3"/>
              </a:buBlip>
            </a:pPr>
            <a:r>
              <a:rPr lang="hr-HR" dirty="0" smtClean="0"/>
              <a:t>Najpoznatiji </a:t>
            </a:r>
            <a:r>
              <a:rPr lang="hr-HR" b="1" i="1" dirty="0" smtClean="0"/>
              <a:t>AMD-ovi procesori:</a:t>
            </a:r>
          </a:p>
          <a:p>
            <a:pPr lvl="2">
              <a:buBlip>
                <a:blip r:embed="rId3"/>
              </a:buBlip>
            </a:pPr>
            <a:r>
              <a:rPr lang="hr-HR" sz="2800" dirty="0" smtClean="0"/>
              <a:t> </a:t>
            </a:r>
            <a:r>
              <a:rPr lang="hr-HR" sz="2800" dirty="0" err="1" smtClean="0"/>
              <a:t>Duron</a:t>
            </a:r>
            <a:r>
              <a:rPr lang="hr-HR" sz="2800" dirty="0" smtClean="0"/>
              <a:t> (</a:t>
            </a:r>
            <a:r>
              <a:rPr lang="hr-HR" sz="2800" dirty="0" err="1" smtClean="0"/>
              <a:t>Spitfire</a:t>
            </a:r>
            <a:r>
              <a:rPr lang="hr-HR" sz="2800" dirty="0" smtClean="0"/>
              <a:t>),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XP,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64,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</a:t>
            </a:r>
            <a:r>
              <a:rPr lang="hr-HR" sz="2800" dirty="0" err="1" smtClean="0"/>
              <a:t>64</a:t>
            </a:r>
            <a:r>
              <a:rPr lang="hr-HR" sz="2800" dirty="0" smtClean="0"/>
              <a:t> FX,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64 X2,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64 X3, </a:t>
            </a:r>
            <a:r>
              <a:rPr lang="hr-HR" sz="2800" dirty="0" err="1" smtClean="0"/>
              <a:t>Athlon</a:t>
            </a:r>
            <a:r>
              <a:rPr lang="hr-HR" sz="2800" dirty="0" smtClean="0"/>
              <a:t> 64 X4,</a:t>
            </a:r>
            <a:r>
              <a:rPr lang="hr-HR" sz="2800" dirty="0" err="1" smtClean="0"/>
              <a:t>Sempron</a:t>
            </a:r>
            <a:r>
              <a:rPr lang="hr-HR" sz="2800" dirty="0" smtClean="0"/>
              <a:t> </a:t>
            </a:r>
            <a:r>
              <a:rPr lang="hr-HR" sz="2800" dirty="0" err="1" smtClean="0"/>
              <a:t>Turion</a:t>
            </a:r>
            <a:r>
              <a:rPr lang="hr-HR" sz="2800" dirty="0" smtClean="0"/>
              <a:t> 64</a:t>
            </a:r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Procesor 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Slika 3" descr="Untitled-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1484784"/>
            <a:ext cx="5599509" cy="501467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Hladnjak i ventilator 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67544" y="2672239"/>
            <a:ext cx="511256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Blip>
                <a:blip r:embed="rId3"/>
              </a:buBlip>
            </a:pPr>
            <a:r>
              <a:rPr lang="hr-HR" sz="2800" dirty="0"/>
              <a:t>Uređaji u </a:t>
            </a:r>
            <a:r>
              <a:rPr lang="hr-HR" sz="2800" dirty="0" smtClean="0"/>
              <a:t>kučišu </a:t>
            </a:r>
            <a:r>
              <a:rPr lang="hr-HR" sz="2800" dirty="0"/>
              <a:t>se tijekom rada toliko zagrijavaju da je potrebno osigurati </a:t>
            </a:r>
            <a:r>
              <a:rPr lang="hr-HR" sz="2800" dirty="0" smtClean="0"/>
              <a:t> dodatno hlađenje.</a:t>
            </a:r>
          </a:p>
          <a:p>
            <a:pPr>
              <a:spcBef>
                <a:spcPct val="50000"/>
              </a:spcBef>
              <a:buBlip>
                <a:blip r:embed="rId3"/>
              </a:buBlip>
            </a:pPr>
            <a:r>
              <a:rPr lang="hr-HR" sz="2800" dirty="0" smtClean="0"/>
              <a:t> Posebice </a:t>
            </a:r>
            <a:r>
              <a:rPr lang="hr-HR" sz="2800" dirty="0"/>
              <a:t>se zagrijavaju procesori </a:t>
            </a:r>
            <a:r>
              <a:rPr lang="hr-HR" sz="2800" dirty="0" smtClean="0"/>
              <a:t>(</a:t>
            </a:r>
            <a:r>
              <a:rPr lang="hr-HR" sz="2800" dirty="0"/>
              <a:t>naročito AMD) i grafičke kartice. </a:t>
            </a:r>
            <a:br>
              <a:rPr lang="hr-HR" sz="2800" dirty="0"/>
            </a:br>
            <a:r>
              <a:rPr lang="hr-HR" sz="2800" dirty="0"/>
              <a:t>Na njih se ugrađuju hladnjaci s </a:t>
            </a:r>
            <a:br>
              <a:rPr lang="hr-HR" sz="2800" dirty="0"/>
            </a:br>
            <a:r>
              <a:rPr lang="hr-HR" sz="2800" dirty="0"/>
              <a:t>malim ventilatorima</a:t>
            </a:r>
            <a:r>
              <a:rPr lang="hr-HR" sz="2800" dirty="0" smtClean="0"/>
              <a:t>.</a:t>
            </a:r>
            <a:endParaRPr lang="en-GB" sz="280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67544" y="1484784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Blip>
                <a:blip r:embed="rId3"/>
              </a:buBlip>
            </a:pPr>
            <a:r>
              <a:rPr lang="hr-HR" sz="2800" dirty="0" smtClean="0"/>
              <a:t> U kućište </a:t>
            </a:r>
            <a:r>
              <a:rPr lang="hr-HR" sz="2800" dirty="0"/>
              <a:t>je ugrađen glavni ventilator koji sa </a:t>
            </a:r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>    stražnje </a:t>
            </a:r>
            <a:r>
              <a:rPr lang="hr-HR" sz="2800" dirty="0"/>
              <a:t>strane isisava zagrijani zrak.</a:t>
            </a:r>
            <a:endParaRPr lang="en-GB" sz="2800" dirty="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3400" y="4737100"/>
            <a:ext cx="556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 dirty="0"/>
          </a:p>
        </p:txBody>
      </p:sp>
      <p:pic>
        <p:nvPicPr>
          <p:cNvPr id="7" name="Slika 6" descr="Untitled-3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2420888"/>
            <a:ext cx="4139952" cy="383857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Što smo naučili?</a:t>
            </a:r>
            <a:endParaRPr lang="hr-H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1115616" y="1981200"/>
            <a:ext cx="7342584" cy="4114800"/>
          </a:xfrm>
        </p:spPr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hr-HR" dirty="0" smtClean="0"/>
              <a:t>Što je matična ploča?</a:t>
            </a:r>
            <a:endParaRPr lang="hr-HR" i="1" dirty="0" smtClean="0"/>
          </a:p>
          <a:p>
            <a:pPr eaLnBrk="1" hangingPunct="1">
              <a:buBlip>
                <a:blip r:embed="rId2"/>
              </a:buBlip>
            </a:pPr>
            <a:r>
              <a:rPr lang="hr-HR" dirty="0" smtClean="0"/>
              <a:t>Nabroji i opiši dijelove matične ploče</a:t>
            </a:r>
          </a:p>
          <a:p>
            <a:pPr eaLnBrk="1" hangingPunct="1">
              <a:buBlip>
                <a:blip r:embed="rId2"/>
              </a:buBlip>
            </a:pPr>
            <a:r>
              <a:rPr lang="hr-HR" dirty="0" smtClean="0"/>
              <a:t>Koji su najpoznatiji proizvođači matičnih ploča?</a:t>
            </a:r>
          </a:p>
          <a:p>
            <a:pPr eaLnBrk="1" hangingPunct="1">
              <a:buBlip>
                <a:blip r:embed="rId2"/>
              </a:buBlip>
            </a:pPr>
            <a:r>
              <a:rPr lang="hr-HR" dirty="0" smtClean="0"/>
              <a:t>Što je procesor i koja mu je uloga u računalu?</a:t>
            </a:r>
          </a:p>
          <a:p>
            <a:pPr eaLnBrk="1" hangingPunct="1">
              <a:buBlip>
                <a:blip r:embed="rId2"/>
              </a:buBlip>
            </a:pPr>
            <a:r>
              <a:rPr lang="hr-HR" dirty="0" smtClean="0"/>
              <a:t>Koji su najpoznatiji proizvođači procesora?</a:t>
            </a:r>
          </a:p>
          <a:p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Središnja jedinica računala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87624" y="1981200"/>
            <a:ext cx="7270576" cy="4114800"/>
          </a:xfrm>
        </p:spPr>
        <p:txBody>
          <a:bodyPr/>
          <a:lstStyle/>
          <a:p>
            <a:pPr eaLnBrk="0" hangingPunct="0">
              <a:buNone/>
              <a:tabLst>
                <a:tab pos="107950" algn="l"/>
              </a:tabLst>
            </a:pPr>
            <a:r>
              <a:rPr lang="hr-HR" sz="3600" dirty="0" smtClean="0">
                <a:latin typeface="Times New Roman" pitchFamily="18" charset="0"/>
                <a:cs typeface="Times New Roman" pitchFamily="18" charset="0"/>
              </a:rPr>
              <a:t>Središnju jedinicu računala čine: </a:t>
            </a:r>
          </a:p>
          <a:p>
            <a:pPr lvl="1" eaLnBrk="0" hangingPunct="0">
              <a:tabLst>
                <a:tab pos="107950" algn="l"/>
              </a:tabLst>
            </a:pPr>
            <a:r>
              <a:rPr lang="hr-HR" sz="3400" dirty="0" smtClean="0">
                <a:latin typeface="Times New Roman" pitchFamily="18" charset="0"/>
                <a:cs typeface="Times New Roman" pitchFamily="18" charset="0"/>
              </a:rPr>
              <a:t>kućište</a:t>
            </a:r>
          </a:p>
          <a:p>
            <a:pPr lvl="1" eaLnBrk="0" hangingPunct="0">
              <a:tabLst>
                <a:tab pos="107950" algn="l"/>
              </a:tabLst>
            </a:pPr>
            <a:r>
              <a:rPr lang="hr-HR" sz="3400" dirty="0" smtClean="0">
                <a:latin typeface="Times New Roman" pitchFamily="18" charset="0"/>
                <a:cs typeface="Times New Roman" pitchFamily="18" charset="0"/>
              </a:rPr>
              <a:t>matična ploča, </a:t>
            </a:r>
          </a:p>
          <a:p>
            <a:pPr lvl="1" eaLnBrk="0" hangingPunct="0">
              <a:tabLst>
                <a:tab pos="107950" algn="l"/>
              </a:tabLst>
            </a:pPr>
            <a:r>
              <a:rPr lang="hr-HR" sz="3400" dirty="0" smtClean="0">
                <a:latin typeface="Times New Roman" pitchFamily="18" charset="0"/>
                <a:cs typeface="Times New Roman" pitchFamily="18" charset="0"/>
              </a:rPr>
              <a:t>procesor</a:t>
            </a:r>
          </a:p>
          <a:p>
            <a:pPr lvl="1" eaLnBrk="0" hangingPunct="0">
              <a:tabLst>
                <a:tab pos="107950" algn="l"/>
              </a:tabLst>
            </a:pPr>
            <a:r>
              <a:rPr lang="hr-HR" sz="3400" dirty="0" smtClean="0">
                <a:latin typeface="Times New Roman" pitchFamily="18" charset="0"/>
                <a:cs typeface="Times New Roman" pitchFamily="18" charset="0"/>
              </a:rPr>
              <a:t>memorija</a:t>
            </a:r>
          </a:p>
          <a:p>
            <a:pPr lvl="1" eaLnBrk="0" hangingPunct="0">
              <a:tabLst>
                <a:tab pos="107950" algn="l"/>
              </a:tabLst>
            </a:pPr>
            <a:r>
              <a:rPr lang="hr-HR" sz="3400" dirty="0" smtClean="0">
                <a:latin typeface="Times New Roman" pitchFamily="18" charset="0"/>
                <a:cs typeface="Times New Roman" pitchFamily="18" charset="0"/>
              </a:rPr>
              <a:t>dodatne kartice</a:t>
            </a:r>
            <a:endParaRPr lang="hr-HR" sz="3400" dirty="0"/>
          </a:p>
        </p:txBody>
      </p:sp>
      <p:pic>
        <p:nvPicPr>
          <p:cNvPr id="4" name="Picture 28" descr="Lepeza_"/>
          <p:cNvPicPr>
            <a:picLocks noChangeAspect="1" noChangeArrowheads="1"/>
          </p:cNvPicPr>
          <p:nvPr/>
        </p:nvPicPr>
        <p:blipFill>
          <a:blip r:embed="rId2" cstate="screen">
            <a:lum contrast="6000"/>
          </a:blip>
          <a:srcRect/>
          <a:stretch>
            <a:fillRect/>
          </a:stretch>
        </p:blipFill>
        <p:spPr bwMode="auto">
          <a:xfrm>
            <a:off x="4655096" y="2521205"/>
            <a:ext cx="4488904" cy="433679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20" y="692696"/>
            <a:ext cx="2734072" cy="504800"/>
          </a:xfrm>
        </p:spPr>
        <p:txBody>
          <a:bodyPr/>
          <a:lstStyle/>
          <a:p>
            <a:r>
              <a:rPr lang="hr-HR"/>
              <a:t>Dijelovi </a:t>
            </a:r>
            <a:r>
              <a:rPr lang="hr-HR" smtClean="0"/>
              <a:t>osobnog </a:t>
            </a:r>
            <a:r>
              <a:rPr lang="hr-HR"/>
              <a:t>računala</a:t>
            </a:r>
            <a:endParaRPr lang="en-GB"/>
          </a:p>
        </p:txBody>
      </p:sp>
      <p:grpSp>
        <p:nvGrpSpPr>
          <p:cNvPr id="2" name="Grupa 14"/>
          <p:cNvGrpSpPr/>
          <p:nvPr/>
        </p:nvGrpSpPr>
        <p:grpSpPr>
          <a:xfrm>
            <a:off x="395536" y="620688"/>
            <a:ext cx="8496944" cy="5688632"/>
            <a:chOff x="395536" y="908720"/>
            <a:chExt cx="8496944" cy="5688632"/>
          </a:xfrm>
        </p:grpSpPr>
        <p:sp>
          <p:nvSpPr>
            <p:cNvPr id="6" name="Zaobljeni pravokutnik 5"/>
            <p:cNvSpPr/>
            <p:nvPr/>
          </p:nvSpPr>
          <p:spPr>
            <a:xfrm>
              <a:off x="2915816" y="908720"/>
              <a:ext cx="3816424" cy="568863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grpSp>
          <p:nvGrpSpPr>
            <p:cNvPr id="3" name="Grupa 9"/>
            <p:cNvGrpSpPr/>
            <p:nvPr/>
          </p:nvGrpSpPr>
          <p:grpSpPr>
            <a:xfrm>
              <a:off x="395536" y="980728"/>
              <a:ext cx="8496944" cy="5472608"/>
              <a:chOff x="395536" y="1052736"/>
              <a:chExt cx="8496944" cy="5472608"/>
            </a:xfrm>
          </p:grpSpPr>
          <p:pic>
            <p:nvPicPr>
              <p:cNvPr id="25601" name="Picture 1" descr="C:\Users\Sandra\Desktop\arhitektura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5536" y="1052736"/>
                <a:ext cx="8496944" cy="5200650"/>
              </a:xfrm>
              <a:prstGeom prst="rect">
                <a:avLst/>
              </a:prstGeom>
              <a:noFill/>
            </p:spPr>
          </p:pic>
          <p:sp>
            <p:nvSpPr>
              <p:cNvPr id="8" name="TekstniOkvir 7"/>
              <p:cNvSpPr txBox="1"/>
              <p:nvPr/>
            </p:nvSpPr>
            <p:spPr>
              <a:xfrm>
                <a:off x="2915816" y="5879013"/>
                <a:ext cx="38164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r-HR" b="1" cap="all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Središnja jedinica </a:t>
                </a:r>
              </a:p>
              <a:p>
                <a:pPr algn="ctr"/>
                <a:r>
                  <a:rPr lang="hr-HR" b="1" cap="all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računala (kućište)</a:t>
                </a:r>
                <a:endParaRPr lang="hr-HR" b="1" cap="all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</p:grpSp>
      </p:grpSp>
      <p:sp>
        <p:nvSpPr>
          <p:cNvPr id="22" name="TekstniOkvir 21"/>
          <p:cNvSpPr txBox="1"/>
          <p:nvPr/>
        </p:nvSpPr>
        <p:spPr>
          <a:xfrm>
            <a:off x="611560" y="2060848"/>
            <a:ext cx="19442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4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Vanjski</a:t>
            </a:r>
            <a:endParaRPr lang="hr-HR" sz="3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TekstniOkvir 23"/>
          <p:cNvSpPr txBox="1"/>
          <p:nvPr/>
        </p:nvSpPr>
        <p:spPr>
          <a:xfrm>
            <a:off x="6804248" y="2060848"/>
            <a:ext cx="19442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4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Vanjski</a:t>
            </a:r>
            <a:endParaRPr lang="hr-HR" sz="3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TekstniOkvir 24"/>
          <p:cNvSpPr txBox="1"/>
          <p:nvPr/>
        </p:nvSpPr>
        <p:spPr>
          <a:xfrm>
            <a:off x="2987824" y="6242447"/>
            <a:ext cx="35283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4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Unutarnji</a:t>
            </a:r>
            <a:endParaRPr lang="hr-HR" sz="3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Pravokutnik 10"/>
          <p:cNvSpPr/>
          <p:nvPr/>
        </p:nvSpPr>
        <p:spPr bwMode="auto">
          <a:xfrm>
            <a:off x="3419872" y="620688"/>
            <a:ext cx="3096344" cy="3816424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sm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22" grpId="0"/>
      <p:bldP spid="24" grpId="0"/>
      <p:bldP spid="25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981200"/>
            <a:ext cx="7198568" cy="4114800"/>
          </a:xfrm>
        </p:spPr>
        <p:txBody>
          <a:bodyPr/>
          <a:lstStyle/>
          <a:p>
            <a:pPr eaLnBrk="1" hangingPunct="1">
              <a:lnSpc>
                <a:spcPts val="4500"/>
              </a:lnSpc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Služe za pohranu podataka </a:t>
            </a:r>
            <a:r>
              <a:rPr lang="hr-HR" dirty="0" smtClean="0">
                <a:solidFill>
                  <a:srgbClr val="FF0000"/>
                </a:solidFill>
                <a:cs typeface="Times New Roman" pitchFamily="18" charset="0"/>
              </a:rPr>
              <a:t>i programa</a:t>
            </a:r>
            <a:endParaRPr lang="hr-HR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ts val="4500"/>
              </a:lnSpc>
              <a:buBlip>
                <a:blip r:embed="rId3"/>
              </a:buBlip>
            </a:pPr>
            <a:r>
              <a:rPr lang="hr-HR" altLang="zh-CN" dirty="0" smtClean="0">
                <a:solidFill>
                  <a:srgbClr val="FF0000"/>
                </a:solidFill>
              </a:rPr>
              <a:t>Kapacitet memorije predstavlja veličinu podataka koju možemo pohraniti u memoriju.</a:t>
            </a:r>
            <a:endParaRPr lang="hr-HR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ts val="4500"/>
              </a:lnSpc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Mjerimo ga u kilobajtima (KB), megabajtima (MB), gigabajtima (GB) i </a:t>
            </a:r>
            <a:r>
              <a:rPr lang="hr-HR" dirty="0" err="1" smtClean="0">
                <a:solidFill>
                  <a:srgbClr val="FF0000"/>
                </a:solidFill>
              </a:rPr>
              <a:t>terabajtima</a:t>
            </a:r>
            <a:r>
              <a:rPr lang="hr-HR" dirty="0" smtClean="0">
                <a:solidFill>
                  <a:srgbClr val="FF0000"/>
                </a:solidFill>
              </a:rPr>
              <a:t> (TB)</a:t>
            </a:r>
          </a:p>
          <a:p>
            <a:pPr eaLnBrk="1" hangingPunct="1"/>
            <a:endParaRPr lang="hr-HR" dirty="0" smtClean="0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Memorije</a:t>
            </a:r>
            <a:endParaRPr lang="hr-H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 descr="f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277" y="0"/>
            <a:ext cx="150336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ram-dim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1023176">
            <a:off x="5780364" y="758825"/>
            <a:ext cx="3284538" cy="1031875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3608" y="1484784"/>
            <a:ext cx="8100392" cy="411480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hr-HR" altLang="zh-CN" dirty="0" smtClean="0"/>
              <a:t>Mjerne jedinice</a:t>
            </a:r>
          </a:p>
          <a:p>
            <a:pPr lvl="1">
              <a:buBlip>
                <a:blip r:embed="rId2"/>
              </a:buBlip>
            </a:pPr>
            <a:r>
              <a:rPr lang="hr-HR" dirty="0" smtClean="0"/>
              <a:t> bajt                1B= 8 bitova</a:t>
            </a:r>
          </a:p>
          <a:p>
            <a:pPr lvl="1">
              <a:buBlip>
                <a:blip r:embed="rId2"/>
              </a:buBlip>
            </a:pPr>
            <a:r>
              <a:rPr lang="hr-HR" dirty="0" smtClean="0"/>
              <a:t> kilobajt          1KB =1024 bajtova (2</a:t>
            </a:r>
            <a:r>
              <a:rPr lang="hr-HR" baseline="30000" dirty="0" smtClean="0"/>
              <a:t>10</a:t>
            </a:r>
            <a:r>
              <a:rPr lang="hr-HR" dirty="0" smtClean="0"/>
              <a:t>)</a:t>
            </a:r>
            <a:endParaRPr lang="hr-HR" baseline="30000" dirty="0" smtClean="0"/>
          </a:p>
          <a:p>
            <a:pPr lvl="1">
              <a:buBlip>
                <a:blip r:embed="rId2"/>
              </a:buBlip>
            </a:pPr>
            <a:r>
              <a:rPr lang="hr-HR" dirty="0" smtClean="0"/>
              <a:t> megabajt        1MB= 1024 KB (2</a:t>
            </a:r>
            <a:r>
              <a:rPr lang="hr-HR" baseline="30000" dirty="0" smtClean="0"/>
              <a:t>10</a:t>
            </a:r>
            <a:r>
              <a:rPr lang="hr-HR" dirty="0" smtClean="0"/>
              <a:t>) = 2</a:t>
            </a:r>
            <a:r>
              <a:rPr lang="hr-HR" baseline="30000" dirty="0" smtClean="0"/>
              <a:t>20 </a:t>
            </a:r>
            <a:r>
              <a:rPr lang="hr-HR" dirty="0" smtClean="0"/>
              <a:t>B</a:t>
            </a:r>
          </a:p>
          <a:p>
            <a:pPr lvl="1">
              <a:buBlip>
                <a:blip r:embed="rId2"/>
              </a:buBlip>
            </a:pPr>
            <a:r>
              <a:rPr lang="hr-HR" dirty="0" smtClean="0"/>
              <a:t> gigabajt          1GB= 2</a:t>
            </a:r>
            <a:r>
              <a:rPr lang="hr-HR" baseline="30000" dirty="0" smtClean="0"/>
              <a:t>10</a:t>
            </a:r>
            <a:r>
              <a:rPr lang="hr-HR" dirty="0" smtClean="0"/>
              <a:t> MB, 2</a:t>
            </a:r>
            <a:r>
              <a:rPr lang="hr-HR" baseline="30000" dirty="0" smtClean="0"/>
              <a:t>20</a:t>
            </a:r>
            <a:r>
              <a:rPr lang="hr-HR" dirty="0" smtClean="0"/>
              <a:t> KB, 2</a:t>
            </a:r>
            <a:r>
              <a:rPr lang="hr-HR" baseline="30000" dirty="0" smtClean="0"/>
              <a:t>30</a:t>
            </a:r>
            <a:r>
              <a:rPr lang="hr-HR" dirty="0" smtClean="0"/>
              <a:t> B</a:t>
            </a:r>
          </a:p>
          <a:p>
            <a:pPr lvl="1">
              <a:buBlip>
                <a:blip r:embed="rId2"/>
              </a:buBlip>
            </a:pPr>
            <a:r>
              <a:rPr lang="hr-HR" dirty="0" smtClean="0"/>
              <a:t> </a:t>
            </a:r>
            <a:r>
              <a:rPr lang="hr-HR" dirty="0" err="1" smtClean="0"/>
              <a:t>terabajt</a:t>
            </a:r>
            <a:r>
              <a:rPr lang="hr-HR" dirty="0" smtClean="0"/>
              <a:t>           1 TB= 2</a:t>
            </a:r>
            <a:r>
              <a:rPr lang="hr-HR" baseline="30000" dirty="0" smtClean="0"/>
              <a:t>10</a:t>
            </a:r>
            <a:r>
              <a:rPr lang="hr-HR" dirty="0" smtClean="0"/>
              <a:t> GB, 2</a:t>
            </a:r>
            <a:r>
              <a:rPr lang="hr-HR" baseline="30000" dirty="0" smtClean="0"/>
              <a:t>20</a:t>
            </a:r>
            <a:r>
              <a:rPr lang="hr-HR" dirty="0" smtClean="0"/>
              <a:t> MB, 2</a:t>
            </a:r>
            <a:r>
              <a:rPr lang="hr-HR" baseline="30000" dirty="0" smtClean="0"/>
              <a:t>30</a:t>
            </a:r>
            <a:r>
              <a:rPr lang="hr-HR" dirty="0" smtClean="0"/>
              <a:t> KB</a:t>
            </a:r>
          </a:p>
          <a:p>
            <a:pPr lvl="1">
              <a:buNone/>
            </a:pPr>
            <a:r>
              <a:rPr lang="hr-HR" dirty="0" smtClean="0"/>
              <a:t>                                    = 2</a:t>
            </a:r>
            <a:r>
              <a:rPr lang="hr-HR" baseline="30000" dirty="0" smtClean="0"/>
              <a:t>40</a:t>
            </a:r>
            <a:r>
              <a:rPr lang="hr-HR" dirty="0" smtClean="0"/>
              <a:t> B</a:t>
            </a:r>
            <a:endParaRPr lang="hr-HR" dirty="0"/>
          </a:p>
        </p:txBody>
      </p:sp>
      <p:sp>
        <p:nvSpPr>
          <p:cNvPr id="5" name="Naslov 2"/>
          <p:cNvSpPr txBox="1">
            <a:spLocks/>
          </p:cNvSpPr>
          <p:nvPr/>
        </p:nvSpPr>
        <p:spPr bwMode="auto">
          <a:xfrm>
            <a:off x="1187624" y="404664"/>
            <a:ext cx="755637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Kapacitet memorije</a:t>
            </a:r>
            <a:endParaRPr kumimoji="0" lang="hr-HR" sz="3600" b="1" i="0" u="none" strike="noStrike" kern="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310680"/>
            <a:ext cx="8100392" cy="554732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FF0000"/>
                </a:solidFill>
              </a:rPr>
              <a:t>trajnost zapisa podataka bez napajanja </a:t>
            </a:r>
          </a:p>
          <a:p>
            <a:pPr lvl="1" eaLnBrk="1" hangingPunct="1">
              <a:buBlip>
                <a:blip r:embed="rId3"/>
              </a:buBlip>
              <a:defRPr/>
            </a:pPr>
            <a:r>
              <a:rPr lang="hr-HR" sz="3200" b="1" dirty="0" smtClean="0">
                <a:solidFill>
                  <a:srgbClr val="FF0000"/>
                </a:solidFill>
              </a:rPr>
              <a:t> </a:t>
            </a:r>
            <a:r>
              <a:rPr lang="hr-HR" sz="3200" dirty="0" smtClean="0">
                <a:solidFill>
                  <a:srgbClr val="FF0000"/>
                </a:solidFill>
              </a:rPr>
              <a:t>privremene – RAM memorija</a:t>
            </a:r>
          </a:p>
          <a:p>
            <a:pPr lvl="1" eaLnBrk="1" hangingPunct="1">
              <a:buBlip>
                <a:blip r:embed="rId3"/>
              </a:buBlip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 trajne – ROM, tvrdi disk, CD, DVD, USB disk</a:t>
            </a:r>
          </a:p>
          <a:p>
            <a:pPr lvl="1" eaLnBrk="1" hangingPunct="1">
              <a:buBlip>
                <a:blip r:embed="rId3"/>
              </a:buBlip>
              <a:defRPr/>
            </a:pPr>
            <a:endParaRPr lang="hr-HR" sz="32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hr-HR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76672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Vrste memorija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548680"/>
            <a:ext cx="7776864" cy="5547320"/>
          </a:xfrm>
        </p:spPr>
        <p:txBody>
          <a:bodyPr/>
          <a:lstStyle/>
          <a:p>
            <a:pPr eaLnBrk="1" hangingPunct="1">
              <a:buNone/>
              <a:defRPr/>
            </a:pPr>
            <a:endParaRPr lang="hr-HR" sz="500" b="1" u="sng" dirty="0" smtClean="0">
              <a:solidFill>
                <a:srgbClr val="FF0000"/>
              </a:solidFill>
            </a:endParaRPr>
          </a:p>
          <a:p>
            <a:pPr eaLnBrk="1" hangingPunct="1">
              <a:buNone/>
              <a:defRPr/>
            </a:pPr>
            <a:endParaRPr lang="hr-HR" sz="500" b="1" u="sng" dirty="0" smtClean="0">
              <a:solidFill>
                <a:srgbClr val="FF0000"/>
              </a:solidFill>
            </a:endParaRPr>
          </a:p>
          <a:p>
            <a:pPr eaLnBrk="1" hangingPunct="1">
              <a:buNone/>
              <a:defRPr/>
            </a:pPr>
            <a:endParaRPr lang="hr-HR" sz="500" b="1" u="sng" dirty="0" smtClean="0">
              <a:solidFill>
                <a:srgbClr val="FF0000"/>
              </a:solidFill>
            </a:endParaRPr>
          </a:p>
          <a:p>
            <a:pPr marL="514350" indent="-514350" eaLnBrk="1" hangingPunct="1">
              <a:buFont typeface="+mj-lt"/>
              <a:buAutoNum type="arabicPeriod" startAt="2"/>
              <a:defRPr/>
            </a:pPr>
            <a:r>
              <a:rPr lang="hr-HR" b="1" dirty="0" smtClean="0">
                <a:solidFill>
                  <a:srgbClr val="FF0000"/>
                </a:solidFill>
              </a:rPr>
              <a:t>tehnologija zapisa podataka</a:t>
            </a:r>
          </a:p>
          <a:p>
            <a:pPr lvl="1" eaLnBrk="1" hangingPunct="1">
              <a:buBlip>
                <a:blip r:embed="rId3"/>
              </a:buBlip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 magnetske – tvrdi disk, diskete, magnetske kartice i magnetske vrpce</a:t>
            </a:r>
          </a:p>
          <a:p>
            <a:pPr lvl="1" eaLnBrk="1" hangingPunct="1">
              <a:buBlip>
                <a:blip r:embed="rId3"/>
              </a:buBlip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 optičke – CD, DVD, </a:t>
            </a:r>
            <a:r>
              <a:rPr lang="hr-HR" sz="3200" dirty="0" err="1" smtClean="0">
                <a:solidFill>
                  <a:srgbClr val="FF0000"/>
                </a:solidFill>
              </a:rPr>
              <a:t>Blu</a:t>
            </a:r>
            <a:r>
              <a:rPr lang="hr-HR" sz="3200" dirty="0" smtClean="0">
                <a:solidFill>
                  <a:srgbClr val="FF0000"/>
                </a:solidFill>
              </a:rPr>
              <a:t>-</a:t>
            </a:r>
            <a:r>
              <a:rPr lang="hr-HR" sz="3200" dirty="0" err="1" smtClean="0">
                <a:solidFill>
                  <a:srgbClr val="FF0000"/>
                </a:solidFill>
              </a:rPr>
              <a:t>ray</a:t>
            </a:r>
            <a:endParaRPr lang="hr-HR" sz="3200" dirty="0" smtClean="0">
              <a:solidFill>
                <a:srgbClr val="FF0000"/>
              </a:solidFill>
            </a:endParaRPr>
          </a:p>
          <a:p>
            <a:pPr lvl="1" eaLnBrk="1" hangingPunct="1">
              <a:buBlip>
                <a:blip r:embed="rId3"/>
              </a:buBlip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 poluvodičke – memorijske kartice, USB memorijski ključevi, SSD diskovi</a:t>
            </a:r>
          </a:p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pl-PL" b="1" dirty="0" smtClean="0">
                <a:solidFill>
                  <a:srgbClr val="FF0000"/>
                </a:solidFill>
              </a:rPr>
              <a:t>mjesto i funkcija</a:t>
            </a:r>
          </a:p>
          <a:p>
            <a:pPr lvl="1" eaLnBrk="1" hangingPunct="1">
              <a:buBlip>
                <a:blip r:embed="rId3"/>
              </a:buBlip>
              <a:defRPr/>
            </a:pPr>
            <a:r>
              <a:rPr lang="pl-PL" sz="32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pl-PL" sz="3200" dirty="0" smtClean="0">
                <a:solidFill>
                  <a:srgbClr val="FF0000"/>
                </a:solidFill>
              </a:rPr>
              <a:t>unutarnje – ROM i RAM</a:t>
            </a:r>
            <a:endParaRPr lang="pl-PL" sz="32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lvl="1" eaLnBrk="1" hangingPunct="1">
              <a:buBlip>
                <a:blip r:embed="rId3"/>
              </a:buBlip>
              <a:defRPr/>
            </a:pPr>
            <a:r>
              <a:rPr lang="pl-PL" sz="3200" dirty="0" smtClean="0">
                <a:solidFill>
                  <a:srgbClr val="FF0000"/>
                </a:solidFill>
                <a:ea typeface="+mn-ea"/>
                <a:cs typeface="+mn-cs"/>
              </a:rPr>
              <a:t> vanjske – disketa, CD, DVD, USB, tvrdi disk...</a:t>
            </a:r>
          </a:p>
          <a:p>
            <a:pPr eaLnBrk="1" hangingPunct="1">
              <a:defRPr/>
            </a:pPr>
            <a:endParaRPr lang="hr-HR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hr-HR" sz="4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TRAJNOST ZAPISA PODATAKA BEZ NAPAJANJA</a:t>
            </a:r>
            <a:endParaRPr lang="hr-HR" sz="4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ROM memorija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980728"/>
            <a:ext cx="5112568" cy="4929411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sz="3000" dirty="0" smtClean="0">
                <a:solidFill>
                  <a:srgbClr val="FF0000"/>
                </a:solidFill>
              </a:rPr>
              <a:t>ROM (</a:t>
            </a:r>
            <a:r>
              <a:rPr lang="hr-HR" sz="3000" dirty="0" err="1" smtClean="0">
                <a:solidFill>
                  <a:srgbClr val="FF0000"/>
                </a:solidFill>
              </a:rPr>
              <a:t>Read</a:t>
            </a:r>
            <a:r>
              <a:rPr lang="hr-HR" sz="3000" dirty="0" smtClean="0">
                <a:solidFill>
                  <a:srgbClr val="FF0000"/>
                </a:solidFill>
              </a:rPr>
              <a:t> </a:t>
            </a:r>
            <a:r>
              <a:rPr lang="hr-HR" sz="3000" dirty="0" err="1" smtClean="0">
                <a:solidFill>
                  <a:srgbClr val="FF0000"/>
                </a:solidFill>
              </a:rPr>
              <a:t>Only</a:t>
            </a:r>
            <a:r>
              <a:rPr lang="hr-HR" sz="3000" dirty="0" smtClean="0">
                <a:solidFill>
                  <a:srgbClr val="FF0000"/>
                </a:solidFill>
              </a:rPr>
              <a:t> </a:t>
            </a:r>
            <a:r>
              <a:rPr lang="hr-HR" sz="3000" dirty="0" err="1" smtClean="0">
                <a:solidFill>
                  <a:srgbClr val="FF0000"/>
                </a:solidFill>
              </a:rPr>
              <a:t>Memory</a:t>
            </a:r>
            <a:r>
              <a:rPr lang="hr-HR" sz="3000" dirty="0" smtClean="0">
                <a:solidFill>
                  <a:srgbClr val="FF0000"/>
                </a:solidFill>
              </a:rPr>
              <a:t>) je trajna memorija u koju proizvođač upisuje podatke.</a:t>
            </a:r>
          </a:p>
          <a:p>
            <a:pPr>
              <a:buBlip>
                <a:blip r:embed="rId3"/>
              </a:buBlip>
            </a:pPr>
            <a:r>
              <a:rPr lang="hr-HR" sz="3000" dirty="0" smtClean="0">
                <a:solidFill>
                  <a:srgbClr val="FF0000"/>
                </a:solidFill>
              </a:rPr>
              <a:t>Namijenjena samo za čitanje</a:t>
            </a:r>
          </a:p>
        </p:txBody>
      </p:sp>
      <p:pic>
        <p:nvPicPr>
          <p:cNvPr id="9" name="Slika 8" descr="r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1340768"/>
            <a:ext cx="2604843" cy="223224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87624" y="3861048"/>
            <a:ext cx="7632848" cy="492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pl-PL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ROM</a:t>
            </a:r>
            <a:r>
              <a:rPr kumimoji="0" lang="pl-PL" sz="3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</a:t>
            </a:r>
            <a:r>
              <a:rPr kumimoji="0" lang="pl-PL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adrži podatake važne za rad računala (prikaz slova na zaslonu, dijelovi operacijskog sustava, programi koji se pokreću prilikom uključivanja računala)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hr-HR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ROM memorija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196752"/>
            <a:ext cx="7885509" cy="4929411"/>
          </a:xfrm>
        </p:spPr>
        <p:txBody>
          <a:bodyPr/>
          <a:lstStyle/>
          <a:p>
            <a:pPr lvl="0">
              <a:buBlip>
                <a:blip r:embed="rId3"/>
              </a:buBlip>
            </a:pP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Nedostatak</a:t>
            </a:r>
            <a:r>
              <a:rPr lang="pl-PL" dirty="0" smtClean="0">
                <a:solidFill>
                  <a:srgbClr val="FF0000"/>
                </a:solidFill>
              </a:rPr>
              <a:t>: nemogućnost promjene upsanog programa</a:t>
            </a:r>
            <a:endParaRPr lang="hr-HR" dirty="0" smtClean="0">
              <a:solidFill>
                <a:srgbClr val="FF0000"/>
              </a:solidFill>
            </a:endParaRP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Kapacitet ROM-a mjeri se u kilobajtima (npr. 128 kB).</a:t>
            </a: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BIOS (</a:t>
            </a:r>
            <a:r>
              <a:rPr lang="hr-HR" i="1" dirty="0" err="1" smtClean="0">
                <a:solidFill>
                  <a:srgbClr val="FF0000"/>
                </a:solidFill>
              </a:rPr>
              <a:t>engl</a:t>
            </a:r>
            <a:r>
              <a:rPr lang="hr-HR" i="1" dirty="0" smtClean="0">
                <a:solidFill>
                  <a:srgbClr val="FF0000"/>
                </a:solidFill>
              </a:rPr>
              <a:t>. </a:t>
            </a:r>
            <a:r>
              <a:rPr lang="hr-HR" i="1" dirty="0" err="1" smtClean="0">
                <a:solidFill>
                  <a:srgbClr val="FF0000"/>
                </a:solidFill>
              </a:rPr>
              <a:t>Basic</a:t>
            </a:r>
            <a:r>
              <a:rPr lang="hr-HR" i="1" dirty="0" smtClean="0">
                <a:solidFill>
                  <a:srgbClr val="FF0000"/>
                </a:solidFill>
              </a:rPr>
              <a:t> </a:t>
            </a:r>
            <a:r>
              <a:rPr lang="hr-HR" i="1" dirty="0" err="1" smtClean="0">
                <a:solidFill>
                  <a:srgbClr val="FF0000"/>
                </a:solidFill>
              </a:rPr>
              <a:t>Input</a:t>
            </a:r>
            <a:r>
              <a:rPr lang="hr-HR" i="1" dirty="0" smtClean="0">
                <a:solidFill>
                  <a:srgbClr val="FF0000"/>
                </a:solidFill>
              </a:rPr>
              <a:t>/</a:t>
            </a:r>
            <a:r>
              <a:rPr lang="hr-HR" i="1" dirty="0" err="1" smtClean="0">
                <a:solidFill>
                  <a:srgbClr val="FF0000"/>
                </a:solidFill>
              </a:rPr>
              <a:t>Output</a:t>
            </a:r>
            <a:r>
              <a:rPr lang="hr-HR" i="1" dirty="0" smtClean="0">
                <a:solidFill>
                  <a:srgbClr val="FF0000"/>
                </a:solidFill>
              </a:rPr>
              <a:t> </a:t>
            </a:r>
            <a:r>
              <a:rPr lang="hr-HR" i="1" dirty="0" err="1" smtClean="0">
                <a:solidFill>
                  <a:srgbClr val="FF0000"/>
                </a:solidFill>
              </a:rPr>
              <a:t>System</a:t>
            </a:r>
            <a:r>
              <a:rPr lang="hr-HR" i="1" dirty="0" smtClean="0">
                <a:solidFill>
                  <a:srgbClr val="FF0000"/>
                </a:solidFill>
              </a:rPr>
              <a:t>).</a:t>
            </a:r>
          </a:p>
          <a:p>
            <a:pPr eaLnBrk="1" hangingPunct="1"/>
            <a:endParaRPr lang="hr-HR" sz="280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1840" y="5013176"/>
            <a:ext cx="2160240" cy="46166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i="1" dirty="0"/>
              <a:t>BIOS memorija</a:t>
            </a:r>
          </a:p>
        </p:txBody>
      </p:sp>
      <p:pic>
        <p:nvPicPr>
          <p:cNvPr id="7" name="Slika 6" descr="Untitled-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4293096"/>
            <a:ext cx="2543175" cy="17145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RAM memorija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4176465" cy="4525963"/>
          </a:xfrm>
        </p:spPr>
        <p:txBody>
          <a:bodyPr/>
          <a:lstStyle/>
          <a:p>
            <a:pPr eaLnBrk="1" hangingPunct="1"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RAM (</a:t>
            </a:r>
            <a:r>
              <a:rPr lang="hr-HR" dirty="0" err="1" smtClean="0">
                <a:solidFill>
                  <a:srgbClr val="FF0000"/>
                </a:solidFill>
              </a:rPr>
              <a:t>engl</a:t>
            </a:r>
            <a:r>
              <a:rPr lang="hr-HR" dirty="0" smtClean="0">
                <a:solidFill>
                  <a:srgbClr val="FF0000"/>
                </a:solidFill>
              </a:rPr>
              <a:t>. </a:t>
            </a:r>
            <a:r>
              <a:rPr lang="hr-HR" i="1" dirty="0" err="1" smtClean="0">
                <a:solidFill>
                  <a:srgbClr val="FF0000"/>
                </a:solidFill>
              </a:rPr>
              <a:t>random</a:t>
            </a:r>
            <a:r>
              <a:rPr lang="hr-HR" i="1" dirty="0" smtClean="0">
                <a:solidFill>
                  <a:srgbClr val="FF0000"/>
                </a:solidFill>
              </a:rPr>
              <a:t> access </a:t>
            </a:r>
            <a:r>
              <a:rPr lang="hr-HR" i="1" dirty="0" err="1" smtClean="0">
                <a:solidFill>
                  <a:srgbClr val="FF0000"/>
                </a:solidFill>
              </a:rPr>
              <a:t>memory</a:t>
            </a:r>
            <a:r>
              <a:rPr lang="hr-HR" dirty="0" smtClean="0">
                <a:solidFill>
                  <a:srgbClr val="FF0000"/>
                </a:solidFill>
              </a:rPr>
              <a:t>) je privremena memorije u koju se podaci upisuju i učitaju neograničen broj puta.</a:t>
            </a:r>
          </a:p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Prednost</a:t>
            </a:r>
            <a:r>
              <a:rPr lang="hr-HR" dirty="0" smtClean="0">
                <a:solidFill>
                  <a:srgbClr val="FF0000"/>
                </a:solidFill>
              </a:rPr>
              <a:t>: velika brzina  rada u odnosu na trajnu memoriju.</a:t>
            </a:r>
          </a:p>
          <a:p>
            <a:pPr eaLnBrk="1" hangingPunct="1">
              <a:buNone/>
            </a:pPr>
            <a:r>
              <a:rPr lang="hr-HR" dirty="0" smtClean="0">
                <a:solidFill>
                  <a:srgbClr val="FF0000"/>
                </a:solidFill>
              </a:rPr>
              <a:t> </a:t>
            </a:r>
            <a:endParaRPr lang="pl-PL" dirty="0" smtClean="0">
              <a:solidFill>
                <a:srgbClr val="FF0000"/>
              </a:solidFill>
            </a:endParaRPr>
          </a:p>
          <a:p>
            <a:pPr eaLnBrk="1" hangingPunct="1"/>
            <a:endParaRPr lang="hr-HR" sz="2800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28184" y="6021288"/>
            <a:ext cx="2232248" cy="46166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i="1" dirty="0"/>
              <a:t>RAM memorija</a:t>
            </a:r>
          </a:p>
        </p:txBody>
      </p:sp>
      <p:pic>
        <p:nvPicPr>
          <p:cNvPr id="6" name="Slika 5" descr="Untitled-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933030" y="2563914"/>
            <a:ext cx="4536504" cy="223422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RAM memorija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12776"/>
            <a:ext cx="4320480" cy="4525963"/>
          </a:xfrm>
        </p:spPr>
        <p:txBody>
          <a:bodyPr/>
          <a:lstStyle/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Kapacitet RAM-a predstavlja broj bajtova koji možemo u nju pohraniti.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Mjeri se u MB i GB.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28184" y="6021288"/>
            <a:ext cx="2232248" cy="46166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i="1" dirty="0"/>
              <a:t>RAM memorija</a:t>
            </a:r>
          </a:p>
        </p:txBody>
      </p:sp>
      <p:pic>
        <p:nvPicPr>
          <p:cNvPr id="7" name="Picture 5" descr="dd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0605" y="1124744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ra\Desktop\MSI_Thunder__pla_4cdd06851ea74.jpg"/>
          <p:cNvPicPr>
            <a:picLocks noChangeAspect="1" noChangeArrowheads="1"/>
          </p:cNvPicPr>
          <p:nvPr/>
        </p:nvPicPr>
        <p:blipFill>
          <a:blip r:embed="rId2" cstate="print"/>
          <a:srcRect l="5864" t="3743" r="6973"/>
          <a:stretch>
            <a:fillRect/>
          </a:stretch>
        </p:blipFill>
        <p:spPr bwMode="auto">
          <a:xfrm>
            <a:off x="6588224" y="3645024"/>
            <a:ext cx="1800200" cy="3212976"/>
          </a:xfrm>
          <a:prstGeom prst="rect">
            <a:avLst/>
          </a:prstGeom>
          <a:noFill/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143000"/>
          </a:xfrm>
        </p:spPr>
        <p:txBody>
          <a:bodyPr/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Kućište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87624" y="1412776"/>
            <a:ext cx="7270576" cy="4114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dirty="0" smtClean="0"/>
              <a:t> Kućište s napajanjem</a:t>
            </a:r>
          </a:p>
          <a:p>
            <a:pPr>
              <a:buBlip>
                <a:blip r:embed="rId3"/>
              </a:buBlip>
            </a:pPr>
            <a:r>
              <a:rPr lang="hr-HR" dirty="0" smtClean="0"/>
              <a:t>Vrste kućišta: </a:t>
            </a:r>
          </a:p>
          <a:p>
            <a:pPr marL="914400" lvl="1" indent="-514350">
              <a:lnSpc>
                <a:spcPct val="200000"/>
              </a:lnSpc>
              <a:buFont typeface="+mj-lt"/>
              <a:buAutoNum type="arabicPeriod"/>
            </a:pPr>
            <a:r>
              <a:rPr lang="hr-HR" dirty="0" err="1" smtClean="0"/>
              <a:t>Desktop</a:t>
            </a:r>
            <a:endParaRPr lang="hr-HR" dirty="0" smtClean="0"/>
          </a:p>
          <a:p>
            <a:pPr marL="914400" lvl="1" indent="-514350">
              <a:lnSpc>
                <a:spcPct val="200000"/>
              </a:lnSpc>
              <a:buFont typeface="+mj-lt"/>
              <a:buAutoNum type="arabicPeriod"/>
            </a:pPr>
            <a:r>
              <a:rPr lang="hr-HR" dirty="0" smtClean="0"/>
              <a:t>Tower</a:t>
            </a:r>
          </a:p>
          <a:p>
            <a:pPr marL="914400" lvl="1" indent="-514350">
              <a:lnSpc>
                <a:spcPct val="200000"/>
              </a:lnSpc>
              <a:buFont typeface="+mj-lt"/>
              <a:buAutoNum type="arabicPeriod"/>
            </a:pPr>
            <a:r>
              <a:rPr lang="hr-HR" dirty="0" err="1" smtClean="0"/>
              <a:t>Slim</a:t>
            </a:r>
            <a:endParaRPr lang="hr-HR" dirty="0" smtClean="0"/>
          </a:p>
          <a:p>
            <a:pPr marL="914400" lvl="1" indent="-514350">
              <a:buNone/>
            </a:pPr>
            <a:endParaRPr lang="hr-HR" dirty="0"/>
          </a:p>
        </p:txBody>
      </p:sp>
      <p:pic>
        <p:nvPicPr>
          <p:cNvPr id="4" name="Slika 3" descr="13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4077072"/>
            <a:ext cx="1599034" cy="2780928"/>
          </a:xfrm>
          <a:prstGeom prst="rect">
            <a:avLst/>
          </a:prstGeom>
        </p:spPr>
      </p:pic>
      <p:pic>
        <p:nvPicPr>
          <p:cNvPr id="5" name="Slika 4" descr="desktop.jpg"/>
          <p:cNvPicPr>
            <a:picLocks noChangeAspect="1"/>
          </p:cNvPicPr>
          <p:nvPr/>
        </p:nvPicPr>
        <p:blipFill>
          <a:blip r:embed="rId5" cstate="print"/>
          <a:srcRect l="1835" r="6419" b="7512"/>
          <a:stretch>
            <a:fillRect/>
          </a:stretch>
        </p:blipFill>
        <p:spPr>
          <a:xfrm>
            <a:off x="4499992" y="1988840"/>
            <a:ext cx="3600400" cy="165618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hr-HR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TEHNOLOGIJA ZAPISA PODATAKA</a:t>
            </a:r>
            <a:endParaRPr lang="hr-HR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260648"/>
            <a:ext cx="7920880" cy="4114800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Magnetski mediji</a:t>
            </a:r>
            <a:endParaRPr lang="hr-H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2"/>
              </a:buBlip>
            </a:pPr>
            <a:r>
              <a:rPr lang="hr-HR" dirty="0" smtClean="0"/>
              <a:t>na noseći materijal nanosi magnetski sloj koji se može trajno magnetizirati </a:t>
            </a:r>
          </a:p>
          <a:p>
            <a:endParaRPr lang="hr-HR" dirty="0"/>
          </a:p>
        </p:txBody>
      </p:sp>
      <p:pic>
        <p:nvPicPr>
          <p:cNvPr id="4" name="Picture 4" descr="floppy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1259632" y="2852936"/>
            <a:ext cx="17272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image_hdd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2051720" y="4437112"/>
            <a:ext cx="3024187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treamer%20Tape%20TR-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068960"/>
            <a:ext cx="2304256" cy="12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lika 8" descr="Untitled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2852936"/>
            <a:ext cx="2562225" cy="1914525"/>
          </a:xfrm>
          <a:prstGeom prst="rect">
            <a:avLst/>
          </a:prstGeom>
        </p:spPr>
      </p:pic>
      <p:pic>
        <p:nvPicPr>
          <p:cNvPr id="10" name="Slika 9" descr="Untitled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4869160"/>
            <a:ext cx="2562225" cy="1743075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76672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pic>
        <p:nvPicPr>
          <p:cNvPr id="5" name="Slika 4" descr="Untitled-4.jpg"/>
          <p:cNvPicPr>
            <a:picLocks noChangeAspect="1"/>
          </p:cNvPicPr>
          <p:nvPr/>
        </p:nvPicPr>
        <p:blipFill>
          <a:blip r:embed="rId3" cstate="screen"/>
          <a:srcRect r="51835"/>
          <a:stretch>
            <a:fillRect/>
          </a:stretch>
        </p:blipFill>
        <p:spPr>
          <a:xfrm>
            <a:off x="1043608" y="2708920"/>
            <a:ext cx="3913712" cy="2952328"/>
          </a:xfrm>
          <a:prstGeom prst="rect">
            <a:avLst/>
          </a:prstGeom>
        </p:spPr>
      </p:pic>
      <p:sp>
        <p:nvSpPr>
          <p:cNvPr id="10" name="Naslov 1"/>
          <p:cNvSpPr txBox="1">
            <a:spLocks/>
          </p:cNvSpPr>
          <p:nvPr/>
        </p:nvSpPr>
        <p:spPr bwMode="auto">
          <a:xfrm>
            <a:off x="971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r-HR" sz="3600" b="0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Slika 11" descr="adding-a-hard-disk-1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2060848"/>
            <a:ext cx="3395620" cy="338437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836712"/>
            <a:ext cx="7957517" cy="482996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Tvrdi disk (</a:t>
            </a:r>
            <a:r>
              <a:rPr lang="hr-HR" dirty="0" err="1" smtClean="0">
                <a:solidFill>
                  <a:srgbClr val="FF0000"/>
                </a:solidFill>
              </a:rPr>
              <a:t>engl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r>
              <a:rPr lang="hr-HR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err="1" smtClean="0">
                <a:solidFill>
                  <a:srgbClr val="FF0000"/>
                </a:solidFill>
              </a:rPr>
              <a:t>H</a:t>
            </a:r>
            <a:r>
              <a:rPr lang="hr-HR" i="1" dirty="0" err="1" smtClean="0">
                <a:solidFill>
                  <a:srgbClr val="FF0000"/>
                </a:solidFill>
              </a:rPr>
              <a:t>ard</a:t>
            </a:r>
            <a:r>
              <a:rPr lang="hr-HR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smtClean="0">
                <a:solidFill>
                  <a:srgbClr val="FF0000"/>
                </a:solidFill>
              </a:rPr>
              <a:t>D</a:t>
            </a:r>
            <a:r>
              <a:rPr lang="hr-HR" i="1" dirty="0" smtClean="0">
                <a:solidFill>
                  <a:srgbClr val="FF0000"/>
                </a:solidFill>
              </a:rPr>
              <a:t>isk </a:t>
            </a:r>
            <a:r>
              <a:rPr lang="hr-HR" b="1" i="1" dirty="0" err="1" smtClean="0">
                <a:solidFill>
                  <a:srgbClr val="FF0000"/>
                </a:solidFill>
              </a:rPr>
              <a:t>D</a:t>
            </a:r>
            <a:r>
              <a:rPr lang="hr-HR" i="1" dirty="0" err="1" smtClean="0">
                <a:solidFill>
                  <a:srgbClr val="FF0000"/>
                </a:solidFill>
                <a:cs typeface="Arial" charset="0"/>
              </a:rPr>
              <a:t>rive</a:t>
            </a:r>
            <a:r>
              <a:rPr lang="hr-HR" dirty="0" smtClean="0">
                <a:solidFill>
                  <a:srgbClr val="FF0000"/>
                </a:solidFill>
              </a:rPr>
              <a:t> HDD) je magnetski medij </a:t>
            </a:r>
            <a:r>
              <a:rPr lang="hr-HR" altLang="zh-CN" dirty="0" smtClean="0">
                <a:solidFill>
                  <a:srgbClr val="FF0000"/>
                </a:solidFill>
              </a:rPr>
              <a:t>za trajnu pohranu podataka.</a:t>
            </a:r>
            <a:endParaRPr lang="hr-HR" dirty="0" smtClean="0">
              <a:solidFill>
                <a:srgbClr val="FF0000"/>
              </a:solidFill>
            </a:endParaRP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Služi za pohranu velike količine podataka </a:t>
            </a: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Glavni dijelovi:</a:t>
            </a:r>
          </a:p>
          <a:p>
            <a:pPr lvl="1">
              <a:buBlip>
                <a:blip r:embed="rId3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okrugle ploče (diskovi) s pogonskim motorom,</a:t>
            </a:r>
          </a:p>
          <a:p>
            <a:pPr lvl="1">
              <a:buNone/>
            </a:pPr>
            <a:endParaRPr lang="pl-PL" sz="2400" dirty="0" smtClean="0">
              <a:solidFill>
                <a:srgbClr val="FF0000"/>
              </a:solidFill>
            </a:endParaRPr>
          </a:p>
          <a:p>
            <a:pPr eaLnBrk="1" hangingPunct="1"/>
            <a:endParaRPr lang="hr-HR" sz="24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4" descr="head-close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933056"/>
            <a:ext cx="4536504" cy="286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836712"/>
            <a:ext cx="7957517" cy="482996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Tvrdi disk (</a:t>
            </a:r>
            <a:r>
              <a:rPr lang="hr-HR" dirty="0" err="1" smtClean="0">
                <a:solidFill>
                  <a:srgbClr val="FF0000"/>
                </a:solidFill>
              </a:rPr>
              <a:t>engl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r>
              <a:rPr lang="hr-HR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err="1" smtClean="0">
                <a:solidFill>
                  <a:srgbClr val="FF0000"/>
                </a:solidFill>
              </a:rPr>
              <a:t>H</a:t>
            </a:r>
            <a:r>
              <a:rPr lang="hr-HR" i="1" dirty="0" err="1" smtClean="0">
                <a:solidFill>
                  <a:srgbClr val="FF0000"/>
                </a:solidFill>
              </a:rPr>
              <a:t>ard</a:t>
            </a:r>
            <a:r>
              <a:rPr lang="hr-HR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smtClean="0">
                <a:solidFill>
                  <a:srgbClr val="FF0000"/>
                </a:solidFill>
              </a:rPr>
              <a:t>D</a:t>
            </a:r>
            <a:r>
              <a:rPr lang="hr-HR" i="1" dirty="0" smtClean="0">
                <a:solidFill>
                  <a:srgbClr val="FF0000"/>
                </a:solidFill>
              </a:rPr>
              <a:t>isk </a:t>
            </a:r>
            <a:r>
              <a:rPr lang="hr-HR" b="1" i="1" dirty="0" err="1" smtClean="0">
                <a:solidFill>
                  <a:srgbClr val="FF0000"/>
                </a:solidFill>
              </a:rPr>
              <a:t>D</a:t>
            </a:r>
            <a:r>
              <a:rPr lang="hr-HR" i="1" dirty="0" err="1" smtClean="0">
                <a:solidFill>
                  <a:srgbClr val="FF0000"/>
                </a:solidFill>
                <a:cs typeface="Arial" charset="0"/>
              </a:rPr>
              <a:t>rive</a:t>
            </a:r>
            <a:r>
              <a:rPr lang="hr-HR" dirty="0" smtClean="0">
                <a:solidFill>
                  <a:srgbClr val="FF0000"/>
                </a:solidFill>
              </a:rPr>
              <a:t> (HDD) je magnetski medij </a:t>
            </a:r>
            <a:r>
              <a:rPr lang="hr-HR" altLang="zh-CN" dirty="0" smtClean="0">
                <a:solidFill>
                  <a:srgbClr val="FF0000"/>
                </a:solidFill>
              </a:rPr>
              <a:t>za trajnu pohranu podataka.</a:t>
            </a:r>
            <a:endParaRPr lang="hr-HR" dirty="0" smtClean="0">
              <a:solidFill>
                <a:srgbClr val="FF0000"/>
              </a:solidFill>
            </a:endParaRP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Služi za pohranu velike količine podataka </a:t>
            </a: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Glavni dijelovi:</a:t>
            </a:r>
          </a:p>
          <a:p>
            <a:pPr lvl="1">
              <a:buBlip>
                <a:blip r:embed="rId3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okrugle ploče (diskovi) s pogonskim motorom,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 magnetske glave – zapisuju i čitaju podatke</a:t>
            </a:r>
            <a:endParaRPr lang="pl-PL" sz="2400" dirty="0" smtClean="0">
              <a:solidFill>
                <a:srgbClr val="FF0000"/>
              </a:solidFill>
            </a:endParaRPr>
          </a:p>
          <a:p>
            <a:pPr eaLnBrk="1" hangingPunct="1"/>
            <a:endParaRPr lang="hr-HR" sz="24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3" descr="z_001003ferr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052736"/>
            <a:ext cx="5400600" cy="32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6971" y="831279"/>
            <a:ext cx="7957517" cy="482996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Tvrdi disk (</a:t>
            </a:r>
            <a:r>
              <a:rPr lang="hr-HR" dirty="0" err="1" smtClean="0">
                <a:solidFill>
                  <a:srgbClr val="FF0000"/>
                </a:solidFill>
              </a:rPr>
              <a:t>engl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r>
              <a:rPr lang="hr-HR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err="1" smtClean="0">
                <a:solidFill>
                  <a:srgbClr val="FF0000"/>
                </a:solidFill>
              </a:rPr>
              <a:t>H</a:t>
            </a:r>
            <a:r>
              <a:rPr lang="hr-HR" i="1" dirty="0" err="1" smtClean="0">
                <a:solidFill>
                  <a:srgbClr val="FF0000"/>
                </a:solidFill>
              </a:rPr>
              <a:t>ard</a:t>
            </a:r>
            <a:r>
              <a:rPr lang="hr-HR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smtClean="0">
                <a:solidFill>
                  <a:srgbClr val="FF0000"/>
                </a:solidFill>
              </a:rPr>
              <a:t>D</a:t>
            </a:r>
            <a:r>
              <a:rPr lang="hr-HR" i="1" dirty="0" smtClean="0">
                <a:solidFill>
                  <a:srgbClr val="FF0000"/>
                </a:solidFill>
              </a:rPr>
              <a:t>isk </a:t>
            </a:r>
            <a:r>
              <a:rPr lang="hr-HR" b="1" i="1" dirty="0" err="1" smtClean="0">
                <a:solidFill>
                  <a:srgbClr val="FF0000"/>
                </a:solidFill>
              </a:rPr>
              <a:t>D</a:t>
            </a:r>
            <a:r>
              <a:rPr lang="hr-HR" i="1" dirty="0" err="1" smtClean="0">
                <a:solidFill>
                  <a:srgbClr val="FF0000"/>
                </a:solidFill>
                <a:cs typeface="Arial" charset="0"/>
              </a:rPr>
              <a:t>rive</a:t>
            </a:r>
            <a:r>
              <a:rPr lang="hr-HR" dirty="0" smtClean="0">
                <a:solidFill>
                  <a:srgbClr val="FF0000"/>
                </a:solidFill>
              </a:rPr>
              <a:t> HDD) je magnetski medij </a:t>
            </a:r>
            <a:r>
              <a:rPr lang="hr-HR" altLang="zh-CN" dirty="0" smtClean="0">
                <a:solidFill>
                  <a:srgbClr val="FF0000"/>
                </a:solidFill>
              </a:rPr>
              <a:t>za trajnu pohranu podataka.</a:t>
            </a:r>
            <a:endParaRPr lang="hr-HR" dirty="0" smtClean="0">
              <a:solidFill>
                <a:srgbClr val="FF0000"/>
              </a:solidFill>
            </a:endParaRP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Služi za pohranu velike količine podataka </a:t>
            </a: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Glavni dijelovi:</a:t>
            </a:r>
          </a:p>
          <a:p>
            <a:pPr lvl="1">
              <a:buBlip>
                <a:blip r:embed="rId3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okrugle ploče (diskovi) s pogonskim motorom,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 magnetske glave – zapisuju i čitaju podatke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nosači i sustav za pokretanje nosača magnetskih glava</a:t>
            </a:r>
          </a:p>
          <a:p>
            <a:pPr lvl="1">
              <a:buBlip>
                <a:blip r:embed="rId3"/>
              </a:buBlip>
            </a:pPr>
            <a:endParaRPr lang="pl-PL" sz="3200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pl-PL" sz="2400" dirty="0" smtClean="0">
              <a:solidFill>
                <a:srgbClr val="FF0000"/>
              </a:solidFill>
            </a:endParaRPr>
          </a:p>
          <a:p>
            <a:pPr eaLnBrk="1" hangingPunct="1"/>
            <a:endParaRPr lang="hr-HR" sz="2400" dirty="0" smtClean="0">
              <a:solidFill>
                <a:srgbClr val="FF0000"/>
              </a:solidFill>
            </a:endParaRPr>
          </a:p>
        </p:txBody>
      </p:sp>
      <p:pic>
        <p:nvPicPr>
          <p:cNvPr id="6" name="Picture 4" descr="hard-disk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908720"/>
            <a:ext cx="8101024" cy="52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124744"/>
            <a:ext cx="7957517" cy="482996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Tvrdi disk (</a:t>
            </a:r>
            <a:r>
              <a:rPr lang="hr-HR" dirty="0" err="1" smtClean="0">
                <a:solidFill>
                  <a:srgbClr val="FF0000"/>
                </a:solidFill>
              </a:rPr>
              <a:t>engl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r>
              <a:rPr lang="hr-HR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err="1" smtClean="0">
                <a:solidFill>
                  <a:srgbClr val="FF0000"/>
                </a:solidFill>
              </a:rPr>
              <a:t>H</a:t>
            </a:r>
            <a:r>
              <a:rPr lang="hr-HR" i="1" dirty="0" err="1" smtClean="0">
                <a:solidFill>
                  <a:srgbClr val="FF0000"/>
                </a:solidFill>
              </a:rPr>
              <a:t>ard</a:t>
            </a:r>
            <a:r>
              <a:rPr lang="hr-HR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hr-HR" b="1" i="1" dirty="0" smtClean="0">
                <a:solidFill>
                  <a:srgbClr val="FF0000"/>
                </a:solidFill>
              </a:rPr>
              <a:t>D</a:t>
            </a:r>
            <a:r>
              <a:rPr lang="hr-HR" i="1" dirty="0" smtClean="0">
                <a:solidFill>
                  <a:srgbClr val="FF0000"/>
                </a:solidFill>
              </a:rPr>
              <a:t>isk </a:t>
            </a:r>
            <a:r>
              <a:rPr lang="hr-HR" b="1" i="1" dirty="0" err="1" smtClean="0">
                <a:solidFill>
                  <a:srgbClr val="FF0000"/>
                </a:solidFill>
              </a:rPr>
              <a:t>D</a:t>
            </a:r>
            <a:r>
              <a:rPr lang="hr-HR" i="1" dirty="0" err="1" smtClean="0">
                <a:solidFill>
                  <a:srgbClr val="FF0000"/>
                </a:solidFill>
                <a:cs typeface="Arial" charset="0"/>
              </a:rPr>
              <a:t>rive</a:t>
            </a:r>
            <a:r>
              <a:rPr lang="hr-HR" dirty="0" smtClean="0">
                <a:solidFill>
                  <a:srgbClr val="FF0000"/>
                </a:solidFill>
              </a:rPr>
              <a:t> (HDD) je magnetski medij </a:t>
            </a:r>
            <a:r>
              <a:rPr lang="hr-HR" altLang="zh-CN" dirty="0" smtClean="0">
                <a:solidFill>
                  <a:srgbClr val="FF0000"/>
                </a:solidFill>
              </a:rPr>
              <a:t>za trajnu pohranu podataka.</a:t>
            </a:r>
            <a:endParaRPr lang="hr-HR" dirty="0" smtClean="0">
              <a:solidFill>
                <a:srgbClr val="FF0000"/>
              </a:solidFill>
            </a:endParaRP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Služi za pohranu velike količine podataka </a:t>
            </a:r>
          </a:p>
          <a:p>
            <a:pPr>
              <a:buBlip>
                <a:blip r:embed="rId3"/>
              </a:buBlip>
            </a:pPr>
            <a:r>
              <a:rPr lang="hr-HR" dirty="0" smtClean="0">
                <a:solidFill>
                  <a:srgbClr val="FF0000"/>
                </a:solidFill>
              </a:rPr>
              <a:t>Glavni dijelovi:</a:t>
            </a:r>
          </a:p>
          <a:p>
            <a:pPr lvl="1">
              <a:buBlip>
                <a:blip r:embed="rId3"/>
              </a:buBlip>
            </a:pPr>
            <a:r>
              <a:rPr lang="hr-HR" sz="3200" dirty="0" smtClean="0">
                <a:solidFill>
                  <a:srgbClr val="FF0000"/>
                </a:solidFill>
              </a:rPr>
              <a:t>okrugle ploče (diskovi) s pogonskim motorom,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 magnetske glave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sustav za pokretanje nosača magnetskih glava</a:t>
            </a:r>
          </a:p>
          <a:p>
            <a:pPr lvl="1">
              <a:buBlip>
                <a:blip r:embed="rId3"/>
              </a:buBlip>
            </a:pPr>
            <a:r>
              <a:rPr lang="pl-PL" sz="3200" dirty="0" smtClean="0">
                <a:solidFill>
                  <a:srgbClr val="FF0000"/>
                </a:solidFill>
              </a:rPr>
              <a:t>upravljački elektronički sklopovi</a:t>
            </a:r>
          </a:p>
          <a:p>
            <a:pPr eaLnBrk="1" hangingPunct="1">
              <a:buNone/>
            </a:pPr>
            <a:endParaRPr lang="pl-PL" sz="2400" dirty="0" smtClean="0">
              <a:solidFill>
                <a:srgbClr val="FF0000"/>
              </a:solidFill>
            </a:endParaRPr>
          </a:p>
          <a:p>
            <a:pPr eaLnBrk="1" hangingPunct="1"/>
            <a:endParaRPr lang="hr-HR" sz="2400" dirty="0" smtClean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http://en.rlab.ru/doc/images/hdd_main_parts/PC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764704"/>
            <a:ext cx="7884368" cy="667281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124744"/>
            <a:ext cx="7957517" cy="482996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pl-PL" sz="2800" dirty="0" smtClean="0"/>
              <a:t>Podaci se smještaju na diskove koji su građeni od </a:t>
            </a:r>
            <a:r>
              <a:rPr lang="pl-PL" sz="2800" b="1" i="1" dirty="0" smtClean="0"/>
              <a:t>krutog materijala </a:t>
            </a:r>
            <a:r>
              <a:rPr lang="pl-PL" sz="2800" dirty="0" smtClean="0"/>
              <a:t>(aluminij ili mješavina keramike i stakla) s tankim premazom </a:t>
            </a:r>
          </a:p>
          <a:p>
            <a:pPr>
              <a:buNone/>
            </a:pPr>
            <a:r>
              <a:rPr lang="pl-PL" sz="2800" dirty="0" smtClean="0"/>
              <a:t>    magnetskog sloja</a:t>
            </a:r>
          </a:p>
          <a:p>
            <a:pPr eaLnBrk="1" hangingPunct="1">
              <a:buBlip>
                <a:blip r:embed="rId3"/>
              </a:buBlip>
            </a:pPr>
            <a:r>
              <a:rPr lang="hr-HR" sz="2800" dirty="0" smtClean="0"/>
              <a:t>Podaci se na površinu tvrdog </a:t>
            </a:r>
          </a:p>
          <a:p>
            <a:pPr eaLnBrk="1" hangingPunct="1">
              <a:buNone/>
            </a:pPr>
            <a:r>
              <a:rPr lang="hr-HR" sz="2800" dirty="0" smtClean="0"/>
              <a:t>    diska zapisuju u nizu </a:t>
            </a:r>
          </a:p>
          <a:p>
            <a:pPr eaLnBrk="1" hangingPunct="1">
              <a:buNone/>
            </a:pPr>
            <a:r>
              <a:rPr lang="hr-HR" sz="2800" b="1" dirty="0" smtClean="0"/>
              <a:t>    koncentričnih krugova – </a:t>
            </a:r>
            <a:r>
              <a:rPr lang="hr-HR" sz="2800" b="1" i="1" dirty="0" smtClean="0"/>
              <a:t>staza</a:t>
            </a:r>
          </a:p>
          <a:p>
            <a:pPr eaLnBrk="1" hangingPunct="1">
              <a:buBlip>
                <a:blip r:embed="rId3"/>
              </a:buBlip>
            </a:pPr>
            <a:r>
              <a:rPr lang="pl-PL" sz="2800" dirty="0" smtClean="0"/>
              <a:t>Staze su podijeljene na </a:t>
            </a:r>
            <a:r>
              <a:rPr lang="pl-PL" sz="2800" b="1" i="1" dirty="0" smtClean="0"/>
              <a:t>sektore </a:t>
            </a:r>
          </a:p>
          <a:p>
            <a:pPr eaLnBrk="1" hangingPunct="1">
              <a:buBlip>
                <a:blip r:embed="rId3"/>
              </a:buBlip>
            </a:pPr>
            <a:r>
              <a:rPr lang="pl-PL" sz="2800" dirty="0" smtClean="0"/>
              <a:t>Sve staze na svim diskovima </a:t>
            </a:r>
          </a:p>
          <a:p>
            <a:pPr eaLnBrk="1" hangingPunct="1">
              <a:buNone/>
            </a:pPr>
            <a:r>
              <a:rPr lang="pl-PL" sz="2800" dirty="0" smtClean="0"/>
              <a:t>    s istim brojem čine </a:t>
            </a:r>
            <a:r>
              <a:rPr lang="pl-PL" sz="2800" b="1" i="1" dirty="0" smtClean="0"/>
              <a:t>cilindar</a:t>
            </a:r>
            <a:endParaRPr lang="pl-PL" sz="2800" dirty="0" smtClean="0"/>
          </a:p>
          <a:p>
            <a:pPr eaLnBrk="1" hangingPunct="1">
              <a:buNone/>
            </a:pPr>
            <a:endParaRPr lang="pl-PL" sz="2400" dirty="0" smtClean="0"/>
          </a:p>
          <a:p>
            <a:pPr eaLnBrk="1" hangingPunct="1"/>
            <a:endParaRPr lang="hr-HR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b="5148"/>
          <a:stretch>
            <a:fillRect/>
          </a:stretch>
        </p:blipFill>
        <p:spPr bwMode="auto">
          <a:xfrm>
            <a:off x="6156176" y="2033464"/>
            <a:ext cx="266429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908720"/>
            <a:ext cx="8100393" cy="4525963"/>
          </a:xfrm>
        </p:spPr>
        <p:txBody>
          <a:bodyPr/>
          <a:lstStyle/>
          <a:p>
            <a:pPr>
              <a:buFontTx/>
              <a:buNone/>
            </a:pPr>
            <a:r>
              <a:rPr lang="hr-HR" sz="2000" dirty="0" smtClean="0">
                <a:solidFill>
                  <a:srgbClr val="FF0000"/>
                </a:solidFill>
              </a:rPr>
              <a:t> </a:t>
            </a:r>
            <a:r>
              <a:rPr lang="hr-HR" sz="2600" dirty="0" smtClean="0">
                <a:solidFill>
                  <a:srgbClr val="FF0000"/>
                </a:solidFill>
              </a:rPr>
              <a:t>Najvažnije karakteristike tvrdog diska su: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sz="2600" b="1" dirty="0" smtClean="0">
                <a:solidFill>
                  <a:srgbClr val="FF0000"/>
                </a:solidFill>
              </a:rPr>
              <a:t>KAPACITET </a:t>
            </a:r>
            <a:r>
              <a:rPr lang="hr-HR" sz="2600" dirty="0" smtClean="0">
                <a:solidFill>
                  <a:srgbClr val="FF0000"/>
                </a:solidFill>
              </a:rPr>
              <a:t>– količina podataka koja se može pohraniti,  </a:t>
            </a:r>
            <a:r>
              <a:rPr lang="hr-HR" sz="2600" dirty="0" smtClean="0"/>
              <a:t>današnji HDD  u osobnim računalima imaju </a:t>
            </a:r>
            <a:r>
              <a:rPr lang="hr-HR" sz="2600" dirty="0" smtClean="0">
                <a:solidFill>
                  <a:srgbClr val="FF0000"/>
                </a:solidFill>
              </a:rPr>
              <a:t>kapacitet koji se mjeri u MB, GB, i TB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sz="2600" b="1" dirty="0" smtClean="0">
                <a:solidFill>
                  <a:srgbClr val="FF0000"/>
                </a:solidFill>
              </a:rPr>
              <a:t>BRZINA OKRETAJA– </a:t>
            </a:r>
            <a:r>
              <a:rPr lang="hr-HR" sz="2600" dirty="0" smtClean="0">
                <a:solidFill>
                  <a:srgbClr val="FF0000"/>
                </a:solidFill>
              </a:rPr>
              <a:t>označava brzinu okretanja diskova oko osovine u minuti ; današnja računala standardno koriste diskove s brzinom 5400 i 7200 </a:t>
            </a:r>
            <a:r>
              <a:rPr lang="hr-HR" sz="2600" dirty="0" err="1" smtClean="0">
                <a:solidFill>
                  <a:srgbClr val="FF0000"/>
                </a:solidFill>
              </a:rPr>
              <a:t>rpm</a:t>
            </a:r>
            <a:endParaRPr lang="hr-HR" sz="2600" dirty="0" smtClean="0">
              <a:solidFill>
                <a:srgbClr val="FF0000"/>
              </a:solidFill>
            </a:endParaRPr>
          </a:p>
          <a:p>
            <a:pPr eaLnBrk="1" hangingPunct="1"/>
            <a:endParaRPr lang="pl-PL" sz="1800" dirty="0" smtClean="0">
              <a:solidFill>
                <a:srgbClr val="FF0000"/>
              </a:solidFill>
            </a:endParaRPr>
          </a:p>
          <a:p>
            <a:pPr eaLnBrk="1" hangingPunct="1"/>
            <a:endParaRPr lang="hr-HR" sz="18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908720"/>
            <a:ext cx="8100393" cy="4525963"/>
          </a:xfrm>
        </p:spPr>
        <p:txBody>
          <a:bodyPr/>
          <a:lstStyle/>
          <a:p>
            <a:pPr>
              <a:buFontTx/>
              <a:buNone/>
            </a:pPr>
            <a:r>
              <a:rPr lang="hr-HR" sz="2000" dirty="0" smtClean="0"/>
              <a:t> </a:t>
            </a:r>
            <a:r>
              <a:rPr lang="hr-HR" sz="2600" dirty="0" smtClean="0"/>
              <a:t>Najvažnije karakteristike tvrdog diska su: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pl-PL" sz="2600" b="1" dirty="0" smtClean="0">
                <a:solidFill>
                  <a:srgbClr val="FF0000"/>
                </a:solidFill>
              </a:rPr>
              <a:t>BRZINA PRISTUPA PODACIMA – </a:t>
            </a:r>
            <a:r>
              <a:rPr lang="pl-PL" sz="2600" dirty="0" smtClean="0">
                <a:solidFill>
                  <a:srgbClr val="FF0000"/>
                </a:solidFill>
              </a:rPr>
              <a:t>vrijeme potrebno disku da učita podatke; </a:t>
            </a:r>
            <a:r>
              <a:rPr lang="hr-HR" sz="2600" dirty="0" smtClean="0">
                <a:solidFill>
                  <a:srgbClr val="FF0000"/>
                </a:solidFill>
              </a:rPr>
              <a:t>oko 8 ms (milisekundi).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pl-PL" sz="2600" b="1" dirty="0" smtClean="0">
                <a:solidFill>
                  <a:srgbClr val="FF0000"/>
                </a:solidFill>
              </a:rPr>
              <a:t>BRZINA PRIJENOSA PODACIMA – </a:t>
            </a:r>
            <a:r>
              <a:rPr lang="pl-PL" sz="2600" dirty="0" smtClean="0">
                <a:solidFill>
                  <a:srgbClr val="FF0000"/>
                </a:solidFill>
              </a:rPr>
              <a:t>količina podataka koja se može prenjeti u sekundi; od 15 MB/</a:t>
            </a:r>
            <a:r>
              <a:rPr lang="hr-HR" sz="2600" dirty="0" smtClean="0">
                <a:solidFill>
                  <a:srgbClr val="FF0000"/>
                </a:solidFill>
              </a:rPr>
              <a:t>s, 30 MB/s pa do 100 MB/s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sz="2600" b="1" dirty="0" smtClean="0">
                <a:solidFill>
                  <a:srgbClr val="FF0000"/>
                </a:solidFill>
              </a:rPr>
              <a:t>VELIČINA CACHE MEMORIJE – </a:t>
            </a:r>
            <a:r>
              <a:rPr lang="hr-HR" sz="2600" dirty="0" smtClean="0">
                <a:solidFill>
                  <a:srgbClr val="FF0000"/>
                </a:solidFill>
              </a:rPr>
              <a:t>radi bržeg pristupa podacima mnogi tvrdi diskovi sadrže vlastitu memoriju (do 8MB).</a:t>
            </a:r>
          </a:p>
          <a:p>
            <a:pPr eaLnBrk="1" hangingPunct="1"/>
            <a:endParaRPr lang="pl-PL" sz="1800" dirty="0" smtClean="0"/>
          </a:p>
          <a:p>
            <a:pPr eaLnBrk="1" hangingPunct="1"/>
            <a:endParaRPr lang="hr-HR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lika 23" descr="Untitle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6950" y="1162050"/>
            <a:ext cx="6877050" cy="569595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066800"/>
          </a:xfrm>
        </p:spPr>
        <p:txBody>
          <a:bodyPr/>
          <a:lstStyle/>
          <a:p>
            <a:r>
              <a:rPr lang="hr-HR" dirty="0"/>
              <a:t>Matična ploča (</a:t>
            </a:r>
            <a:r>
              <a:rPr lang="hr-HR" i="1" dirty="0" err="1" smtClean="0"/>
              <a:t>Motherboard</a:t>
            </a:r>
            <a:r>
              <a:rPr lang="hr-HR" i="1" dirty="0" smtClean="0"/>
              <a:t> - MBO</a:t>
            </a:r>
            <a:r>
              <a:rPr lang="hr-HR" dirty="0" smtClean="0"/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57200" y="3276600"/>
            <a:ext cx="2895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PCI utori</a:t>
            </a:r>
            <a:r>
              <a:rPr lang="hr-HR" sz="2000"/>
              <a:t> u koje se utaknu dodatne kartice (zvučna, mrežna, interni </a:t>
            </a:r>
            <a:br>
              <a:rPr lang="hr-HR" sz="2000"/>
            </a:br>
            <a:r>
              <a:rPr lang="hr-HR" sz="2000"/>
              <a:t>modem itd.)</a:t>
            </a:r>
            <a:endParaRPr lang="en-GB" sz="20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57200" y="2498725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 dirty="0">
                <a:solidFill>
                  <a:srgbClr val="FF0000"/>
                </a:solidFill>
              </a:rPr>
              <a:t>AGP utor </a:t>
            </a:r>
            <a:r>
              <a:rPr lang="hr-HR" sz="2000" dirty="0"/>
              <a:t>za grafičku </a:t>
            </a:r>
            <a:br>
              <a:rPr lang="hr-HR" sz="2000" dirty="0"/>
            </a:br>
            <a:r>
              <a:rPr lang="hr-HR" sz="2000" dirty="0"/>
              <a:t>karticu</a:t>
            </a:r>
            <a:endParaRPr lang="en-GB" sz="2000" dirty="0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667000" y="4114800"/>
            <a:ext cx="1143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743200" y="4038600"/>
            <a:ext cx="1600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V="1">
            <a:off x="2819400" y="3962400"/>
            <a:ext cx="1981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743200" y="2895600"/>
            <a:ext cx="25908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438400" y="1219200"/>
            <a:ext cx="274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Portovi</a:t>
            </a:r>
            <a:r>
              <a:rPr lang="hr-HR" sz="2000"/>
              <a:t> za priključivanje </a:t>
            </a:r>
            <a:br>
              <a:rPr lang="hr-HR" sz="2000"/>
            </a:br>
            <a:r>
              <a:rPr lang="hr-HR" sz="2000"/>
              <a:t>perifernih uređaja </a:t>
            </a:r>
            <a:br>
              <a:rPr lang="hr-HR" sz="2000"/>
            </a:br>
            <a:r>
              <a:rPr lang="hr-HR" sz="2000"/>
              <a:t>(PS/2, COM, LPT </a:t>
            </a:r>
            <a:br>
              <a:rPr lang="hr-HR" sz="2000"/>
            </a:br>
            <a:r>
              <a:rPr lang="hr-HR" sz="2000"/>
              <a:t>i USB portovi)</a:t>
            </a:r>
            <a:endParaRPr lang="en-GB" sz="2000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6934200" y="5486400"/>
            <a:ext cx="2057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IDE utičnice</a:t>
            </a:r>
            <a:r>
              <a:rPr lang="hr-HR" sz="2000"/>
              <a:t> za disketni uređaj i tvrdi disk</a:t>
            </a:r>
            <a:endParaRPr lang="en-GB" sz="2000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7086600" y="12954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Podnožje</a:t>
            </a:r>
            <a:r>
              <a:rPr lang="hr-HR" sz="2000"/>
              <a:t> za procesor</a:t>
            </a:r>
            <a:endParaRPr lang="en-GB" sz="2000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3810000" y="62484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Baterija</a:t>
            </a:r>
            <a:endParaRPr lang="en-GB" sz="2000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V="1">
            <a:off x="4343400" y="4876800"/>
            <a:ext cx="11430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H="1" flipV="1">
            <a:off x="7391400" y="4419600"/>
            <a:ext cx="3048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 flipH="1">
            <a:off x="7010400" y="1981200"/>
            <a:ext cx="457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4495800" y="1828800"/>
            <a:ext cx="76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4495800" y="175260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57200" y="5410200"/>
            <a:ext cx="312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/>
              <a:t>Višeslojna ploča kroz </a:t>
            </a:r>
            <a:br>
              <a:rPr lang="hr-HR" sz="2000"/>
            </a:br>
            <a:r>
              <a:rPr lang="hr-HR" sz="2000"/>
              <a:t>koju prolaze tanki vodovi</a:t>
            </a:r>
            <a:endParaRPr lang="en-GB" sz="2000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2895600" y="5410200"/>
            <a:ext cx="685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848600" y="4114800"/>
            <a:ext cx="121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>
                <a:solidFill>
                  <a:srgbClr val="FF0000"/>
                </a:solidFill>
              </a:rPr>
              <a:t>Podnožja</a:t>
            </a:r>
            <a:r>
              <a:rPr lang="hr-HR" sz="2000"/>
              <a:t> </a:t>
            </a:r>
            <a:br>
              <a:rPr lang="hr-HR" sz="2000"/>
            </a:br>
            <a:r>
              <a:rPr lang="hr-HR" sz="2000"/>
              <a:t>za RAM memoriju</a:t>
            </a:r>
            <a:endParaRPr lang="en-GB" sz="2000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H="1" flipV="1">
            <a:off x="7620000" y="3352800"/>
            <a:ext cx="7620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4495800" y="1600200"/>
            <a:ext cx="1066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 descr="Untitl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476625" cy="3038475"/>
          </a:xfrm>
          <a:prstGeom prst="rect">
            <a:avLst/>
          </a:prstGeom>
        </p:spPr>
      </p:pic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Tvrdi disk</a:t>
            </a:r>
            <a:endParaRPr lang="hr-HR" dirty="0" smtClean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412776"/>
            <a:ext cx="3673475" cy="2239962"/>
          </a:xfrm>
        </p:spPr>
        <p:txBody>
          <a:bodyPr/>
          <a:lstStyle/>
          <a:p>
            <a:pPr eaLnBrk="1" hangingPunct="1">
              <a:buBlip>
                <a:blip r:embed="rId3"/>
              </a:buBlip>
              <a:defRPr/>
            </a:pPr>
            <a:r>
              <a:rPr lang="hr-HR" dirty="0" smtClean="0"/>
              <a:t>Priključnica spojnog kabela spaja se na odgovarajući priključak tvrdog diska. </a:t>
            </a:r>
          </a:p>
        </p:txBody>
      </p:sp>
      <p:pic>
        <p:nvPicPr>
          <p:cNvPr id="33798" name="Picture 6" descr="8aa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4365625"/>
            <a:ext cx="4319588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AutoShape 5"/>
          <p:cNvSpPr>
            <a:spLocks noChangeArrowheads="1"/>
          </p:cNvSpPr>
          <p:nvPr/>
        </p:nvSpPr>
        <p:spPr bwMode="auto">
          <a:xfrm>
            <a:off x="4067175" y="5373688"/>
            <a:ext cx="2520950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7019925" y="4365625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napajanje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802" name="Line 9"/>
          <p:cNvSpPr>
            <a:spLocks noChangeShapeType="1"/>
          </p:cNvSpPr>
          <p:nvPr/>
        </p:nvSpPr>
        <p:spPr bwMode="auto">
          <a:xfrm flipV="1">
            <a:off x="7380288" y="40767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33803" name="AutoShape 10"/>
          <p:cNvSpPr>
            <a:spLocks noChangeArrowheads="1"/>
          </p:cNvSpPr>
          <p:nvPr/>
        </p:nvSpPr>
        <p:spPr bwMode="auto">
          <a:xfrm>
            <a:off x="6877050" y="3284538"/>
            <a:ext cx="1223963" cy="792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052736"/>
            <a:ext cx="7920880" cy="4258816"/>
          </a:xfrm>
        </p:spPr>
        <p:txBody>
          <a:bodyPr/>
          <a:lstStyle/>
          <a:p>
            <a:pPr>
              <a:lnSpc>
                <a:spcPts val="4600"/>
              </a:lnSpc>
              <a:buNone/>
              <a:defRPr/>
            </a:pPr>
            <a:r>
              <a:rPr lang="hr-HR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Optički mediji</a:t>
            </a:r>
            <a:endParaRPr lang="hr-HR" b="1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ts val="4600"/>
              </a:lnSpc>
              <a:buBlip>
                <a:blip r:embed="rId2"/>
              </a:buBlip>
              <a:defRPr/>
            </a:pPr>
            <a:r>
              <a:rPr lang="hr-HR" sz="3000" dirty="0" smtClean="0"/>
              <a:t>na plastični disk se zbog refleksije nanosi sloj aluminija.</a:t>
            </a:r>
          </a:p>
          <a:p>
            <a:pPr eaLnBrk="1" hangingPunct="1">
              <a:lnSpc>
                <a:spcPts val="4600"/>
              </a:lnSpc>
              <a:buBlip>
                <a:blip r:embed="rId2"/>
              </a:buBlip>
              <a:defRPr/>
            </a:pPr>
            <a:r>
              <a:rPr lang="hr-HR" sz="3000" dirty="0" smtClean="0"/>
              <a:t>Podaci su zapisani kao izbočenja i udubljenja na površini diska, a za čitanje i zapis podataka koristi se laserska zraka koja se različito odbija od površine.</a:t>
            </a:r>
          </a:p>
          <a:p>
            <a:pPr eaLnBrk="1" hangingPunct="1">
              <a:lnSpc>
                <a:spcPts val="4600"/>
              </a:lnSpc>
              <a:buBlip>
                <a:blip r:embed="rId2"/>
              </a:buBlip>
              <a:defRPr/>
            </a:pPr>
            <a:r>
              <a:rPr lang="hr-HR" sz="3000" b="1" dirty="0" smtClean="0">
                <a:solidFill>
                  <a:srgbClr val="FF0000"/>
                </a:solidFill>
              </a:rPr>
              <a:t>Prednost</a:t>
            </a:r>
            <a:r>
              <a:rPr lang="hr-HR" sz="3000" dirty="0" smtClean="0">
                <a:solidFill>
                  <a:srgbClr val="FF0000"/>
                </a:solidFill>
              </a:rPr>
              <a:t>: veliki kapacitet, mala osjetljivost na vanjske utjecaje i niska cijena.</a:t>
            </a:r>
            <a:endParaRPr lang="en-US" sz="3000" dirty="0" smtClean="0">
              <a:solidFill>
                <a:srgbClr val="FF0000"/>
              </a:solidFill>
            </a:endParaRPr>
          </a:p>
          <a:p>
            <a:endParaRPr lang="hr-HR" dirty="0"/>
          </a:p>
        </p:txBody>
      </p:sp>
      <p:pic>
        <p:nvPicPr>
          <p:cNvPr id="5" name="Picture 6" descr="cd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166363" y="619424"/>
            <a:ext cx="721344" cy="721344"/>
          </a:xfrm>
          <a:prstGeom prst="rect">
            <a:avLst/>
          </a:prstGeom>
          <a:noFill/>
        </p:spPr>
      </p:pic>
      <p:pic>
        <p:nvPicPr>
          <p:cNvPr id="6" name="Picture 8" descr="cd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39388" y="260649"/>
            <a:ext cx="725100" cy="72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d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0463" y="332087"/>
            <a:ext cx="721344" cy="72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Tehnologija zapisa podataka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052736"/>
            <a:ext cx="7920880" cy="4258816"/>
          </a:xfrm>
        </p:spPr>
        <p:txBody>
          <a:bodyPr/>
          <a:lstStyle/>
          <a:p>
            <a:pPr>
              <a:lnSpc>
                <a:spcPts val="4600"/>
              </a:lnSpc>
              <a:buNone/>
              <a:defRPr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Optički mediji</a:t>
            </a:r>
          </a:p>
          <a:p>
            <a:pPr>
              <a:lnSpc>
                <a:spcPts val="4600"/>
              </a:lnSpc>
              <a:buNone/>
              <a:defRPr/>
            </a:pPr>
            <a:r>
              <a:rPr lang="hr-HR" dirty="0" smtClean="0">
                <a:ln w="11430"/>
              </a:rPr>
              <a:t>Kapacitet CD-a i DVD-a</a:t>
            </a:r>
          </a:p>
          <a:p>
            <a:endParaRPr lang="hr-HR" dirty="0"/>
          </a:p>
        </p:txBody>
      </p:sp>
      <p:pic>
        <p:nvPicPr>
          <p:cNvPr id="5" name="Picture 6" descr="cd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422656" y="404664"/>
            <a:ext cx="721344" cy="721344"/>
          </a:xfrm>
          <a:prstGeom prst="rect">
            <a:avLst/>
          </a:prstGeom>
          <a:noFill/>
        </p:spPr>
      </p:pic>
      <p:pic>
        <p:nvPicPr>
          <p:cNvPr id="6" name="Picture 8" descr="cd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0"/>
            <a:ext cx="620686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d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620688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d-spiral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047495"/>
            <a:ext cx="4536504" cy="48105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4" descr="pitte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708919"/>
            <a:ext cx="8028384" cy="3187623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 descr="Untitl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4629150"/>
            <a:ext cx="2943225" cy="222885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Optički uređaji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043608" y="1412776"/>
            <a:ext cx="7848872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hr-HR" sz="2800" b="1" dirty="0" smtClean="0">
                <a:solidFill>
                  <a:schemeClr val="accent2"/>
                </a:solidFill>
              </a:rPr>
              <a:t>Optički uređaj</a:t>
            </a:r>
            <a:r>
              <a:rPr lang="hr-HR" sz="2800" b="1" dirty="0" smtClean="0"/>
              <a:t> </a:t>
            </a:r>
            <a:r>
              <a:rPr lang="hr-HR" sz="2800" b="1" dirty="0" smtClean="0">
                <a:solidFill>
                  <a:schemeClr val="accent2"/>
                </a:solidFill>
              </a:rPr>
              <a:t>ili CD/DVD čitač </a:t>
            </a:r>
            <a:r>
              <a:rPr lang="hr-HR" sz="2800" dirty="0" smtClean="0"/>
              <a:t>služi</a:t>
            </a:r>
            <a:r>
              <a:rPr lang="hr-HR" sz="2800" b="1" dirty="0" smtClean="0"/>
              <a:t> </a:t>
            </a:r>
            <a:r>
              <a:rPr lang="hr-HR" sz="2800" dirty="0" smtClean="0"/>
              <a:t>z</a:t>
            </a:r>
            <a:r>
              <a:rPr lang="hr-HR" altLang="zh-CN" sz="2800" dirty="0" smtClean="0"/>
              <a:t>a čitanje podataka zapisanih na CD ili DVD disku </a:t>
            </a:r>
            <a:endParaRPr lang="hr-HR" sz="2800" b="1" dirty="0" smtClean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hr-HR" sz="2800" b="1" dirty="0" smtClean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1979712" y="5229820"/>
            <a:ext cx="1798638" cy="10795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2708920"/>
            <a:ext cx="3600400" cy="3726331"/>
          </a:xfrm>
          <a:prstGeom prst="rect">
            <a:avLst/>
          </a:prstGeom>
          <a:noFill/>
        </p:spPr>
      </p:pic>
      <p:pic>
        <p:nvPicPr>
          <p:cNvPr id="12" name="Slika 11" descr="Untitled-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492896"/>
            <a:ext cx="2857500" cy="183832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620688"/>
            <a:ext cx="7515051" cy="3600450"/>
          </a:xfrm>
        </p:spPr>
        <p:txBody>
          <a:bodyPr/>
          <a:lstStyle/>
          <a:p>
            <a:pPr>
              <a:spcBef>
                <a:spcPct val="60000"/>
              </a:spcBef>
              <a:buNone/>
              <a:defRPr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Optički mediji</a:t>
            </a:r>
            <a:endParaRPr lang="hr-HR" dirty="0" smtClean="0">
              <a:solidFill>
                <a:srgbClr val="FFCC66"/>
              </a:solidFill>
            </a:endParaRPr>
          </a:p>
          <a:p>
            <a:pPr eaLnBrk="1" hangingPunct="1">
              <a:spcBef>
                <a:spcPct val="60000"/>
              </a:spcBef>
              <a:defRPr/>
            </a:pPr>
            <a:r>
              <a:rPr lang="hr-HR" dirty="0" smtClean="0"/>
              <a:t>S obzirom na mogućnosti zapisa podataka, CD/DVD optički diskovi se mogu podijeliti na:</a:t>
            </a:r>
          </a:p>
          <a:p>
            <a:pPr eaLnBrk="1" hangingPunct="1">
              <a:spcBef>
                <a:spcPct val="60000"/>
              </a:spcBef>
              <a:defRPr/>
            </a:pPr>
            <a:endParaRPr lang="hr-HR" sz="1000" dirty="0" smtClean="0"/>
          </a:p>
          <a:p>
            <a:pPr marL="855663" lvl="1" indent="-333375" eaLnBrk="1" hangingPunct="1">
              <a:spcBef>
                <a:spcPct val="60000"/>
              </a:spcBef>
              <a:defRPr/>
            </a:pPr>
            <a:r>
              <a:rPr lang="hr-HR" dirty="0" smtClean="0"/>
              <a:t>CD/DVD ROM,</a:t>
            </a:r>
          </a:p>
          <a:p>
            <a:pPr marL="855663" lvl="1" indent="-333375" eaLnBrk="1" hangingPunct="1">
              <a:spcBef>
                <a:spcPct val="60000"/>
              </a:spcBef>
              <a:defRPr/>
            </a:pPr>
            <a:r>
              <a:rPr lang="hr-HR" dirty="0" smtClean="0"/>
              <a:t>CD/DVD-R,</a:t>
            </a:r>
          </a:p>
          <a:p>
            <a:pPr marL="855663" lvl="1" indent="-333375" eaLnBrk="1" hangingPunct="1">
              <a:spcBef>
                <a:spcPct val="60000"/>
              </a:spcBef>
              <a:defRPr/>
            </a:pPr>
            <a:r>
              <a:rPr lang="hr-HR" dirty="0" smtClean="0"/>
              <a:t>CD/DVD-RW.</a:t>
            </a:r>
          </a:p>
          <a:p>
            <a:pPr marL="855663" lvl="1" indent="-333375" eaLnBrk="1" hangingPunct="1">
              <a:spcBef>
                <a:spcPct val="60000"/>
              </a:spcBef>
              <a:defRPr/>
            </a:pPr>
            <a:r>
              <a:rPr lang="hr-HR" dirty="0" smtClean="0"/>
              <a:t>DVD Audio i DVD Video</a:t>
            </a:r>
          </a:p>
          <a:p>
            <a:pPr marL="855663" lvl="1" indent="-333375" eaLnBrk="1" hangingPunct="1">
              <a:spcBef>
                <a:spcPct val="60000"/>
              </a:spcBef>
              <a:defRPr/>
            </a:pPr>
            <a:r>
              <a:rPr lang="hr-HR" dirty="0" smtClean="0"/>
              <a:t>Namjena CD-a i DVD-a, </a:t>
            </a:r>
            <a:r>
              <a:rPr lang="hr-HR" dirty="0" err="1" smtClean="0"/>
              <a:t>Blu</a:t>
            </a:r>
            <a:r>
              <a:rPr lang="hr-HR" dirty="0" smtClean="0"/>
              <a:t>-</a:t>
            </a:r>
            <a:r>
              <a:rPr lang="hr-HR" dirty="0" err="1" smtClean="0"/>
              <a:t>raya</a:t>
            </a:r>
            <a:endParaRPr lang="en-US" dirty="0" smtClean="0"/>
          </a:p>
        </p:txBody>
      </p:sp>
      <p:pic>
        <p:nvPicPr>
          <p:cNvPr id="15366" name="Picture 4" descr="c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80928"/>
            <a:ext cx="3491681" cy="2536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d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422656" y="404664"/>
            <a:ext cx="721344" cy="721344"/>
          </a:xfrm>
          <a:prstGeom prst="rect">
            <a:avLst/>
          </a:prstGeom>
          <a:noFill/>
        </p:spPr>
      </p:pic>
      <p:pic>
        <p:nvPicPr>
          <p:cNvPr id="10" name="Picture 8" descr="cd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00" y="0"/>
            <a:ext cx="620686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cd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0"/>
            <a:ext cx="620688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>
          <a:xfrm>
            <a:off x="1043608" y="1196752"/>
            <a:ext cx="7957517" cy="4929411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Poluvodički memorije</a:t>
            </a:r>
            <a:endParaRPr lang="hr-HR" altLang="zh-CN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altLang="zh-CN" dirty="0" smtClean="0">
                <a:solidFill>
                  <a:srgbClr val="FF0000"/>
                </a:solidFill>
              </a:rPr>
              <a:t>za zapis koriste električno polje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hr-HR" b="1" dirty="0" smtClean="0">
                <a:solidFill>
                  <a:srgbClr val="FF0000"/>
                </a:solidFill>
              </a:rPr>
              <a:t>Prednosti</a:t>
            </a:r>
            <a:r>
              <a:rPr lang="hr-HR" dirty="0" smtClean="0">
                <a:solidFill>
                  <a:srgbClr val="FF0000"/>
                </a:solidFill>
              </a:rPr>
              <a:t>: </a:t>
            </a:r>
            <a:r>
              <a:rPr lang="hr-HR" altLang="zh-CN" dirty="0" smtClean="0">
                <a:solidFill>
                  <a:srgbClr val="FF0000"/>
                </a:solidFill>
              </a:rPr>
              <a:t>nemaju pokretnih dijelova, troše malo električne energije, manje, </a:t>
            </a:r>
            <a:r>
              <a:rPr lang="hr-HR" dirty="0" smtClean="0">
                <a:solidFill>
                  <a:srgbClr val="FF0000"/>
                </a:solidFill>
              </a:rPr>
              <a:t>vrlo velik kapacitet i vrlo male dimenzije, mogućnost pisanja i čitanja podataka </a:t>
            </a:r>
          </a:p>
          <a:p>
            <a:endParaRPr lang="hr-HR" sz="2400" i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96752"/>
            <a:ext cx="7920880" cy="4114800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Poluvodički mediji</a:t>
            </a:r>
            <a:endParaRPr lang="hr-H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3"/>
              </a:buBlip>
            </a:pPr>
            <a:r>
              <a:rPr lang="hr-HR" dirty="0" smtClean="0"/>
              <a:t>Postoje razne vrste ovih medija: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memorijske </a:t>
            </a:r>
            <a:r>
              <a:rPr lang="hr-HR" altLang="zh-CN" dirty="0" smtClean="0"/>
              <a:t>kartice</a:t>
            </a:r>
            <a:r>
              <a:rPr lang="hr-HR" altLang="zh-CN" i="1" dirty="0" smtClean="0"/>
              <a:t>,</a:t>
            </a:r>
            <a:r>
              <a:rPr lang="hr-HR" altLang="zh-CN" dirty="0" smtClean="0"/>
              <a:t> 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USB memorijski ključevi</a:t>
            </a:r>
          </a:p>
          <a:p>
            <a:pPr marL="914400" lvl="1" indent="-457200" eaLnBrk="1" hangingPunct="1">
              <a:defRPr/>
            </a:pPr>
            <a:r>
              <a:rPr lang="hr-HR" i="1" dirty="0" smtClean="0"/>
              <a:t>SSD diskovi</a:t>
            </a:r>
            <a:endParaRPr lang="hr-HR" dirty="0"/>
          </a:p>
        </p:txBody>
      </p:sp>
      <p:pic>
        <p:nvPicPr>
          <p:cNvPr id="4" name="Picture 4" descr="FujiFilm-XD-Picture-Card-512-MB-15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085184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Slika 7" descr="Untitled-6.jpg"/>
          <p:cNvPicPr>
            <a:picLocks noChangeAspect="1"/>
          </p:cNvPicPr>
          <p:nvPr/>
        </p:nvPicPr>
        <p:blipFill>
          <a:blip r:embed="rId5" cstate="screen"/>
          <a:srcRect l="2170" r="26000"/>
          <a:stretch>
            <a:fillRect/>
          </a:stretch>
        </p:blipFill>
        <p:spPr>
          <a:xfrm rot="2044222">
            <a:off x="3826007" y="4553735"/>
            <a:ext cx="2586150" cy="1728192"/>
          </a:xfrm>
          <a:prstGeom prst="rect">
            <a:avLst/>
          </a:prstGeom>
        </p:spPr>
      </p:pic>
      <p:pic>
        <p:nvPicPr>
          <p:cNvPr id="10" name="Slika 9" descr="Untitled-6.jpg"/>
          <p:cNvPicPr>
            <a:picLocks noChangeAspect="1"/>
          </p:cNvPicPr>
          <p:nvPr/>
        </p:nvPicPr>
        <p:blipFill>
          <a:blip r:embed="rId5" cstate="screen"/>
          <a:srcRect l="74000"/>
          <a:stretch>
            <a:fillRect/>
          </a:stretch>
        </p:blipFill>
        <p:spPr>
          <a:xfrm>
            <a:off x="5508104" y="2708920"/>
            <a:ext cx="936104" cy="1728192"/>
          </a:xfrm>
          <a:prstGeom prst="rect">
            <a:avLst/>
          </a:prstGeom>
        </p:spPr>
      </p:pic>
      <p:pic>
        <p:nvPicPr>
          <p:cNvPr id="11" name="Slika 10" descr="Untitled-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1412776"/>
            <a:ext cx="1819275" cy="1647825"/>
          </a:xfrm>
          <a:prstGeom prst="rect">
            <a:avLst/>
          </a:prstGeom>
        </p:spPr>
      </p:pic>
      <p:pic>
        <p:nvPicPr>
          <p:cNvPr id="12" name="Slika 11" descr="Untitled-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04248" y="3140968"/>
            <a:ext cx="1819275" cy="1647825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http://i00.i.aliimg.com/wsphoto/v1/550856292/Transcend-Really-Class10-8GB-16GB-32GB-64GB-SDHC-SD-Card-memory-card-Really-capacity-Waterproof-Guaranteed.jpg_350x35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4121696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96752"/>
            <a:ext cx="7920880" cy="4114800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Poluvodički mediji</a:t>
            </a:r>
            <a:endParaRPr lang="hr-H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3"/>
              </a:buBlip>
            </a:pPr>
            <a:r>
              <a:rPr lang="hr-HR" dirty="0" smtClean="0"/>
              <a:t>Postoje razne vrste ovih medija: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memorijske </a:t>
            </a:r>
            <a:r>
              <a:rPr lang="hr-HR" altLang="zh-CN" dirty="0" smtClean="0"/>
              <a:t>kartice</a:t>
            </a:r>
            <a:r>
              <a:rPr lang="hr-HR" altLang="zh-CN" i="1" dirty="0" smtClean="0"/>
              <a:t>,</a:t>
            </a:r>
            <a:r>
              <a:rPr lang="hr-HR" altLang="zh-CN" dirty="0" smtClean="0"/>
              <a:t> 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USB memorijski </a:t>
            </a:r>
          </a:p>
          <a:p>
            <a:pPr marL="914400" lvl="1" indent="-457200" eaLnBrk="1" hangingPunct="1">
              <a:buNone/>
              <a:defRPr/>
            </a:pPr>
            <a:r>
              <a:rPr lang="hr-HR" altLang="zh-CN" i="1" dirty="0" smtClean="0"/>
              <a:t>	ključevi</a:t>
            </a:r>
          </a:p>
          <a:p>
            <a:pPr marL="914400" lvl="1" indent="-457200" eaLnBrk="1" hangingPunct="1">
              <a:defRPr/>
            </a:pPr>
            <a:r>
              <a:rPr lang="hr-HR" i="1" dirty="0" smtClean="0"/>
              <a:t>SSD diskovi</a:t>
            </a:r>
            <a:endParaRPr lang="hr-HR" dirty="0"/>
          </a:p>
        </p:txBody>
      </p:sp>
      <p:pic>
        <p:nvPicPr>
          <p:cNvPr id="9" name="Slika 8" descr="Untitled-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59632" y="4653136"/>
            <a:ext cx="2232248" cy="174859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www.premiumusb.com/images/blog/inside_USB_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708920"/>
            <a:ext cx="3743325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96752"/>
            <a:ext cx="7920880" cy="4114800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Poluvodički mediji</a:t>
            </a:r>
            <a:endParaRPr lang="hr-H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3"/>
              </a:buBlip>
            </a:pPr>
            <a:r>
              <a:rPr lang="hr-HR" dirty="0" smtClean="0"/>
              <a:t>Postoje razne vrste ovih medija: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memorijske </a:t>
            </a:r>
            <a:r>
              <a:rPr lang="hr-HR" altLang="zh-CN" dirty="0" smtClean="0"/>
              <a:t>kartice</a:t>
            </a:r>
            <a:r>
              <a:rPr lang="hr-HR" altLang="zh-CN" i="1" dirty="0" smtClean="0"/>
              <a:t>,</a:t>
            </a:r>
            <a:r>
              <a:rPr lang="hr-HR" altLang="zh-CN" dirty="0" smtClean="0"/>
              <a:t> </a:t>
            </a:r>
          </a:p>
          <a:p>
            <a:pPr marL="914400" lvl="1" indent="-457200" eaLnBrk="1" hangingPunct="1">
              <a:defRPr/>
            </a:pPr>
            <a:r>
              <a:rPr lang="hr-HR" altLang="zh-CN" i="1" dirty="0" smtClean="0"/>
              <a:t>USB memorijski </a:t>
            </a:r>
          </a:p>
          <a:p>
            <a:pPr marL="914400" lvl="1" indent="-457200" eaLnBrk="1" hangingPunct="1">
              <a:buNone/>
              <a:defRPr/>
            </a:pPr>
            <a:r>
              <a:rPr lang="hr-HR" altLang="zh-CN" i="1" dirty="0" smtClean="0"/>
              <a:t>	ključevi</a:t>
            </a:r>
          </a:p>
          <a:p>
            <a:pPr marL="914400" lvl="1" indent="-457200" eaLnBrk="1" hangingPunct="1">
              <a:defRPr/>
            </a:pPr>
            <a:r>
              <a:rPr lang="hr-HR" i="1" dirty="0" smtClean="0"/>
              <a:t>SSD diskovi</a:t>
            </a:r>
            <a:endParaRPr lang="hr-HR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6" name="Picture 2" descr="http://www.storagereview.com/images/SanDisk-Ultra-SSD-PCB-T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38625" y="3114675"/>
            <a:ext cx="4905375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Karakteristike memorija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052736"/>
            <a:ext cx="4824536" cy="4525963"/>
          </a:xfrm>
        </p:spPr>
        <p:txBody>
          <a:bodyPr/>
          <a:lstStyle/>
          <a:p>
            <a:pPr eaLnBrk="1" hangingPunct="1">
              <a:defRPr/>
            </a:pPr>
            <a:endParaRPr lang="hr-HR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660232" y="1700808"/>
            <a:ext cx="1872208" cy="83099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i="1" dirty="0"/>
              <a:t>Hijerarhija memorija</a:t>
            </a:r>
          </a:p>
        </p:txBody>
      </p:sp>
      <p:pic>
        <p:nvPicPr>
          <p:cNvPr id="7" name="Slika 6" descr="Untitled-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124744"/>
            <a:ext cx="3240360" cy="5694956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Rezervirano mjesto sadržaja 4" descr="Untitled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332656"/>
            <a:ext cx="9144000" cy="6192688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590872" y="908720"/>
            <a:ext cx="8229600" cy="561975"/>
          </a:xfrm>
        </p:spPr>
        <p:txBody>
          <a:bodyPr/>
          <a:lstStyle/>
          <a:p>
            <a:pPr eaLnBrk="1" hangingPunct="1"/>
            <a:r>
              <a:rPr lang="hr-HR" sz="4000" dirty="0" smtClean="0"/>
              <a:t>Što smo naučili o </a:t>
            </a:r>
            <a:r>
              <a:rPr lang="hr-HR" sz="4000" b="1" dirty="0" smtClean="0">
                <a:solidFill>
                  <a:srgbClr val="FF0000"/>
                </a:solidFill>
              </a:rPr>
              <a:t>memorijama</a:t>
            </a:r>
            <a:r>
              <a:rPr lang="hr-HR" sz="4000" dirty="0" smtClean="0"/>
              <a:t>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1600200"/>
            <a:ext cx="7427168" cy="4757738"/>
          </a:xfrm>
        </p:spPr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Nabroji najvažnije karakteristike memorija.</a:t>
            </a:r>
            <a:endParaRPr lang="hr-HR" sz="2400" i="1" dirty="0" smtClean="0"/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Koje vrste memorija postoje?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Koje su jedinice za kapacitet memorije?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Koje su glavne karakteristike ROM memorije?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Koje su glavne karakteristike RAM memorije?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Opišite tvrdi disk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Opišite CD ROM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Opišite DVD ROM</a:t>
            </a:r>
          </a:p>
          <a:p>
            <a:pPr eaLnBrk="1" hangingPunct="1">
              <a:buBlip>
                <a:blip r:embed="rId2"/>
              </a:buBlip>
            </a:pPr>
            <a:r>
              <a:rPr lang="hr-HR" sz="2400" dirty="0" smtClean="0"/>
              <a:t>Opišite poluvodičke memorije</a:t>
            </a:r>
          </a:p>
          <a:p>
            <a:pPr eaLnBrk="1" hangingPunct="1"/>
            <a:endParaRPr lang="hr-HR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Vanjska grafička kartica </a:t>
            </a:r>
            <a:b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Graphic</a:t>
            </a:r>
            <a:r>
              <a:rPr lang="hr-HR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/Video 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card</a:t>
            </a: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Slika 3" descr="Untitled-6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988840"/>
            <a:ext cx="4212222" cy="3456384"/>
          </a:xfrm>
          <a:prstGeom prst="rect">
            <a:avLst/>
          </a:prstGeom>
        </p:spPr>
      </p:pic>
      <p:sp>
        <p:nvSpPr>
          <p:cNvPr id="5" name="Rezervirano mjesto sadržaja 2"/>
          <p:cNvSpPr txBox="1">
            <a:spLocks/>
          </p:cNvSpPr>
          <p:nvPr/>
        </p:nvSpPr>
        <p:spPr>
          <a:xfrm>
            <a:off x="4644008" y="1988840"/>
            <a:ext cx="4499992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50000"/>
              </a:spcBef>
              <a:defRPr/>
            </a:pPr>
            <a:r>
              <a:rPr lang="hr-HR" sz="3000" dirty="0" smtClean="0">
                <a:solidFill>
                  <a:srgbClr val="FF0000"/>
                </a:solidFill>
              </a:rPr>
              <a:t>Grafička kartica je elektronički sklop koji omogućava spajanje računala s monitorom.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defRPr/>
            </a:pPr>
            <a:r>
              <a:rPr lang="hr-HR" sz="3000" dirty="0" smtClean="0">
                <a:solidFill>
                  <a:srgbClr val="FF0000"/>
                </a:solidFill>
              </a:rPr>
              <a:t>Služi za prikazivanje slike na zaslonu monitora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defRPr/>
            </a:pPr>
            <a:r>
              <a:rPr lang="hr-HR" sz="3000" dirty="0" smtClean="0">
                <a:solidFill>
                  <a:srgbClr val="FF0000"/>
                </a:solidFill>
              </a:rPr>
              <a:t>Može biti integrirana ili kao</a:t>
            </a:r>
          </a:p>
          <a:p>
            <a:pPr eaLnBrk="1" hangingPunct="1">
              <a:lnSpc>
                <a:spcPct val="105000"/>
              </a:lnSpc>
              <a:spcBef>
                <a:spcPct val="50000"/>
              </a:spcBef>
              <a:defRPr/>
            </a:pPr>
            <a:r>
              <a:rPr lang="hr-HR" sz="3000" dirty="0" smtClean="0">
                <a:solidFill>
                  <a:srgbClr val="FF0000"/>
                </a:solidFill>
              </a:rPr>
              <a:t>zasebna kartica.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4" descr="graphics-card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1916113"/>
            <a:ext cx="5400675" cy="3446462"/>
          </a:xfrm>
          <a:noFill/>
        </p:spPr>
      </p:pic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4211638" y="5516563"/>
            <a:ext cx="277031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200"/>
              <a:t>priključak na sabirnicu</a:t>
            </a:r>
            <a:endParaRPr lang="en-US" sz="2200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7667625" y="3860800"/>
            <a:ext cx="12969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200" dirty="0">
                <a:cs typeface="Times New Roman" pitchFamily="18" charset="0"/>
              </a:rPr>
              <a:t>grafički procesor</a:t>
            </a:r>
          </a:p>
        </p:txBody>
      </p:sp>
      <p:sp>
        <p:nvSpPr>
          <p:cNvPr id="17416" name="Line 7"/>
          <p:cNvSpPr>
            <a:spLocks noChangeShapeType="1"/>
          </p:cNvSpPr>
          <p:nvPr/>
        </p:nvSpPr>
        <p:spPr bwMode="auto">
          <a:xfrm flipH="1">
            <a:off x="6156325" y="4292600"/>
            <a:ext cx="1512888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17" name="Line 8"/>
          <p:cNvSpPr>
            <a:spLocks noChangeShapeType="1"/>
          </p:cNvSpPr>
          <p:nvPr/>
        </p:nvSpPr>
        <p:spPr bwMode="auto">
          <a:xfrm flipH="1" flipV="1">
            <a:off x="5651500" y="5300663"/>
            <a:ext cx="0" cy="28892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468313" y="4365625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200" dirty="0">
                <a:cs typeface="Times New Roman" pitchFamily="18" charset="0"/>
              </a:rPr>
              <a:t>priključak na monitor</a:t>
            </a:r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>
            <a:off x="1908175" y="4652963"/>
            <a:ext cx="504825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539750" y="2708275"/>
            <a:ext cx="1512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2200">
                <a:cs typeface="Times New Roman" pitchFamily="18" charset="0"/>
              </a:rPr>
              <a:t>D/A pretvarač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7524750" y="1773238"/>
            <a:ext cx="13684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200" dirty="0"/>
              <a:t>memorija grafičke kartice</a:t>
            </a:r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>
            <a:off x="1763713" y="3068638"/>
            <a:ext cx="165735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>
            <a:off x="5364163" y="2205038"/>
            <a:ext cx="230505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>
            <a:off x="5364163" y="2205038"/>
            <a:ext cx="0" cy="360362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>
            <a:off x="6300788" y="2205038"/>
            <a:ext cx="0" cy="360362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hr-HR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914400" y="476672"/>
            <a:ext cx="8229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0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Građa grafičke kartice</a:t>
            </a:r>
          </a:p>
        </p:txBody>
      </p:sp>
      <p:pic>
        <p:nvPicPr>
          <p:cNvPr id="22" name="Slika 21" descr="Untitled-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5314950"/>
            <a:ext cx="1533525" cy="1543050"/>
          </a:xfrm>
          <a:prstGeom prst="rect">
            <a:avLst/>
          </a:prstGeom>
        </p:spPr>
      </p:pic>
      <p:pic>
        <p:nvPicPr>
          <p:cNvPr id="23" name="Slika 22" descr="Untitled-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3300" y="5038725"/>
            <a:ext cx="1790700" cy="181927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Vanjska zvučna kartica </a:t>
            </a:r>
            <a:b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Sound</a:t>
            </a:r>
            <a:r>
              <a:rPr lang="hr-HR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card</a:t>
            </a: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Slika 3" descr="Untitled-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844824"/>
            <a:ext cx="5472608" cy="4490607"/>
          </a:xfrm>
          <a:prstGeom prst="rect">
            <a:avLst/>
          </a:prstGeom>
        </p:spPr>
      </p:pic>
      <p:sp>
        <p:nvSpPr>
          <p:cNvPr id="5" name="Rezervirano mjesto sadržaja 2"/>
          <p:cNvSpPr txBox="1">
            <a:spLocks/>
          </p:cNvSpPr>
          <p:nvPr/>
        </p:nvSpPr>
        <p:spPr>
          <a:xfrm>
            <a:off x="5364088" y="5013176"/>
            <a:ext cx="4499992" cy="936104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50000"/>
              </a:spcBef>
              <a:defRPr/>
            </a:pPr>
            <a:r>
              <a:rPr lang="hr-HR" sz="3000" dirty="0" smtClean="0"/>
              <a:t>Zadužena za stvaranje zvuka</a:t>
            </a:r>
            <a:endParaRPr lang="en-US" sz="30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Vanjska mrežna kartica </a:t>
            </a:r>
            <a:b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Network</a:t>
            </a:r>
            <a:r>
              <a:rPr lang="hr-HR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hr-HR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card</a:t>
            </a:r>
            <a:r>
              <a:rPr lang="hr-HR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en-GB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Slika 3" descr="Untitled-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1772816"/>
            <a:ext cx="5715000" cy="429577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hr-HR" dirty="0" smtClean="0"/>
              <a:t>Matična ploča je…..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24744"/>
            <a:ext cx="7992888" cy="4618856"/>
          </a:xfrm>
        </p:spPr>
        <p:txBody>
          <a:bodyPr/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hr-HR" dirty="0" smtClean="0">
                <a:solidFill>
                  <a:srgbClr val="FF0000"/>
                </a:solidFill>
              </a:rPr>
              <a:t>Središnji dio računala na koju su smješteni glavne komponente računala </a:t>
            </a:r>
            <a:r>
              <a:rPr lang="hr-HR" sz="2400" i="1" dirty="0" smtClean="0"/>
              <a:t>(</a:t>
            </a:r>
            <a:r>
              <a:rPr lang="pl-PL" sz="2400" i="1" dirty="0" smtClean="0"/>
              <a:t>procesor, radna memorija, priključci za dodatne kartice te priključci za periferne uređaje)</a:t>
            </a:r>
            <a:endParaRPr lang="hr-HR" i="1" dirty="0" smtClean="0"/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hr-HR" dirty="0" smtClean="0">
                <a:solidFill>
                  <a:srgbClr val="FF0000"/>
                </a:solidFill>
              </a:rPr>
              <a:t>Služi za povezivanje svih komponenti u jednu cjelinu </a:t>
            </a:r>
          </a:p>
          <a:p>
            <a:pPr eaLnBrk="1" hangingPunct="1">
              <a:buNone/>
            </a:pPr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hr-HR" dirty="0" smtClean="0"/>
              <a:t>Matična ploča je…..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24744"/>
            <a:ext cx="7992888" cy="4618856"/>
          </a:xfrm>
        </p:spPr>
        <p:txBody>
          <a:bodyPr/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hr-HR" dirty="0" smtClean="0">
                <a:solidFill>
                  <a:srgbClr val="FF0000"/>
                </a:solidFill>
              </a:rPr>
              <a:t>Neke komponente su izravno smještene na matičnoj ploči </a:t>
            </a:r>
            <a:r>
              <a:rPr lang="hr-HR" sz="2400" i="1" dirty="0" smtClean="0"/>
              <a:t>(procesor, RAM memorija, dodatne kartice )</a:t>
            </a:r>
            <a:r>
              <a:rPr lang="hr-HR" sz="2400" i="1" dirty="0" smtClean="0">
                <a:solidFill>
                  <a:srgbClr val="FF0000"/>
                </a:solidFill>
              </a:rPr>
              <a:t>, </a:t>
            </a:r>
            <a:r>
              <a:rPr lang="hr-HR" dirty="0" smtClean="0">
                <a:solidFill>
                  <a:srgbClr val="FF0000"/>
                </a:solidFill>
              </a:rPr>
              <a:t>a neki se povezuju pomoću kablova </a:t>
            </a:r>
            <a:r>
              <a:rPr lang="hr-HR" sz="2400" dirty="0" smtClean="0"/>
              <a:t>(</a:t>
            </a:r>
            <a:r>
              <a:rPr lang="hr-HR" sz="2400" i="1" dirty="0" smtClean="0"/>
              <a:t>tvrdi disk, optički uređaji</a:t>
            </a:r>
            <a:r>
              <a:rPr lang="hr-HR" sz="2400" dirty="0" smtClean="0"/>
              <a:t>)</a:t>
            </a:r>
            <a:endParaRPr lang="hr-HR" dirty="0" smtClean="0"/>
          </a:p>
          <a:p>
            <a:pPr eaLnBrk="1" hangingPunct="1">
              <a:buNone/>
            </a:pPr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zervirano mjesto sadržaja 4" descr="Untitled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672" y="4437112"/>
            <a:ext cx="30305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Slika 5" descr="adding-a-hard-disk-1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3429000"/>
            <a:ext cx="3107588" cy="3097298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hr-HR" smtClean="0"/>
              <a:t>Matična ploča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71600" y="1124744"/>
            <a:ext cx="7992888" cy="4618856"/>
          </a:xfrm>
        </p:spPr>
        <p:txBody>
          <a:bodyPr/>
          <a:lstStyle/>
          <a:p>
            <a:r>
              <a:rPr lang="hr-HR" dirty="0" smtClean="0"/>
              <a:t>O kvaliteti matične ploče ovise performanse računala (brzinu i stabilnost), vrsta procesora memorije </a:t>
            </a:r>
            <a:r>
              <a:rPr lang="hr-HR" dirty="0" err="1" smtClean="0"/>
              <a:t>itd</a:t>
            </a:r>
            <a:r>
              <a:rPr lang="hr-HR" dirty="0" smtClean="0"/>
              <a:t>. </a:t>
            </a:r>
          </a:p>
          <a:p>
            <a:r>
              <a:rPr lang="hr-HR" dirty="0" smtClean="0"/>
              <a:t>Novije i bolje matične ploče već imaju ugrađene (integrirane) komponente </a:t>
            </a:r>
            <a:r>
              <a:rPr lang="hr-HR" dirty="0" err="1" smtClean="0"/>
              <a:t>npr</a:t>
            </a:r>
            <a:r>
              <a:rPr lang="hr-HR" dirty="0" smtClean="0"/>
              <a:t>. zvučna, grafička, mrežna kartica u obliku čipa. </a:t>
            </a:r>
          </a:p>
          <a:p>
            <a:r>
              <a:rPr lang="hr-HR" dirty="0" smtClean="0"/>
              <a:t>Starije matične ploča tražile su ugradnju posebnih dijelova </a:t>
            </a:r>
            <a:r>
              <a:rPr lang="hr-HR" dirty="0" err="1" smtClean="0"/>
              <a:t>tj</a:t>
            </a:r>
            <a:r>
              <a:rPr lang="hr-HR" dirty="0" smtClean="0"/>
              <a:t>. kartica.</a:t>
            </a:r>
          </a:p>
          <a:p>
            <a:pPr eaLnBrk="1" hangingPunct="1">
              <a:buNone/>
            </a:pPr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hr-HR" dirty="0" smtClean="0"/>
              <a:t>Sabirnice su…..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223120" y="1124744"/>
            <a:ext cx="7920880" cy="4618856"/>
          </a:xfrm>
        </p:spPr>
        <p:txBody>
          <a:bodyPr/>
          <a:lstStyle/>
          <a:p>
            <a:pPr marL="6350" indent="-6350">
              <a:spcBef>
                <a:spcPct val="50000"/>
              </a:spcBef>
              <a:buFont typeface="Wingdings" pitchFamily="2" charset="2"/>
              <a:buNone/>
            </a:pPr>
            <a:r>
              <a:rPr lang="hr-HR" dirty="0" smtClean="0">
                <a:solidFill>
                  <a:srgbClr val="FF0000"/>
                </a:solidFill>
              </a:rPr>
              <a:t>Komponente na matičnoj ploči komuniciraju preko utisnutih veza </a:t>
            </a:r>
            <a:r>
              <a:rPr lang="hr-HR" dirty="0" err="1" smtClean="0">
                <a:solidFill>
                  <a:srgbClr val="FF0000"/>
                </a:solidFill>
              </a:rPr>
              <a:t>tj</a:t>
            </a:r>
            <a:r>
              <a:rPr lang="hr-HR" dirty="0" smtClean="0">
                <a:solidFill>
                  <a:srgbClr val="FF0000"/>
                </a:solidFill>
              </a:rPr>
              <a:t>. sabirnica (služe za razmjenu podataka)</a:t>
            </a:r>
          </a:p>
          <a:p>
            <a:pPr marL="6350" indent="-6350">
              <a:spcBef>
                <a:spcPct val="50000"/>
              </a:spcBef>
              <a:buFont typeface="Wingdings" pitchFamily="2" charset="2"/>
              <a:buNone/>
            </a:pPr>
            <a:r>
              <a:rPr lang="hr-HR" sz="3200" dirty="0" smtClean="0">
                <a:solidFill>
                  <a:srgbClr val="FF0000"/>
                </a:solidFill>
              </a:rPr>
              <a:t>Sabirnice dijelimo na:</a:t>
            </a:r>
          </a:p>
          <a:p>
            <a:pPr marL="893763" lvl="2">
              <a:spcBef>
                <a:spcPct val="50000"/>
              </a:spcBef>
            </a:pPr>
            <a:r>
              <a:rPr lang="hr-HR" sz="3200" b="1" dirty="0" smtClean="0">
                <a:solidFill>
                  <a:srgbClr val="FF0000"/>
                </a:solidFill>
              </a:rPr>
              <a:t>unutarnje - </a:t>
            </a:r>
            <a:r>
              <a:rPr lang="hr-HR" sz="3200" dirty="0" smtClean="0">
                <a:solidFill>
                  <a:srgbClr val="FF0000"/>
                </a:solidFill>
              </a:rPr>
              <a:t>za razmjenu podataka između komponenti unutar računala (priključci na matičnoj ploči),</a:t>
            </a:r>
          </a:p>
          <a:p>
            <a:pPr marL="893763" lvl="2">
              <a:spcBef>
                <a:spcPct val="50000"/>
              </a:spcBef>
            </a:pPr>
            <a:r>
              <a:rPr lang="hr-HR" sz="3200" b="1" dirty="0" smtClean="0">
                <a:solidFill>
                  <a:srgbClr val="FF0000"/>
                </a:solidFill>
              </a:rPr>
              <a:t>vanjske - </a:t>
            </a:r>
            <a:r>
              <a:rPr lang="hr-HR" sz="3200" dirty="0" smtClean="0">
                <a:solidFill>
                  <a:srgbClr val="FF0000"/>
                </a:solidFill>
              </a:rPr>
              <a:t>za razmjenu podataka između vanjskih uređaja i računala (USB priključci).</a:t>
            </a:r>
          </a:p>
          <a:p>
            <a:pPr eaLnBrk="1" hangingPunct="1"/>
            <a:endParaRPr lang="hr-HR" b="1" i="1" dirty="0" smtClean="0"/>
          </a:p>
          <a:p>
            <a:endParaRPr lang="hr-H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sm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sm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1855</TotalTime>
  <Words>1730</Words>
  <Application>Microsoft Office PowerPoint</Application>
  <PresentationFormat>Prikaz na zaslonu (4:3)</PresentationFormat>
  <Paragraphs>268</Paragraphs>
  <Slides>54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54</vt:i4>
      </vt:variant>
    </vt:vector>
  </HeadingPairs>
  <TitlesOfParts>
    <vt:vector size="55" baseType="lpstr">
      <vt:lpstr>Default Design</vt:lpstr>
      <vt:lpstr>Središnja jedinica računala</vt:lpstr>
      <vt:lpstr>Središnja jedinica računala</vt:lpstr>
      <vt:lpstr>Kućište</vt:lpstr>
      <vt:lpstr>Matična ploča (Motherboard - MBO)</vt:lpstr>
      <vt:lpstr>Slajd 5</vt:lpstr>
      <vt:lpstr>Matična ploča je…..</vt:lpstr>
      <vt:lpstr>Matična ploča je…..</vt:lpstr>
      <vt:lpstr>Matična ploča</vt:lpstr>
      <vt:lpstr>Sabirnice su…..</vt:lpstr>
      <vt:lpstr>Slajd 10</vt:lpstr>
      <vt:lpstr>Slajd 11</vt:lpstr>
      <vt:lpstr>Centralna procesorska jedinica</vt:lpstr>
      <vt:lpstr>Slajd 13</vt:lpstr>
      <vt:lpstr>Procesor  </vt:lpstr>
      <vt:lpstr>Procesor</vt:lpstr>
      <vt:lpstr>Procesor </vt:lpstr>
      <vt:lpstr>Slajd 17</vt:lpstr>
      <vt:lpstr>Hladnjak i ventilator </vt:lpstr>
      <vt:lpstr>Što smo naučili?</vt:lpstr>
      <vt:lpstr>Dijelovi osobnog računala</vt:lpstr>
      <vt:lpstr>Memorije</vt:lpstr>
      <vt:lpstr>Slajd 22</vt:lpstr>
      <vt:lpstr>Vrste memorija</vt:lpstr>
      <vt:lpstr>Slajd 24</vt:lpstr>
      <vt:lpstr>Slajd 25</vt:lpstr>
      <vt:lpstr>ROM memorija</vt:lpstr>
      <vt:lpstr>ROM memorija</vt:lpstr>
      <vt:lpstr>RAM memorija</vt:lpstr>
      <vt:lpstr>RAM memorija</vt:lpstr>
      <vt:lpstr>Slajd 30</vt:lpstr>
      <vt:lpstr>Slajd 31</vt:lpstr>
      <vt:lpstr>Tvrdi disk</vt:lpstr>
      <vt:lpstr>Tvrdi disk</vt:lpstr>
      <vt:lpstr>Tvrdi disk</vt:lpstr>
      <vt:lpstr>Tvrdi disk</vt:lpstr>
      <vt:lpstr>Tvrdi disk</vt:lpstr>
      <vt:lpstr>Tvrdi disk</vt:lpstr>
      <vt:lpstr>Tvrdi disk</vt:lpstr>
      <vt:lpstr>Tvrdi disk</vt:lpstr>
      <vt:lpstr>Tvrdi disk</vt:lpstr>
      <vt:lpstr>Slajd 41</vt:lpstr>
      <vt:lpstr>Tehnologija zapisa podataka</vt:lpstr>
      <vt:lpstr>Optički uređaji</vt:lpstr>
      <vt:lpstr>Slajd 44</vt:lpstr>
      <vt:lpstr>Slajd 45</vt:lpstr>
      <vt:lpstr>Slajd 46</vt:lpstr>
      <vt:lpstr>Slajd 47</vt:lpstr>
      <vt:lpstr>Slajd 48</vt:lpstr>
      <vt:lpstr>Karakteristike memorija</vt:lpstr>
      <vt:lpstr>Što smo naučili o memorijama?</vt:lpstr>
      <vt:lpstr>Vanjska grafička kartica  (Graphic/Video card)</vt:lpstr>
      <vt:lpstr>Slajd 52</vt:lpstr>
      <vt:lpstr>Vanjska zvučna kartica  (Sound card)</vt:lpstr>
      <vt:lpstr>Vanjska mrežna kartica  (Network card)</vt:lpstr>
    </vt:vector>
  </TitlesOfParts>
  <Company>G.V.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Vinkoslav Galešev</dc:creator>
  <cp:lastModifiedBy>Tomislav  Giber </cp:lastModifiedBy>
  <cp:revision>295</cp:revision>
  <dcterms:created xsi:type="dcterms:W3CDTF">2002-09-27T07:09:24Z</dcterms:created>
  <dcterms:modified xsi:type="dcterms:W3CDTF">2013-10-29T17:45:51Z</dcterms:modified>
</cp:coreProperties>
</file>