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1F2A3FB-D1EB-43C8-A7A0-AAA820D2B974}" type="datetimeFigureOut">
              <a:rPr lang="sr-Latn-CS" smtClean="0"/>
              <a:pPr/>
              <a:t>7.12.2013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5B90DFE-BB31-4B57-BA3B-4B03E4B1D2A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863840" cy="2154702"/>
          </a:xfrm>
        </p:spPr>
        <p:txBody>
          <a:bodyPr>
            <a:normAutofit/>
          </a:bodyPr>
          <a:lstStyle/>
          <a:p>
            <a:r>
              <a:rPr lang="pl-PL" dirty="0" smtClean="0"/>
              <a:t>Primjena odnosa s javnošću u </a:t>
            </a:r>
            <a:r>
              <a:rPr lang="pl-PL" dirty="0" smtClean="0"/>
              <a:t>profitnim i neprofitnim </a:t>
            </a:r>
            <a:r>
              <a:rPr lang="pl-PL" dirty="0" smtClean="0"/>
              <a:t>organizacijama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“Korporacijski image je u stvari slika koju javnost, gomilanjem informacija i poruka stvara o korporaciju, koja vjeruje da komunicira samo onda kad ona to želi, ali u stvarnom životu ona komunicira preko svega što čini i izjavljuje.”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err="1" smtClean="0"/>
              <a:t>Image</a:t>
            </a:r>
            <a:r>
              <a:rPr lang="hr-HR" dirty="0" smtClean="0"/>
              <a:t> je odraz identiteta</a:t>
            </a:r>
          </a:p>
          <a:p>
            <a:endParaRPr lang="hr-HR" dirty="0" smtClean="0"/>
          </a:p>
          <a:p>
            <a:r>
              <a:rPr lang="hr-HR" dirty="0" smtClean="0"/>
              <a:t>Identitet odgovara na pitanje…”Tko smo mi ??”</a:t>
            </a:r>
          </a:p>
          <a:p>
            <a:endParaRPr lang="hr-HR" dirty="0" smtClean="0"/>
          </a:p>
          <a:p>
            <a:r>
              <a:rPr lang="hr-HR" dirty="0" smtClean="0"/>
              <a:t>Podložan je brojnim utjecajima</a:t>
            </a:r>
          </a:p>
          <a:p>
            <a:endParaRPr lang="hr-HR" dirty="0" smtClean="0"/>
          </a:p>
          <a:p>
            <a:r>
              <a:rPr lang="hr-HR" dirty="0" smtClean="0"/>
              <a:t>Na njega utječu ranija iskustva, predrasude, stereotipi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Danas se ne može ponuditi image koji mnogo odskače od onog druge organizacije</a:t>
            </a:r>
          </a:p>
          <a:p>
            <a:endParaRPr lang="hr-HR" dirty="0" smtClean="0"/>
          </a:p>
          <a:p>
            <a:r>
              <a:rPr lang="hr-HR" dirty="0" smtClean="0"/>
              <a:t>“Važnije je što mislimo o </a:t>
            </a:r>
            <a:r>
              <a:rPr lang="hr-HR" dirty="0" err="1" smtClean="0"/>
              <a:t>imageu</a:t>
            </a:r>
            <a:r>
              <a:rPr lang="hr-HR" dirty="0" smtClean="0"/>
              <a:t> predsjedničkog kandidata nego o njemu samome. Glasujemo za njega jer ima javni image koji odgovara Bijeloj kući.”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Iz identiteta i </a:t>
            </a:r>
            <a:r>
              <a:rPr lang="hr-HR" dirty="0" err="1" smtClean="0"/>
              <a:t>Image</a:t>
            </a:r>
            <a:r>
              <a:rPr lang="hr-HR" dirty="0" smtClean="0"/>
              <a:t>-a proizlazi BRAND</a:t>
            </a:r>
          </a:p>
          <a:p>
            <a:endParaRPr lang="hr-HR" dirty="0" smtClean="0"/>
          </a:p>
          <a:p>
            <a:r>
              <a:rPr lang="hr-HR" dirty="0" smtClean="0"/>
              <a:t>Službe ponude jedne PR agencije svom klijentu:</a:t>
            </a:r>
          </a:p>
          <a:p>
            <a:endParaRPr lang="hr-HR" dirty="0" smtClean="0"/>
          </a:p>
          <a:p>
            <a:r>
              <a:rPr lang="hr-HR" dirty="0" smtClean="0"/>
              <a:t>Upravljanje komuniciranjem s općom javnosti i medijima.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Skrb o vizualnom identitetu tvrtke.</a:t>
            </a:r>
          </a:p>
          <a:p>
            <a:endParaRPr lang="hr-HR" dirty="0" smtClean="0"/>
          </a:p>
          <a:p>
            <a:r>
              <a:rPr lang="hr-HR" dirty="0" smtClean="0"/>
              <a:t>Pripremanje strategije kriznog komuniciranja.</a:t>
            </a:r>
          </a:p>
          <a:p>
            <a:endParaRPr lang="hr-HR" dirty="0" smtClean="0"/>
          </a:p>
          <a:p>
            <a:r>
              <a:rPr lang="hr-HR" dirty="0" smtClean="0"/>
              <a:t>Koordinacija interne komunikacije prema zaposlenicima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Temelj dobrog identiteta jest i kvalitetna komunikacija s vlastitim djelatnicima te njihovo zadovoljstvo, sposobnost i ljubaznost – osobine koje se projiciraju prema van. 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Komunikacija s internom javnošću mora biti </a:t>
            </a:r>
            <a:r>
              <a:rPr lang="hr-HR" dirty="0" err="1" smtClean="0"/>
              <a:t>proaktivna</a:t>
            </a:r>
            <a:r>
              <a:rPr lang="hr-HR" dirty="0" smtClean="0"/>
              <a:t> i dvosmjerna.</a:t>
            </a:r>
          </a:p>
          <a:p>
            <a:endParaRPr lang="hr-HR" dirty="0" smtClean="0"/>
          </a:p>
          <a:p>
            <a:r>
              <a:rPr lang="hr-HR" dirty="0" smtClean="0"/>
              <a:t>Jačanje komunikacije s internom javnošću moguće je provesti kroz brojne projekte, druženja…</a:t>
            </a:r>
            <a:r>
              <a:rPr lang="hr-HR" dirty="0" err="1" smtClean="0"/>
              <a:t>itd</a:t>
            </a:r>
            <a:r>
              <a:rPr lang="hr-HR" smtClean="0"/>
              <a:t>.</a:t>
            </a:r>
            <a:endParaRPr lang="hr-H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Primjena odnosa s javnošću u profitnim organizacijama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Korporativnom komuniciranju se pripisuju dvije zadaće:</a:t>
            </a:r>
          </a:p>
          <a:p>
            <a:endParaRPr lang="hr-HR" dirty="0" smtClean="0"/>
          </a:p>
          <a:p>
            <a:r>
              <a:rPr lang="hr-HR" dirty="0" smtClean="0"/>
              <a:t>Prema unutra i služi informiranju uprave poduzeća postajući tako istodobno i sustavom za rano uzbunjivanje (</a:t>
            </a:r>
            <a:r>
              <a:rPr lang="hr-HR" dirty="0" err="1" smtClean="0"/>
              <a:t>window</a:t>
            </a:r>
            <a:r>
              <a:rPr lang="hr-HR" dirty="0" smtClean="0"/>
              <a:t>-</a:t>
            </a:r>
            <a:r>
              <a:rPr lang="hr-HR" dirty="0" err="1" smtClean="0"/>
              <a:t>in</a:t>
            </a:r>
            <a:r>
              <a:rPr lang="hr-HR" dirty="0" smtClean="0"/>
              <a:t>)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Prema van gdje ima posredničku zadaću (</a:t>
            </a:r>
            <a:r>
              <a:rPr lang="hr-HR" dirty="0" err="1" smtClean="0"/>
              <a:t>window</a:t>
            </a:r>
            <a:r>
              <a:rPr lang="hr-HR" dirty="0" smtClean="0"/>
              <a:t>-</a:t>
            </a:r>
            <a:r>
              <a:rPr lang="hr-HR" dirty="0" err="1" smtClean="0"/>
              <a:t>out</a:t>
            </a:r>
            <a:r>
              <a:rPr lang="hr-HR" dirty="0" smtClean="0"/>
              <a:t>)</a:t>
            </a:r>
          </a:p>
          <a:p>
            <a:endParaRPr lang="hr-HR" dirty="0" smtClean="0"/>
          </a:p>
          <a:p>
            <a:r>
              <a:rPr lang="hr-HR" dirty="0" smtClean="0"/>
              <a:t>Unutarnje i vanjske zadaće korporativnog komuniciranja:</a:t>
            </a:r>
          </a:p>
          <a:p>
            <a:endParaRPr lang="hr-HR" dirty="0" smtClean="0"/>
          </a:p>
          <a:p>
            <a:r>
              <a:rPr lang="hr-HR" dirty="0" smtClean="0"/>
              <a:t>Priprema komunikacijske strategije organizacije</a:t>
            </a: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Utemeljenje unutarnje i vanjske komunikacije kao potpore odlukama vodstva i djelovanju organizacije</a:t>
            </a:r>
          </a:p>
          <a:p>
            <a:endParaRPr lang="hr-HR" dirty="0" smtClean="0"/>
          </a:p>
          <a:p>
            <a:r>
              <a:rPr lang="hr-HR" dirty="0" smtClean="0"/>
              <a:t>Upravljanje problematikama, rizicima i kriznim situacijama.</a:t>
            </a:r>
          </a:p>
          <a:p>
            <a:endParaRPr lang="hr-HR" dirty="0" smtClean="0"/>
          </a:p>
          <a:p>
            <a:r>
              <a:rPr lang="hr-HR" dirty="0" smtClean="0"/>
              <a:t>Aktivnost za potporu aktivnostima vodstva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Neprofitne organizacije moraju održati vezu s javnosti jer u svojoj srži služe istom.</a:t>
            </a:r>
          </a:p>
          <a:p>
            <a:endParaRPr lang="hr-HR" dirty="0" smtClean="0"/>
          </a:p>
          <a:p>
            <a:r>
              <a:rPr lang="hr-HR" dirty="0" smtClean="0"/>
              <a:t>Skupljanje sredstava</a:t>
            </a:r>
          </a:p>
          <a:p>
            <a:endParaRPr lang="hr-HR" dirty="0" smtClean="0"/>
          </a:p>
          <a:p>
            <a:r>
              <a:rPr lang="hr-HR" dirty="0" smtClean="0"/>
              <a:t>Donatori</a:t>
            </a:r>
            <a:endParaRPr lang="hr-H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Upravljanje odnosima s vladom</a:t>
            </a:r>
          </a:p>
          <a:p>
            <a:endParaRPr lang="hr-HR" dirty="0" smtClean="0"/>
          </a:p>
          <a:p>
            <a:r>
              <a:rPr lang="hr-HR" dirty="0" smtClean="0"/>
              <a:t>Uspostavljanje odnos s medijima</a:t>
            </a:r>
          </a:p>
          <a:p>
            <a:endParaRPr lang="hr-HR" dirty="0" smtClean="0"/>
          </a:p>
          <a:p>
            <a:r>
              <a:rPr lang="hr-HR" dirty="0" smtClean="0"/>
              <a:t>Potpora prodajnoj strategiji</a:t>
            </a:r>
          </a:p>
          <a:p>
            <a:endParaRPr lang="hr-HR" dirty="0" smtClean="0"/>
          </a:p>
          <a:p>
            <a:r>
              <a:rPr lang="hr-HR" dirty="0" smtClean="0"/>
              <a:t>Odnosi s potrošačima i korisnicima</a:t>
            </a:r>
            <a:endParaRPr lang="hr-H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Upravljanje financijskim i investicijskim odnosima</a:t>
            </a:r>
          </a:p>
          <a:p>
            <a:endParaRPr lang="hr-HR" dirty="0" smtClean="0"/>
          </a:p>
          <a:p>
            <a:r>
              <a:rPr lang="hr-HR" dirty="0" smtClean="0"/>
              <a:t>Izgradnja savezništva i suradnja s interesnim skupinama</a:t>
            </a:r>
          </a:p>
          <a:p>
            <a:endParaRPr lang="hr-HR" dirty="0" smtClean="0"/>
          </a:p>
          <a:p>
            <a:r>
              <a:rPr lang="hr-HR" dirty="0" smtClean="0"/>
              <a:t>Održavanje visoke razine suradnje s lokalnom zajednicom i razvoj društvene odgovornosti</a:t>
            </a:r>
            <a:endParaRPr lang="hr-H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Komuniciranje s zaposlenima</a:t>
            </a:r>
          </a:p>
          <a:p>
            <a:endParaRPr lang="hr-HR" dirty="0" smtClean="0"/>
          </a:p>
          <a:p>
            <a:r>
              <a:rPr lang="hr-HR" dirty="0" smtClean="0"/>
              <a:t>Organizacija komunicira s velikim brojem javnosti…</a:t>
            </a:r>
          </a:p>
          <a:p>
            <a:endParaRPr lang="hr-HR" dirty="0" smtClean="0"/>
          </a:p>
          <a:p>
            <a:r>
              <a:rPr lang="hr-HR" dirty="0" smtClean="0"/>
              <a:t>Postoji stoga četiri tipa organizacijskih veza:</a:t>
            </a:r>
          </a:p>
          <a:p>
            <a:endParaRPr lang="hr-HR" dirty="0" smtClean="0"/>
          </a:p>
          <a:p>
            <a:r>
              <a:rPr lang="hr-HR" dirty="0" smtClean="0"/>
              <a:t>Veze koje omogućavaju veze</a:t>
            </a:r>
            <a:endParaRPr lang="hr-H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Funkcionalne veze </a:t>
            </a:r>
          </a:p>
          <a:p>
            <a:endParaRPr lang="hr-HR" dirty="0" smtClean="0"/>
          </a:p>
          <a:p>
            <a:r>
              <a:rPr lang="hr-HR" dirty="0" smtClean="0"/>
              <a:t>Normativne veze</a:t>
            </a:r>
          </a:p>
          <a:p>
            <a:endParaRPr lang="hr-HR" dirty="0" smtClean="0"/>
          </a:p>
          <a:p>
            <a:r>
              <a:rPr lang="hr-HR" dirty="0" smtClean="0"/>
              <a:t>Difuzne veze</a:t>
            </a:r>
            <a:endParaRPr lang="hr-H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Tri oblika korporativnog komuniciranja:</a:t>
            </a:r>
          </a:p>
          <a:p>
            <a:endParaRPr lang="hr-HR" dirty="0" smtClean="0"/>
          </a:p>
          <a:p>
            <a:r>
              <a:rPr lang="hr-HR" dirty="0" smtClean="0"/>
              <a:t>Komunikacija upravljanja</a:t>
            </a:r>
          </a:p>
          <a:p>
            <a:endParaRPr lang="hr-HR" dirty="0" smtClean="0"/>
          </a:p>
          <a:p>
            <a:r>
              <a:rPr lang="hr-HR" dirty="0" smtClean="0"/>
              <a:t>Marketinška komunikacija</a:t>
            </a:r>
          </a:p>
          <a:p>
            <a:endParaRPr lang="hr-HR" dirty="0" smtClean="0"/>
          </a:p>
          <a:p>
            <a:r>
              <a:rPr lang="hr-HR" dirty="0" smtClean="0"/>
              <a:t>Organizacijska komunikacija</a:t>
            </a:r>
            <a:endParaRPr lang="hr-H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Sponzori </a:t>
            </a:r>
          </a:p>
          <a:p>
            <a:endParaRPr lang="hr-HR" dirty="0" smtClean="0"/>
          </a:p>
          <a:p>
            <a:r>
              <a:rPr lang="hr-HR" dirty="0" smtClean="0"/>
              <a:t>Filantropi</a:t>
            </a:r>
          </a:p>
          <a:p>
            <a:endParaRPr lang="hr-HR" dirty="0" smtClean="0"/>
          </a:p>
          <a:p>
            <a:r>
              <a:rPr lang="hr-HR" dirty="0" smtClean="0"/>
              <a:t>U neprofitnim se organizacijama mjeri u broju novih i stranih članova.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Odnosi s javnošću u obrazovanju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Istraživanje</a:t>
            </a:r>
          </a:p>
          <a:p>
            <a:endParaRPr lang="hr-HR" dirty="0" smtClean="0"/>
          </a:p>
          <a:p>
            <a:r>
              <a:rPr lang="hr-HR" dirty="0" smtClean="0"/>
              <a:t>Planiranje </a:t>
            </a:r>
          </a:p>
          <a:p>
            <a:endParaRPr lang="hr-HR" dirty="0" smtClean="0"/>
          </a:p>
          <a:p>
            <a:r>
              <a:rPr lang="hr-HR" dirty="0" smtClean="0"/>
              <a:t>Komunikacija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Vrednovanje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Krizno komuniciranje</a:t>
            </a:r>
          </a:p>
          <a:p>
            <a:endParaRPr lang="hr-HR" dirty="0" smtClean="0"/>
          </a:p>
          <a:p>
            <a:r>
              <a:rPr lang="hr-HR" dirty="0" smtClean="0"/>
              <a:t>Odnosi s medijima </a:t>
            </a:r>
          </a:p>
          <a:p>
            <a:endParaRPr lang="hr-HR" dirty="0" smtClean="0"/>
          </a:p>
          <a:p>
            <a:r>
              <a:rPr lang="hr-HR" dirty="0" smtClean="0"/>
              <a:t>Javnost </a:t>
            </a:r>
          </a:p>
          <a:p>
            <a:endParaRPr lang="hr-HR" dirty="0" smtClean="0"/>
          </a:p>
          <a:p>
            <a:r>
              <a:rPr lang="hr-HR" dirty="0" smtClean="0"/>
              <a:t>Odnosi s društvenom zajednicom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Odnosi s medijima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Kritika pružanja informacija od strane obrazovnog sektora:</a:t>
            </a:r>
          </a:p>
          <a:p>
            <a:endParaRPr lang="hr-HR" dirty="0" smtClean="0"/>
          </a:p>
          <a:p>
            <a:r>
              <a:rPr lang="hr-HR" dirty="0" smtClean="0"/>
              <a:t>Pružanju informacija iz obrazovanja nedostaje kontekst i perspektiva.</a:t>
            </a:r>
          </a:p>
          <a:p>
            <a:endParaRPr lang="hr-HR" dirty="0" smtClean="0"/>
          </a:p>
          <a:p>
            <a:r>
              <a:rPr lang="hr-HR" dirty="0" smtClean="0"/>
              <a:t>Članci se usredotočuju na pojedinačne anegdote nego na široke trendove.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Novinari nisu spremni zagrepsti ispod površine ili inkorporirati aktualne događaje u širu perspektivu </a:t>
            </a:r>
          </a:p>
          <a:p>
            <a:endParaRPr lang="hr-HR" dirty="0" smtClean="0"/>
          </a:p>
          <a:p>
            <a:r>
              <a:rPr lang="hr-HR" dirty="0" smtClean="0"/>
              <a:t>Mediji personaliziraju vijesti </a:t>
            </a:r>
          </a:p>
          <a:p>
            <a:endParaRPr lang="hr-HR" dirty="0" smtClean="0"/>
          </a:p>
          <a:p>
            <a:r>
              <a:rPr lang="hr-HR" dirty="0" smtClean="0"/>
              <a:t>Mediji pružaju informacije koje su površne i nesuvisle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Image</a:t>
            </a:r>
            <a:r>
              <a:rPr lang="hr-HR" dirty="0" smtClean="0"/>
              <a:t> </a:t>
            </a:r>
          </a:p>
          <a:p>
            <a:endParaRPr lang="hr-HR" dirty="0" smtClean="0"/>
          </a:p>
          <a:p>
            <a:r>
              <a:rPr lang="hr-HR" dirty="0" err="1" smtClean="0"/>
              <a:t>Image</a:t>
            </a:r>
            <a:r>
              <a:rPr lang="hr-HR" dirty="0" smtClean="0"/>
              <a:t> odgovara na pitanje:</a:t>
            </a:r>
          </a:p>
          <a:p>
            <a:pPr>
              <a:buNone/>
            </a:pPr>
            <a:r>
              <a:rPr lang="hr-HR" dirty="0" smtClean="0"/>
              <a:t>						“tko su oni??”</a:t>
            </a:r>
          </a:p>
          <a:p>
            <a:endParaRPr lang="hr-HR" dirty="0" smtClean="0"/>
          </a:p>
          <a:p>
            <a:r>
              <a:rPr lang="hr-HR" dirty="0" smtClean="0"/>
              <a:t>“Kakvi su oni ??”</a:t>
            </a:r>
          </a:p>
          <a:p>
            <a:endParaRPr lang="hr-HR" dirty="0" smtClean="0"/>
          </a:p>
          <a:p>
            <a:r>
              <a:rPr lang="hr-HR" dirty="0" smtClean="0"/>
              <a:t>“Narušavanje </a:t>
            </a:r>
            <a:r>
              <a:rPr lang="hr-HR" dirty="0" err="1" smtClean="0"/>
              <a:t>Image</a:t>
            </a:r>
            <a:r>
              <a:rPr lang="hr-HR" dirty="0" smtClean="0"/>
              <a:t>-a”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Slika osjećaj il asocijacija </a:t>
            </a:r>
          </a:p>
          <a:p>
            <a:endParaRPr lang="hr-HR" dirty="0" smtClean="0"/>
          </a:p>
          <a:p>
            <a:r>
              <a:rPr lang="hr-HR" dirty="0" smtClean="0"/>
              <a:t>Stvara se pri viđenju ili spomenu nekog subjekta</a:t>
            </a:r>
          </a:p>
          <a:p>
            <a:endParaRPr lang="hr-HR" dirty="0" smtClean="0"/>
          </a:p>
          <a:p>
            <a:r>
              <a:rPr lang="hr-HR" dirty="0" smtClean="0"/>
              <a:t>“</a:t>
            </a:r>
            <a:r>
              <a:rPr lang="hr-HR" dirty="0" err="1" smtClean="0"/>
              <a:t>Image</a:t>
            </a:r>
            <a:r>
              <a:rPr lang="hr-HR" dirty="0" smtClean="0"/>
              <a:t> ono što javnosti misle o organizaciji…Odraz identiteta”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</TotalTime>
  <Words>490</Words>
  <Application>Microsoft Office PowerPoint</Application>
  <PresentationFormat>On-screen Show (4:3)</PresentationFormat>
  <Paragraphs>120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Solstice</vt:lpstr>
      <vt:lpstr>Primjena odnosa s javnošću u profitnim i neprofitnim organizacijama</vt:lpstr>
      <vt:lpstr>Slide 2</vt:lpstr>
      <vt:lpstr>Slide 3</vt:lpstr>
      <vt:lpstr>Odnosi s javnošću u obrazovanju</vt:lpstr>
      <vt:lpstr>Slide 5</vt:lpstr>
      <vt:lpstr>Odnosi s medijima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Primjena odnosa s javnošću u profitnim organizacijama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Primjena odnosa s javnošću u profitnim organizacijama</dc:title>
  <dc:creator>Šime</dc:creator>
  <cp:lastModifiedBy>Šime</cp:lastModifiedBy>
  <cp:revision>4</cp:revision>
  <dcterms:created xsi:type="dcterms:W3CDTF">2013-12-07T17:26:34Z</dcterms:created>
  <dcterms:modified xsi:type="dcterms:W3CDTF">2013-12-07T18:01:29Z</dcterms:modified>
</cp:coreProperties>
</file>