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BC3FBE-6312-472E-81DC-ADB4450155AF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22DFE09-0657-4440-B2A8-5044AEDCE62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BC3FBE-6312-472E-81DC-ADB4450155AF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2DFE09-0657-4440-B2A8-5044AEDCE62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BC3FBE-6312-472E-81DC-ADB4450155AF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2DFE09-0657-4440-B2A8-5044AEDCE62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BC3FBE-6312-472E-81DC-ADB4450155AF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2DFE09-0657-4440-B2A8-5044AEDCE62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BC3FBE-6312-472E-81DC-ADB4450155AF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2DFE09-0657-4440-B2A8-5044AEDCE62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BC3FBE-6312-472E-81DC-ADB4450155AF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2DFE09-0657-4440-B2A8-5044AEDCE62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BC3FBE-6312-472E-81DC-ADB4450155AF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2DFE09-0657-4440-B2A8-5044AEDCE62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BC3FBE-6312-472E-81DC-ADB4450155AF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2DFE09-0657-4440-B2A8-5044AEDCE62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BC3FBE-6312-472E-81DC-ADB4450155AF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2DFE09-0657-4440-B2A8-5044AEDCE62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9BC3FBE-6312-472E-81DC-ADB4450155AF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2DFE09-0657-4440-B2A8-5044AEDCE62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BC3FBE-6312-472E-81DC-ADB4450155AF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22DFE09-0657-4440-B2A8-5044AEDCE62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BC3FBE-6312-472E-81DC-ADB4450155AF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22DFE09-0657-4440-B2A8-5044AEDCE62E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N</a:t>
            </a:r>
            <a:r>
              <a:rPr lang="hr-HR" dirty="0" smtClean="0"/>
              <a:t>epravilna tumačenja odnosa s javnošću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Odnosi s javnošću i marketing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Odnosi s javnošću nisu isto što i propaganda </a:t>
            </a:r>
          </a:p>
          <a:p>
            <a:endParaRPr lang="hr-HR" dirty="0" smtClean="0"/>
          </a:p>
          <a:p>
            <a:r>
              <a:rPr lang="hr-HR" dirty="0" smtClean="0"/>
              <a:t>Propaganda je </a:t>
            </a:r>
            <a:r>
              <a:rPr lang="hr-HR" dirty="0" err="1" smtClean="0"/>
              <a:t>samohvalna</a:t>
            </a:r>
            <a:r>
              <a:rPr lang="hr-HR" dirty="0" smtClean="0"/>
              <a:t>, sklona omalovažavanju </a:t>
            </a:r>
          </a:p>
          <a:p>
            <a:endParaRPr lang="hr-HR" dirty="0" smtClean="0"/>
          </a:p>
          <a:p>
            <a:r>
              <a:rPr lang="hr-HR" dirty="0" smtClean="0"/>
              <a:t>Obično se povezuje s ciljevima politike ili religije, a njezina uporaba može biti dobronamjerna, ali još </a:t>
            </a:r>
            <a:r>
              <a:rPr lang="hr-HR" dirty="0" err="1" smtClean="0"/>
              <a:t>ćešče</a:t>
            </a:r>
            <a:r>
              <a:rPr lang="hr-HR" dirty="0" smtClean="0"/>
              <a:t> zlonamjerna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“Propaganda teži zadovoljenju interesa pošiljatelja, a ne primatelja. Propagandist teži utjecati na mišljenja i ponašanje publike.”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Odnosi s javnošću također nisu istovjetni s pojmom oglašavanje. </a:t>
            </a:r>
          </a:p>
          <a:p>
            <a:endParaRPr lang="hr-HR" dirty="0" smtClean="0"/>
          </a:p>
          <a:p>
            <a:r>
              <a:rPr lang="hr-HR" dirty="0" smtClean="0"/>
              <a:t>“Oglašavanje je informacija koju u medije plasiraju identificirani naručitelji plaćajući pritom medijski prostor i vrijeme. </a:t>
            </a:r>
          </a:p>
          <a:p>
            <a:endParaRPr lang="hr-HR" dirty="0" smtClean="0"/>
          </a:p>
          <a:p>
            <a:r>
              <a:rPr lang="hr-HR" dirty="0" smtClean="0"/>
              <a:t>Kontrolirana metoda plasiranja poruka u medije. 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Odnosi s javnošću koji prethode oglašavanju</a:t>
            </a:r>
          </a:p>
          <a:p>
            <a:endParaRPr lang="hr-HR" dirty="0" smtClean="0"/>
          </a:p>
          <a:p>
            <a:r>
              <a:rPr lang="hr-HR" dirty="0" smtClean="0"/>
              <a:t>Odnosi s javnošću koji se odvijaju istovremeno s oglašavanjem</a:t>
            </a:r>
          </a:p>
          <a:p>
            <a:endParaRPr lang="hr-HR" dirty="0" smtClean="0"/>
          </a:p>
          <a:p>
            <a:r>
              <a:rPr lang="hr-HR" dirty="0" smtClean="0"/>
              <a:t>Odnosi s javnošću poslije oglašavanja</a:t>
            </a:r>
          </a:p>
          <a:p>
            <a:endParaRPr lang="hr-HR" dirty="0" smtClean="0"/>
          </a:p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Odnosi s javnošću i publicitet</a:t>
            </a:r>
          </a:p>
          <a:p>
            <a:endParaRPr lang="hr-HR" dirty="0" smtClean="0"/>
          </a:p>
          <a:p>
            <a:r>
              <a:rPr lang="hr-HR" dirty="0" smtClean="0"/>
              <a:t>“Publicitet je informacija iz nekog vanjskog izvora koju mediji koriste jer ima vrijednost vijesti. 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Odnosi s javnošću i novinarstvo </a:t>
            </a:r>
          </a:p>
          <a:p>
            <a:endParaRPr lang="hr-HR" dirty="0" smtClean="0"/>
          </a:p>
          <a:p>
            <a:r>
              <a:rPr lang="hr-HR" dirty="0" smtClean="0"/>
              <a:t>Četiri tipa novinara: </a:t>
            </a:r>
          </a:p>
          <a:p>
            <a:endParaRPr lang="hr-HR" dirty="0" smtClean="0"/>
          </a:p>
          <a:p>
            <a:r>
              <a:rPr lang="hr-HR" dirty="0" smtClean="0"/>
              <a:t>Pragmatici prema PR-u </a:t>
            </a:r>
          </a:p>
          <a:p>
            <a:endParaRPr lang="hr-HR" dirty="0" smtClean="0"/>
          </a:p>
          <a:p>
            <a:r>
              <a:rPr lang="hr-HR" dirty="0" err="1" smtClean="0"/>
              <a:t>Antikritičari</a:t>
            </a:r>
            <a:r>
              <a:rPr lang="hr-HR" dirty="0" smtClean="0"/>
              <a:t> PR-a </a:t>
            </a:r>
          </a:p>
          <a:p>
            <a:endParaRPr lang="hr-HR" dirty="0" smtClean="0"/>
          </a:p>
          <a:p>
            <a:r>
              <a:rPr lang="hr-HR" dirty="0" smtClean="0"/>
              <a:t>Skeptici prema PR-u </a:t>
            </a:r>
          </a:p>
          <a:p>
            <a:endParaRPr lang="hr-HR" dirty="0" smtClean="0"/>
          </a:p>
          <a:p>
            <a:r>
              <a:rPr lang="hr-HR" dirty="0" smtClean="0"/>
              <a:t>Kritičari PR-a 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Odnosi s javnošću i lobiranje</a:t>
            </a:r>
          </a:p>
          <a:p>
            <a:endParaRPr lang="hr-HR" dirty="0" smtClean="0"/>
          </a:p>
          <a:p>
            <a:r>
              <a:rPr lang="hr-HR" dirty="0" smtClean="0"/>
              <a:t>“Specijalizirani dio odnosa s javnošću čija je svrha uspostavljanje i održavanje odnosa s državom vlasti, poglavito s ciljem utjecanja na donošenje zakona i propisa.”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Lobist</a:t>
            </a:r>
          </a:p>
          <a:p>
            <a:endParaRPr lang="hr-HR" dirty="0" smtClean="0"/>
          </a:p>
          <a:p>
            <a:r>
              <a:rPr lang="hr-HR" dirty="0" smtClean="0"/>
              <a:t>Lobistička tvrtka</a:t>
            </a:r>
          </a:p>
          <a:p>
            <a:endParaRPr lang="hr-HR" dirty="0" smtClean="0"/>
          </a:p>
          <a:p>
            <a:r>
              <a:rPr lang="hr-HR" dirty="0" smtClean="0"/>
              <a:t>Lobistički doticaj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Povijesni razvoj PR-a kroz 3 faze:</a:t>
            </a:r>
          </a:p>
          <a:p>
            <a:endParaRPr lang="hr-HR" dirty="0" smtClean="0"/>
          </a:p>
          <a:p>
            <a:r>
              <a:rPr lang="hr-HR" dirty="0" smtClean="0"/>
              <a:t>Manipulacija</a:t>
            </a:r>
          </a:p>
          <a:p>
            <a:endParaRPr lang="hr-HR" dirty="0" smtClean="0"/>
          </a:p>
          <a:p>
            <a:r>
              <a:rPr lang="hr-HR" dirty="0" smtClean="0"/>
              <a:t>Informacija</a:t>
            </a:r>
          </a:p>
          <a:p>
            <a:endParaRPr lang="hr-HR" dirty="0" smtClean="0"/>
          </a:p>
          <a:p>
            <a:r>
              <a:rPr lang="hr-HR" dirty="0" smtClean="0"/>
              <a:t>Uzajamno djelovanje i razumijevanje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Postoji težnja da se odnosi s javnošću podvedu pod marketing</a:t>
            </a:r>
          </a:p>
          <a:p>
            <a:endParaRPr lang="hr-HR" dirty="0" smtClean="0"/>
          </a:p>
          <a:p>
            <a:r>
              <a:rPr lang="hr-HR" dirty="0" smtClean="0"/>
              <a:t>Neopravdano</a:t>
            </a:r>
          </a:p>
          <a:p>
            <a:endParaRPr lang="hr-HR" dirty="0" smtClean="0"/>
          </a:p>
          <a:p>
            <a:r>
              <a:rPr lang="hr-HR" dirty="0" smtClean="0"/>
              <a:t>Marketing =&gt; upravni proces kojim se utvrđuju, predviđaju i zadovoljavaju zahtjevi potrošača na rentabilan način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Što radi PR, a ne bi trebao marketing</a:t>
            </a:r>
          </a:p>
          <a:p>
            <a:endParaRPr lang="hr-HR" dirty="0" smtClean="0"/>
          </a:p>
          <a:p>
            <a:r>
              <a:rPr lang="hr-HR" dirty="0" smtClean="0"/>
              <a:t>Kada neko poduzeće na tržište lansira novi proizvod to treba popratiti jakim aktivnostima odnosa s javnošću</a:t>
            </a:r>
          </a:p>
          <a:p>
            <a:endParaRPr lang="hr-HR" dirty="0" smtClean="0"/>
          </a:p>
          <a:p>
            <a:r>
              <a:rPr lang="hr-HR" dirty="0" smtClean="0"/>
              <a:t>Vode press konferenciju u vezi s ponudom</a:t>
            </a:r>
          </a:p>
          <a:p>
            <a:endParaRPr lang="hr-HR" dirty="0" smtClean="0"/>
          </a:p>
          <a:p>
            <a:r>
              <a:rPr lang="hr-HR" dirty="0" smtClean="0"/>
              <a:t>Analiziraju i reagiraju na tekstove u tisku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Komuniciraju s novinarima</a:t>
            </a:r>
          </a:p>
          <a:p>
            <a:endParaRPr lang="hr-HR" dirty="0" smtClean="0"/>
          </a:p>
          <a:p>
            <a:r>
              <a:rPr lang="hr-HR" dirty="0" smtClean="0"/>
              <a:t>Uvode prvi publicitet zbog izviđanja eventualnog otpora u društvenom i političkom okruženju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MPR =&gt; odnosi s javnošću kao dio promocije unutar marketinškog miksa. </a:t>
            </a:r>
          </a:p>
          <a:p>
            <a:endParaRPr lang="hr-HR" dirty="0" smtClean="0"/>
          </a:p>
          <a:p>
            <a:r>
              <a:rPr lang="hr-HR" dirty="0" smtClean="0"/>
              <a:t>PENCILS </a:t>
            </a:r>
          </a:p>
          <a:p>
            <a:endParaRPr lang="hr-HR" dirty="0" smtClean="0"/>
          </a:p>
          <a:p>
            <a:r>
              <a:rPr lang="hr-HR" dirty="0" smtClean="0"/>
              <a:t>P (</a:t>
            </a:r>
            <a:r>
              <a:rPr lang="hr-HR" dirty="0" err="1" smtClean="0"/>
              <a:t>publication</a:t>
            </a:r>
            <a:r>
              <a:rPr lang="hr-HR" dirty="0" smtClean="0"/>
              <a:t>)- publikacije</a:t>
            </a:r>
          </a:p>
          <a:p>
            <a:endParaRPr lang="hr-HR" dirty="0" smtClean="0"/>
          </a:p>
          <a:p>
            <a:r>
              <a:rPr lang="hr-HR" dirty="0" smtClean="0"/>
              <a:t>E (</a:t>
            </a:r>
            <a:r>
              <a:rPr lang="hr-HR" dirty="0" err="1" smtClean="0"/>
              <a:t>events</a:t>
            </a:r>
            <a:r>
              <a:rPr lang="hr-HR" dirty="0" smtClean="0"/>
              <a:t>)- događanja</a:t>
            </a:r>
          </a:p>
          <a:p>
            <a:endParaRPr lang="hr-HR" dirty="0" smtClean="0"/>
          </a:p>
          <a:p>
            <a:r>
              <a:rPr lang="hr-HR" dirty="0" smtClean="0"/>
              <a:t>N(news)- vijesti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C (</a:t>
            </a:r>
            <a:r>
              <a:rPr lang="hr-HR" dirty="0" err="1" smtClean="0"/>
              <a:t>community</a:t>
            </a:r>
            <a:r>
              <a:rPr lang="hr-HR" dirty="0" smtClean="0"/>
              <a:t> </a:t>
            </a:r>
            <a:r>
              <a:rPr lang="hr-HR" dirty="0" err="1" smtClean="0"/>
              <a:t>involvement</a:t>
            </a:r>
            <a:r>
              <a:rPr lang="hr-HR" dirty="0" smtClean="0"/>
              <a:t> </a:t>
            </a:r>
            <a:r>
              <a:rPr lang="hr-HR" dirty="0" err="1" smtClean="0"/>
              <a:t>activities</a:t>
            </a:r>
            <a:r>
              <a:rPr lang="hr-HR" dirty="0" smtClean="0"/>
              <a:t>) – uključivanje zajednice</a:t>
            </a:r>
          </a:p>
          <a:p>
            <a:endParaRPr lang="hr-HR" dirty="0" smtClean="0"/>
          </a:p>
          <a:p>
            <a:r>
              <a:rPr lang="hr-HR" dirty="0" smtClean="0"/>
              <a:t>I (</a:t>
            </a:r>
            <a:r>
              <a:rPr lang="hr-HR" dirty="0" err="1" smtClean="0"/>
              <a:t>identity</a:t>
            </a:r>
            <a:r>
              <a:rPr lang="hr-HR" dirty="0" smtClean="0"/>
              <a:t> </a:t>
            </a:r>
            <a:r>
              <a:rPr lang="hr-HR" dirty="0" err="1" smtClean="0"/>
              <a:t>media</a:t>
            </a:r>
            <a:r>
              <a:rPr lang="hr-HR" dirty="0" smtClean="0"/>
              <a:t>) – identitet</a:t>
            </a:r>
          </a:p>
          <a:p>
            <a:endParaRPr lang="hr-HR" dirty="0" smtClean="0"/>
          </a:p>
          <a:p>
            <a:r>
              <a:rPr lang="hr-HR" dirty="0" smtClean="0"/>
              <a:t>L (</a:t>
            </a:r>
            <a:r>
              <a:rPr lang="hr-HR" dirty="0" err="1" smtClean="0"/>
              <a:t>lobbying</a:t>
            </a:r>
            <a:r>
              <a:rPr lang="hr-HR" dirty="0" smtClean="0"/>
              <a:t> </a:t>
            </a:r>
            <a:r>
              <a:rPr lang="hr-HR" dirty="0" err="1" smtClean="0"/>
              <a:t>activity</a:t>
            </a:r>
            <a:r>
              <a:rPr lang="hr-HR" dirty="0" smtClean="0"/>
              <a:t>) – lobiranje</a:t>
            </a:r>
          </a:p>
          <a:p>
            <a:endParaRPr lang="hr-HR" dirty="0" smtClean="0"/>
          </a:p>
          <a:p>
            <a:r>
              <a:rPr lang="hr-HR" dirty="0" smtClean="0"/>
              <a:t>S (</a:t>
            </a:r>
            <a:r>
              <a:rPr lang="hr-HR" dirty="0" err="1" smtClean="0"/>
              <a:t>social</a:t>
            </a:r>
            <a:r>
              <a:rPr lang="hr-HR" dirty="0" smtClean="0"/>
              <a:t> </a:t>
            </a:r>
            <a:r>
              <a:rPr lang="hr-HR" dirty="0" err="1" smtClean="0"/>
              <a:t>responsibility</a:t>
            </a:r>
            <a:r>
              <a:rPr lang="hr-HR" dirty="0" smtClean="0"/>
              <a:t> </a:t>
            </a:r>
            <a:r>
              <a:rPr lang="hr-HR" dirty="0" err="1" smtClean="0"/>
              <a:t>activities</a:t>
            </a:r>
            <a:r>
              <a:rPr lang="hr-HR" dirty="0" smtClean="0"/>
              <a:t>) – društveno odgovorne aktivnosti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Deset točaka potpore koje odnosi s javnošću pružaju marketingu:</a:t>
            </a:r>
          </a:p>
          <a:p>
            <a:endParaRPr lang="hr-HR" dirty="0" smtClean="0"/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Stvaranje uzbuđenja na tržištu prije pojave same reklame,</a:t>
            </a:r>
          </a:p>
          <a:p>
            <a:pPr marL="624078" indent="-514350">
              <a:buFont typeface="+mj-lt"/>
              <a:buAutoNum type="arabicPeriod"/>
            </a:pPr>
            <a:endParaRPr lang="hr-HR" dirty="0" smtClean="0"/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Provođenje programa komunikacija kad nema reklamiranja</a:t>
            </a:r>
          </a:p>
          <a:p>
            <a:pPr marL="624078" indent="-514350">
              <a:buFont typeface="+mj-lt"/>
              <a:buAutoNum type="arabicPeriod"/>
            </a:pPr>
            <a:endParaRPr lang="hr-HR" dirty="0" smtClean="0"/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Obavljanje novčanog načina reklamiranja kada ne postoji novost u samom proizvodu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>
              <a:buFont typeface="+mj-lt"/>
              <a:buAutoNum type="arabicPeriod" startAt="4"/>
            </a:pPr>
            <a:r>
              <a:rPr lang="hr-HR" dirty="0" smtClean="0"/>
              <a:t>Provođenje reklame u djelo </a:t>
            </a:r>
          </a:p>
          <a:p>
            <a:pPr marL="624078" indent="-514350">
              <a:buFont typeface="+mj-lt"/>
              <a:buAutoNum type="arabicPeriod" startAt="4"/>
            </a:pPr>
            <a:endParaRPr lang="hr-HR" dirty="0" smtClean="0"/>
          </a:p>
          <a:p>
            <a:pPr marL="624078" indent="-514350">
              <a:buFont typeface="+mj-lt"/>
              <a:buAutoNum type="arabicPeriod" startAt="4"/>
            </a:pPr>
            <a:r>
              <a:rPr lang="hr-HR" dirty="0" smtClean="0"/>
              <a:t>Širenje promidžbenih programa</a:t>
            </a:r>
          </a:p>
          <a:p>
            <a:pPr marL="624078" indent="-514350">
              <a:buFont typeface="+mj-lt"/>
              <a:buAutoNum type="arabicPeriod" startAt="4"/>
            </a:pPr>
            <a:endParaRPr lang="hr-HR" dirty="0" smtClean="0"/>
          </a:p>
          <a:p>
            <a:pPr marL="624078" indent="-514350">
              <a:buFont typeface="+mj-lt"/>
              <a:buAutoNum type="arabicPeriod" startAt="4"/>
            </a:pPr>
            <a:r>
              <a:rPr lang="hr-HR" dirty="0" smtClean="0"/>
              <a:t>Izgradnja osobnih odnosa s potrošačima</a:t>
            </a:r>
          </a:p>
          <a:p>
            <a:pPr marL="624078" indent="-514350">
              <a:buFont typeface="+mj-lt"/>
              <a:buAutoNum type="arabicPeriod" startAt="4"/>
            </a:pPr>
            <a:endParaRPr lang="hr-HR" dirty="0" smtClean="0"/>
          </a:p>
          <a:p>
            <a:pPr marL="624078" indent="-514350">
              <a:buFont typeface="+mj-lt"/>
              <a:buAutoNum type="arabicPeriod" startAt="4"/>
            </a:pPr>
            <a:r>
              <a:rPr lang="hr-HR" dirty="0" smtClean="0"/>
              <a:t>Utjecaj na </a:t>
            </a:r>
            <a:r>
              <a:rPr lang="hr-HR" dirty="0" err="1" smtClean="0"/>
              <a:t>opinion</a:t>
            </a:r>
            <a:r>
              <a:rPr lang="hr-HR" dirty="0" smtClean="0"/>
              <a:t> </a:t>
            </a:r>
            <a:r>
              <a:rPr lang="hr-HR" dirty="0" err="1" smtClean="0"/>
              <a:t>makerse</a:t>
            </a:r>
            <a:endParaRPr lang="hr-HR" dirty="0" smtClean="0"/>
          </a:p>
          <a:p>
            <a:pPr marL="624078" indent="-514350">
              <a:buFont typeface="+mj-lt"/>
              <a:buAutoNum type="arabicPeriod" startAt="4"/>
            </a:pPr>
            <a:endParaRPr lang="hr-HR" dirty="0" smtClean="0"/>
          </a:p>
          <a:p>
            <a:pPr marL="624078" indent="-514350">
              <a:buFont typeface="+mj-lt"/>
              <a:buAutoNum type="arabicPeriod" startAt="4"/>
            </a:pPr>
            <a:r>
              <a:rPr lang="hr-HR" dirty="0" smtClean="0"/>
              <a:t>Iskazivanje društvene odgovornosti i izgradnja povjerenja potrošača </a:t>
            </a:r>
          </a:p>
          <a:p>
            <a:pPr marL="624078" indent="-514350">
              <a:buFont typeface="+mj-lt"/>
              <a:buAutoNum type="arabicPeriod" startAt="4"/>
            </a:pPr>
            <a:endParaRPr lang="hr-HR" dirty="0" smtClean="0"/>
          </a:p>
          <a:p>
            <a:pPr marL="624078" indent="-514350">
              <a:buFont typeface="+mj-lt"/>
              <a:buAutoNum type="arabicPeriod" startAt="4"/>
            </a:pPr>
            <a:r>
              <a:rPr lang="hr-HR" dirty="0" smtClean="0"/>
              <a:t>Obrana ugroženih proizvoda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1208</TotalTime>
  <Words>411</Words>
  <Application>Microsoft Office PowerPoint</Application>
  <PresentationFormat>On-screen Show (4:3)</PresentationFormat>
  <Paragraphs>100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Nepravilna tumačenja odnosa s javnošću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Nepravilna tumačenja odnosa s javnošću</dc:title>
  <dc:creator>Šime</dc:creator>
  <cp:lastModifiedBy>Šime</cp:lastModifiedBy>
  <cp:revision>26</cp:revision>
  <dcterms:created xsi:type="dcterms:W3CDTF">2013-12-06T14:42:14Z</dcterms:created>
  <dcterms:modified xsi:type="dcterms:W3CDTF">2013-12-07T19:14:09Z</dcterms:modified>
</cp:coreProperties>
</file>