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930E47-2801-43FD-B0C2-1746E35F3833}" type="doc">
      <dgm:prSet loTypeId="urn:microsoft.com/office/officeart/2005/8/layout/radial4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hr-HR"/>
        </a:p>
      </dgm:t>
    </dgm:pt>
    <dgm:pt modelId="{174531B6-B134-4C20-B810-E48970D2E896}">
      <dgm:prSet phldrT="[Text]"/>
      <dgm:spPr/>
      <dgm:t>
        <a:bodyPr/>
        <a:lstStyle/>
        <a:p>
          <a:r>
            <a:rPr lang="hr-HR" dirty="0" smtClean="0"/>
            <a:t>UPRAVLJANJE ARHIVSKIM PROGRAMOM</a:t>
          </a:r>
          <a:endParaRPr lang="hr-HR" dirty="0"/>
        </a:p>
      </dgm:t>
    </dgm:pt>
    <dgm:pt modelId="{4FCB733E-5AE7-496D-8D26-559EC88E1D2B}" type="parTrans" cxnId="{39E8711B-8A6C-4C54-9242-F95042DCB9A6}">
      <dgm:prSet/>
      <dgm:spPr/>
      <dgm:t>
        <a:bodyPr/>
        <a:lstStyle/>
        <a:p>
          <a:endParaRPr lang="hr-HR"/>
        </a:p>
      </dgm:t>
    </dgm:pt>
    <dgm:pt modelId="{80C8D5D1-20FF-45A0-B9F4-5A037597D84C}" type="sibTrans" cxnId="{39E8711B-8A6C-4C54-9242-F95042DCB9A6}">
      <dgm:prSet/>
      <dgm:spPr/>
      <dgm:t>
        <a:bodyPr/>
        <a:lstStyle/>
        <a:p>
          <a:endParaRPr lang="hr-HR"/>
        </a:p>
      </dgm:t>
    </dgm:pt>
    <dgm:pt modelId="{2CF37BFB-CED4-4F26-A9C7-A1F99B0CA79E}">
      <dgm:prSet phldrT="[Text]"/>
      <dgm:spPr/>
      <dgm:t>
        <a:bodyPr/>
        <a:lstStyle/>
        <a:p>
          <a:r>
            <a:rPr lang="hr-HR" dirty="0" smtClean="0"/>
            <a:t>PLANIRANJE I ORGANIZACIJA</a:t>
          </a:r>
          <a:endParaRPr lang="hr-HR" dirty="0"/>
        </a:p>
      </dgm:t>
    </dgm:pt>
    <dgm:pt modelId="{439B327B-95B6-4563-922B-048249FDB45E}" type="parTrans" cxnId="{08E7054B-B7AF-4280-BD2A-0B3BD83EE6C8}">
      <dgm:prSet/>
      <dgm:spPr/>
      <dgm:t>
        <a:bodyPr/>
        <a:lstStyle/>
        <a:p>
          <a:endParaRPr lang="hr-HR"/>
        </a:p>
      </dgm:t>
    </dgm:pt>
    <dgm:pt modelId="{F8F85F35-98F8-496C-8363-D6D1E24AEC3F}" type="sibTrans" cxnId="{08E7054B-B7AF-4280-BD2A-0B3BD83EE6C8}">
      <dgm:prSet/>
      <dgm:spPr/>
      <dgm:t>
        <a:bodyPr/>
        <a:lstStyle/>
        <a:p>
          <a:endParaRPr lang="hr-HR"/>
        </a:p>
      </dgm:t>
    </dgm:pt>
    <dgm:pt modelId="{B5D5B1C9-D6B3-428A-85F0-634926A0C3DC}">
      <dgm:prSet phldrT="[Text]"/>
      <dgm:spPr/>
      <dgm:t>
        <a:bodyPr/>
        <a:lstStyle/>
        <a:p>
          <a:r>
            <a:rPr lang="hr-HR" dirty="0" smtClean="0"/>
            <a:t>UTVRĐIVANJE SVRHE, CILJEVA I OPSEGA PROGRAMA</a:t>
          </a:r>
          <a:endParaRPr lang="hr-HR" dirty="0"/>
        </a:p>
      </dgm:t>
    </dgm:pt>
    <dgm:pt modelId="{FD202608-DC17-478A-A981-20CA5CF005BE}" type="parTrans" cxnId="{B0E7D1E0-FD67-42A1-947E-27282621A395}">
      <dgm:prSet/>
      <dgm:spPr/>
      <dgm:t>
        <a:bodyPr/>
        <a:lstStyle/>
        <a:p>
          <a:endParaRPr lang="hr-HR"/>
        </a:p>
      </dgm:t>
    </dgm:pt>
    <dgm:pt modelId="{28F10432-1758-4D90-B78C-74FCFBAE4BF3}" type="sibTrans" cxnId="{B0E7D1E0-FD67-42A1-947E-27282621A395}">
      <dgm:prSet/>
      <dgm:spPr/>
      <dgm:t>
        <a:bodyPr/>
        <a:lstStyle/>
        <a:p>
          <a:endParaRPr lang="hr-HR"/>
        </a:p>
      </dgm:t>
    </dgm:pt>
    <dgm:pt modelId="{FA2C1CDB-05B5-42E2-A839-870FFC897C58}">
      <dgm:prSet phldrT="[Text]"/>
      <dgm:spPr/>
      <dgm:t>
        <a:bodyPr/>
        <a:lstStyle/>
        <a:p>
          <a:r>
            <a:rPr lang="hr-HR" dirty="0" smtClean="0"/>
            <a:t>UTVRĐIVANJE POLOŽAJA, NADLEŽNOSTI I ODNOSA PREMA OKRUŽENJU</a:t>
          </a:r>
          <a:endParaRPr lang="hr-HR" dirty="0"/>
        </a:p>
      </dgm:t>
    </dgm:pt>
    <dgm:pt modelId="{B683E2CD-5FBC-4625-9789-A5D45EA89174}" type="parTrans" cxnId="{515006A9-2AED-424A-A640-216A235D3D91}">
      <dgm:prSet/>
      <dgm:spPr/>
      <dgm:t>
        <a:bodyPr/>
        <a:lstStyle/>
        <a:p>
          <a:endParaRPr lang="hr-HR"/>
        </a:p>
      </dgm:t>
    </dgm:pt>
    <dgm:pt modelId="{F589F3B6-2E95-431B-B971-0063D6A1D4F5}" type="sibTrans" cxnId="{515006A9-2AED-424A-A640-216A235D3D91}">
      <dgm:prSet/>
      <dgm:spPr/>
      <dgm:t>
        <a:bodyPr/>
        <a:lstStyle/>
        <a:p>
          <a:endParaRPr lang="hr-HR"/>
        </a:p>
      </dgm:t>
    </dgm:pt>
    <dgm:pt modelId="{DECC7BCD-DC09-41AA-B247-ACF26E4475A8}">
      <dgm:prSet/>
      <dgm:spPr/>
      <dgm:t>
        <a:bodyPr/>
        <a:lstStyle/>
        <a:p>
          <a:r>
            <a:rPr lang="hr-HR" dirty="0" smtClean="0"/>
            <a:t>ORGANIZACIJA RADNOG PROCESA</a:t>
          </a:r>
          <a:endParaRPr lang="hr-HR" dirty="0"/>
        </a:p>
      </dgm:t>
    </dgm:pt>
    <dgm:pt modelId="{67E5249A-8695-4B78-848E-4FABFFAA148E}" type="parTrans" cxnId="{6979C473-8E76-46FF-9267-B71CA66901AC}">
      <dgm:prSet/>
      <dgm:spPr/>
      <dgm:t>
        <a:bodyPr/>
        <a:lstStyle/>
        <a:p>
          <a:endParaRPr lang="hr-HR"/>
        </a:p>
      </dgm:t>
    </dgm:pt>
    <dgm:pt modelId="{3F118661-0832-42BF-9874-641963BD1B94}" type="sibTrans" cxnId="{6979C473-8E76-46FF-9267-B71CA66901AC}">
      <dgm:prSet/>
      <dgm:spPr/>
      <dgm:t>
        <a:bodyPr/>
        <a:lstStyle/>
        <a:p>
          <a:endParaRPr lang="hr-HR"/>
        </a:p>
      </dgm:t>
    </dgm:pt>
    <dgm:pt modelId="{8BBBDD3F-9248-4F50-9ADB-B4C5C3DD03DD}">
      <dgm:prSet/>
      <dgm:spPr/>
      <dgm:t>
        <a:bodyPr/>
        <a:lstStyle/>
        <a:p>
          <a:r>
            <a:rPr lang="hr-HR" dirty="0" smtClean="0"/>
            <a:t>OSIGURANJE I UPRAVLJANJE RESURSIMA</a:t>
          </a:r>
          <a:endParaRPr lang="hr-HR" dirty="0"/>
        </a:p>
      </dgm:t>
    </dgm:pt>
    <dgm:pt modelId="{DA88CCAA-FBE9-42BC-992B-716F40B3A3F6}" type="parTrans" cxnId="{002F0416-F6F3-4A68-AF29-4BEB88C60107}">
      <dgm:prSet/>
      <dgm:spPr/>
      <dgm:t>
        <a:bodyPr/>
        <a:lstStyle/>
        <a:p>
          <a:endParaRPr lang="hr-HR"/>
        </a:p>
      </dgm:t>
    </dgm:pt>
    <dgm:pt modelId="{C4F6C658-68B7-466B-B6F1-369F7400A669}" type="sibTrans" cxnId="{002F0416-F6F3-4A68-AF29-4BEB88C60107}">
      <dgm:prSet/>
      <dgm:spPr/>
      <dgm:t>
        <a:bodyPr/>
        <a:lstStyle/>
        <a:p>
          <a:endParaRPr lang="hr-HR"/>
        </a:p>
      </dgm:t>
    </dgm:pt>
    <dgm:pt modelId="{BFE0930D-619D-4CF3-91D8-AA24F5012930}">
      <dgm:prSet/>
      <dgm:spPr/>
      <dgm:t>
        <a:bodyPr/>
        <a:lstStyle/>
        <a:p>
          <a:r>
            <a:rPr lang="hr-HR" dirty="0" smtClean="0"/>
            <a:t>SPECIFIKACIJA USLUGA, PROIZVODA I DR. PROGRAMA</a:t>
          </a:r>
          <a:endParaRPr lang="hr-HR" dirty="0"/>
        </a:p>
      </dgm:t>
    </dgm:pt>
    <dgm:pt modelId="{80E0D6E6-C202-4DA7-AB5B-C82015429730}" type="parTrans" cxnId="{94D4845C-45B2-4810-B70F-B07B8F538A16}">
      <dgm:prSet/>
      <dgm:spPr/>
      <dgm:t>
        <a:bodyPr/>
        <a:lstStyle/>
        <a:p>
          <a:endParaRPr lang="hr-HR"/>
        </a:p>
      </dgm:t>
    </dgm:pt>
    <dgm:pt modelId="{ECA6F58E-F1FD-465E-95B7-9C2C92BD67D3}" type="sibTrans" cxnId="{94D4845C-45B2-4810-B70F-B07B8F538A16}">
      <dgm:prSet/>
      <dgm:spPr/>
      <dgm:t>
        <a:bodyPr/>
        <a:lstStyle/>
        <a:p>
          <a:endParaRPr lang="hr-HR"/>
        </a:p>
      </dgm:t>
    </dgm:pt>
    <dgm:pt modelId="{1A5861D9-ACF1-4DFE-BFDF-361975517CCF}">
      <dgm:prSet/>
      <dgm:spPr/>
      <dgm:t>
        <a:bodyPr/>
        <a:lstStyle/>
        <a:p>
          <a:r>
            <a:rPr lang="hr-HR" dirty="0" smtClean="0"/>
            <a:t>PRAĆENJE I VREDNOVANJE USPJEŠNOSTI PROGRAMA</a:t>
          </a:r>
          <a:endParaRPr lang="hr-HR" dirty="0"/>
        </a:p>
      </dgm:t>
    </dgm:pt>
    <dgm:pt modelId="{4A5B0384-0AEF-4C9B-A902-1ACF575801A1}" type="parTrans" cxnId="{D0286785-326E-4442-8723-7770345799EC}">
      <dgm:prSet/>
      <dgm:spPr/>
      <dgm:t>
        <a:bodyPr/>
        <a:lstStyle/>
        <a:p>
          <a:endParaRPr lang="hr-HR"/>
        </a:p>
      </dgm:t>
    </dgm:pt>
    <dgm:pt modelId="{5C53A6A3-4F70-4D8C-A5EA-9B951D1AFD67}" type="sibTrans" cxnId="{D0286785-326E-4442-8723-7770345799EC}">
      <dgm:prSet/>
      <dgm:spPr/>
      <dgm:t>
        <a:bodyPr/>
        <a:lstStyle/>
        <a:p>
          <a:endParaRPr lang="hr-HR"/>
        </a:p>
      </dgm:t>
    </dgm:pt>
    <dgm:pt modelId="{5D5F4FD8-1F53-4153-A6BA-DF696C387643}" type="pres">
      <dgm:prSet presAssocID="{90930E47-2801-43FD-B0C2-1746E35F383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2C591D88-8DA4-4A4E-9593-0EECEFA59306}" type="pres">
      <dgm:prSet presAssocID="{174531B6-B134-4C20-B810-E48970D2E896}" presName="centerShape" presStyleLbl="node0" presStyleIdx="0" presStyleCnt="1" custScaleX="117795" custScaleY="117432"/>
      <dgm:spPr/>
      <dgm:t>
        <a:bodyPr/>
        <a:lstStyle/>
        <a:p>
          <a:endParaRPr lang="hr-HR"/>
        </a:p>
      </dgm:t>
    </dgm:pt>
    <dgm:pt modelId="{3B4B575B-E567-4FFC-BA7D-0886F1907B2A}" type="pres">
      <dgm:prSet presAssocID="{439B327B-95B6-4563-922B-048249FDB45E}" presName="parTrans" presStyleLbl="bgSibTrans2D1" presStyleIdx="0" presStyleCnt="7"/>
      <dgm:spPr/>
      <dgm:t>
        <a:bodyPr/>
        <a:lstStyle/>
        <a:p>
          <a:endParaRPr lang="hr-HR"/>
        </a:p>
      </dgm:t>
    </dgm:pt>
    <dgm:pt modelId="{B9D81CB8-D413-4BA0-97F5-100E75B04457}" type="pres">
      <dgm:prSet presAssocID="{2CF37BFB-CED4-4F26-A9C7-A1F99B0CA79E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711B345-40B8-44DC-9038-8DD8DC7743BE}" type="pres">
      <dgm:prSet presAssocID="{FD202608-DC17-478A-A981-20CA5CF005BE}" presName="parTrans" presStyleLbl="bgSibTrans2D1" presStyleIdx="1" presStyleCnt="7"/>
      <dgm:spPr/>
      <dgm:t>
        <a:bodyPr/>
        <a:lstStyle/>
        <a:p>
          <a:endParaRPr lang="hr-HR"/>
        </a:p>
      </dgm:t>
    </dgm:pt>
    <dgm:pt modelId="{08AEF770-B46D-4D49-8BF5-265B7DCFC9DD}" type="pres">
      <dgm:prSet presAssocID="{B5D5B1C9-D6B3-428A-85F0-634926A0C3DC}" presName="node" presStyleLbl="node1" presStyleIdx="1" presStyleCnt="7" custScaleX="10550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47580AD-5710-4A52-B803-D9F1D18F8F22}" type="pres">
      <dgm:prSet presAssocID="{B683E2CD-5FBC-4625-9789-A5D45EA89174}" presName="parTrans" presStyleLbl="bgSibTrans2D1" presStyleIdx="2" presStyleCnt="7"/>
      <dgm:spPr/>
      <dgm:t>
        <a:bodyPr/>
        <a:lstStyle/>
        <a:p>
          <a:endParaRPr lang="hr-HR"/>
        </a:p>
      </dgm:t>
    </dgm:pt>
    <dgm:pt modelId="{0C3D9CBA-607B-4AEB-A457-6925A14BBBBF}" type="pres">
      <dgm:prSet presAssocID="{FA2C1CDB-05B5-42E2-A839-870FFC897C58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9C756B9-9F7D-494C-A041-49AC4CDE09B5}" type="pres">
      <dgm:prSet presAssocID="{67E5249A-8695-4B78-848E-4FABFFAA148E}" presName="parTrans" presStyleLbl="bgSibTrans2D1" presStyleIdx="3" presStyleCnt="7"/>
      <dgm:spPr/>
      <dgm:t>
        <a:bodyPr/>
        <a:lstStyle/>
        <a:p>
          <a:endParaRPr lang="hr-HR"/>
        </a:p>
      </dgm:t>
    </dgm:pt>
    <dgm:pt modelId="{93666123-E683-4474-84B4-45186DAC328C}" type="pres">
      <dgm:prSet presAssocID="{DECC7BCD-DC09-41AA-B247-ACF26E4475A8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6C71F8B-3836-49E3-A89C-686D51587D8C}" type="pres">
      <dgm:prSet presAssocID="{DA88CCAA-FBE9-42BC-992B-716F40B3A3F6}" presName="parTrans" presStyleLbl="bgSibTrans2D1" presStyleIdx="4" presStyleCnt="7"/>
      <dgm:spPr/>
      <dgm:t>
        <a:bodyPr/>
        <a:lstStyle/>
        <a:p>
          <a:endParaRPr lang="hr-HR"/>
        </a:p>
      </dgm:t>
    </dgm:pt>
    <dgm:pt modelId="{7F52AE37-928D-4766-B81A-E9077CEF55AA}" type="pres">
      <dgm:prSet presAssocID="{8BBBDD3F-9248-4F50-9ADB-B4C5C3DD03DD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58ABE9D-A2FA-41D2-BA71-0233955DD353}" type="pres">
      <dgm:prSet presAssocID="{80E0D6E6-C202-4DA7-AB5B-C82015429730}" presName="parTrans" presStyleLbl="bgSibTrans2D1" presStyleIdx="5" presStyleCnt="7"/>
      <dgm:spPr/>
      <dgm:t>
        <a:bodyPr/>
        <a:lstStyle/>
        <a:p>
          <a:endParaRPr lang="hr-HR"/>
        </a:p>
      </dgm:t>
    </dgm:pt>
    <dgm:pt modelId="{FF3DCCFB-1E86-4608-80E4-D76E2AA61C9B}" type="pres">
      <dgm:prSet presAssocID="{BFE0930D-619D-4CF3-91D8-AA24F5012930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EC9B064-0FC2-43D4-84B5-98B45CA0BB60}" type="pres">
      <dgm:prSet presAssocID="{4A5B0384-0AEF-4C9B-A902-1ACF575801A1}" presName="parTrans" presStyleLbl="bgSibTrans2D1" presStyleIdx="6" presStyleCnt="7"/>
      <dgm:spPr/>
      <dgm:t>
        <a:bodyPr/>
        <a:lstStyle/>
        <a:p>
          <a:endParaRPr lang="hr-HR"/>
        </a:p>
      </dgm:t>
    </dgm:pt>
    <dgm:pt modelId="{B69565F7-54DC-45AD-B2B7-5E88DD288456}" type="pres">
      <dgm:prSet presAssocID="{1A5861D9-ACF1-4DFE-BFDF-361975517CCF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CC2335FD-631A-4501-B668-78350678CF48}" type="presOf" srcId="{FD202608-DC17-478A-A981-20CA5CF005BE}" destId="{5711B345-40B8-44DC-9038-8DD8DC7743BE}" srcOrd="0" destOrd="0" presId="urn:microsoft.com/office/officeart/2005/8/layout/radial4"/>
    <dgm:cxn modelId="{D0286785-326E-4442-8723-7770345799EC}" srcId="{174531B6-B134-4C20-B810-E48970D2E896}" destId="{1A5861D9-ACF1-4DFE-BFDF-361975517CCF}" srcOrd="6" destOrd="0" parTransId="{4A5B0384-0AEF-4C9B-A902-1ACF575801A1}" sibTransId="{5C53A6A3-4F70-4D8C-A5EA-9B951D1AFD67}"/>
    <dgm:cxn modelId="{002F0416-F6F3-4A68-AF29-4BEB88C60107}" srcId="{174531B6-B134-4C20-B810-E48970D2E896}" destId="{8BBBDD3F-9248-4F50-9ADB-B4C5C3DD03DD}" srcOrd="4" destOrd="0" parTransId="{DA88CCAA-FBE9-42BC-992B-716F40B3A3F6}" sibTransId="{C4F6C658-68B7-466B-B6F1-369F7400A669}"/>
    <dgm:cxn modelId="{D3E8AA91-CECD-4389-AF3D-ECF01E6BBB59}" type="presOf" srcId="{4A5B0384-0AEF-4C9B-A902-1ACF575801A1}" destId="{4EC9B064-0FC2-43D4-84B5-98B45CA0BB60}" srcOrd="0" destOrd="0" presId="urn:microsoft.com/office/officeart/2005/8/layout/radial4"/>
    <dgm:cxn modelId="{F1C5B7F7-1A15-418D-8293-093E84805A6B}" type="presOf" srcId="{90930E47-2801-43FD-B0C2-1746E35F3833}" destId="{5D5F4FD8-1F53-4153-A6BA-DF696C387643}" srcOrd="0" destOrd="0" presId="urn:microsoft.com/office/officeart/2005/8/layout/radial4"/>
    <dgm:cxn modelId="{34E719B5-F361-4B96-A591-044D8D2C88E9}" type="presOf" srcId="{FA2C1CDB-05B5-42E2-A839-870FFC897C58}" destId="{0C3D9CBA-607B-4AEB-A457-6925A14BBBBF}" srcOrd="0" destOrd="0" presId="urn:microsoft.com/office/officeart/2005/8/layout/radial4"/>
    <dgm:cxn modelId="{5FB508C4-610A-4C73-B976-D2E9112526B7}" type="presOf" srcId="{B683E2CD-5FBC-4625-9789-A5D45EA89174}" destId="{947580AD-5710-4A52-B803-D9F1D18F8F22}" srcOrd="0" destOrd="0" presId="urn:microsoft.com/office/officeart/2005/8/layout/radial4"/>
    <dgm:cxn modelId="{94D4845C-45B2-4810-B70F-B07B8F538A16}" srcId="{174531B6-B134-4C20-B810-E48970D2E896}" destId="{BFE0930D-619D-4CF3-91D8-AA24F5012930}" srcOrd="5" destOrd="0" parTransId="{80E0D6E6-C202-4DA7-AB5B-C82015429730}" sibTransId="{ECA6F58E-F1FD-465E-95B7-9C2C92BD67D3}"/>
    <dgm:cxn modelId="{515006A9-2AED-424A-A640-216A235D3D91}" srcId="{174531B6-B134-4C20-B810-E48970D2E896}" destId="{FA2C1CDB-05B5-42E2-A839-870FFC897C58}" srcOrd="2" destOrd="0" parTransId="{B683E2CD-5FBC-4625-9789-A5D45EA89174}" sibTransId="{F589F3B6-2E95-431B-B971-0063D6A1D4F5}"/>
    <dgm:cxn modelId="{39E8711B-8A6C-4C54-9242-F95042DCB9A6}" srcId="{90930E47-2801-43FD-B0C2-1746E35F3833}" destId="{174531B6-B134-4C20-B810-E48970D2E896}" srcOrd="0" destOrd="0" parTransId="{4FCB733E-5AE7-496D-8D26-559EC88E1D2B}" sibTransId="{80C8D5D1-20FF-45A0-B9F4-5A037597D84C}"/>
    <dgm:cxn modelId="{813932C8-0535-442A-8FEC-E1475D99471C}" type="presOf" srcId="{8BBBDD3F-9248-4F50-9ADB-B4C5C3DD03DD}" destId="{7F52AE37-928D-4766-B81A-E9077CEF55AA}" srcOrd="0" destOrd="0" presId="urn:microsoft.com/office/officeart/2005/8/layout/radial4"/>
    <dgm:cxn modelId="{A698B669-0FE7-48E6-9862-74994AA77637}" type="presOf" srcId="{DECC7BCD-DC09-41AA-B247-ACF26E4475A8}" destId="{93666123-E683-4474-84B4-45186DAC328C}" srcOrd="0" destOrd="0" presId="urn:microsoft.com/office/officeart/2005/8/layout/radial4"/>
    <dgm:cxn modelId="{98C2F4B8-6967-4102-B370-0529A0DE26DA}" type="presOf" srcId="{67E5249A-8695-4B78-848E-4FABFFAA148E}" destId="{89C756B9-9F7D-494C-A041-49AC4CDE09B5}" srcOrd="0" destOrd="0" presId="urn:microsoft.com/office/officeart/2005/8/layout/radial4"/>
    <dgm:cxn modelId="{F4F7B546-004D-44ED-A5E8-9D3B68643936}" type="presOf" srcId="{80E0D6E6-C202-4DA7-AB5B-C82015429730}" destId="{D58ABE9D-A2FA-41D2-BA71-0233955DD353}" srcOrd="0" destOrd="0" presId="urn:microsoft.com/office/officeart/2005/8/layout/radial4"/>
    <dgm:cxn modelId="{B0E7D1E0-FD67-42A1-947E-27282621A395}" srcId="{174531B6-B134-4C20-B810-E48970D2E896}" destId="{B5D5B1C9-D6B3-428A-85F0-634926A0C3DC}" srcOrd="1" destOrd="0" parTransId="{FD202608-DC17-478A-A981-20CA5CF005BE}" sibTransId="{28F10432-1758-4D90-B78C-74FCFBAE4BF3}"/>
    <dgm:cxn modelId="{08E7054B-B7AF-4280-BD2A-0B3BD83EE6C8}" srcId="{174531B6-B134-4C20-B810-E48970D2E896}" destId="{2CF37BFB-CED4-4F26-A9C7-A1F99B0CA79E}" srcOrd="0" destOrd="0" parTransId="{439B327B-95B6-4563-922B-048249FDB45E}" sibTransId="{F8F85F35-98F8-496C-8363-D6D1E24AEC3F}"/>
    <dgm:cxn modelId="{E9CE9A47-6620-42D8-BE5D-ECA9C2EAA410}" type="presOf" srcId="{439B327B-95B6-4563-922B-048249FDB45E}" destId="{3B4B575B-E567-4FFC-BA7D-0886F1907B2A}" srcOrd="0" destOrd="0" presId="urn:microsoft.com/office/officeart/2005/8/layout/radial4"/>
    <dgm:cxn modelId="{ECCAAF33-F5EF-4A55-AA8D-5CDA4767E9DF}" type="presOf" srcId="{B5D5B1C9-D6B3-428A-85F0-634926A0C3DC}" destId="{08AEF770-B46D-4D49-8BF5-265B7DCFC9DD}" srcOrd="0" destOrd="0" presId="urn:microsoft.com/office/officeart/2005/8/layout/radial4"/>
    <dgm:cxn modelId="{6979C473-8E76-46FF-9267-B71CA66901AC}" srcId="{174531B6-B134-4C20-B810-E48970D2E896}" destId="{DECC7BCD-DC09-41AA-B247-ACF26E4475A8}" srcOrd="3" destOrd="0" parTransId="{67E5249A-8695-4B78-848E-4FABFFAA148E}" sibTransId="{3F118661-0832-42BF-9874-641963BD1B94}"/>
    <dgm:cxn modelId="{9C8E9813-63F4-418A-B71C-95A8AEEA6880}" type="presOf" srcId="{BFE0930D-619D-4CF3-91D8-AA24F5012930}" destId="{FF3DCCFB-1E86-4608-80E4-D76E2AA61C9B}" srcOrd="0" destOrd="0" presId="urn:microsoft.com/office/officeart/2005/8/layout/radial4"/>
    <dgm:cxn modelId="{CD5B774C-20EC-4CFC-87E5-7C0481828254}" type="presOf" srcId="{2CF37BFB-CED4-4F26-A9C7-A1F99B0CA79E}" destId="{B9D81CB8-D413-4BA0-97F5-100E75B04457}" srcOrd="0" destOrd="0" presId="urn:microsoft.com/office/officeart/2005/8/layout/radial4"/>
    <dgm:cxn modelId="{6B306FF3-C89B-4C64-9050-AF44173B76EC}" type="presOf" srcId="{DA88CCAA-FBE9-42BC-992B-716F40B3A3F6}" destId="{D6C71F8B-3836-49E3-A89C-686D51587D8C}" srcOrd="0" destOrd="0" presId="urn:microsoft.com/office/officeart/2005/8/layout/radial4"/>
    <dgm:cxn modelId="{CAC68F0B-ECA2-4F5D-85E8-AAEE6822B36D}" type="presOf" srcId="{1A5861D9-ACF1-4DFE-BFDF-361975517CCF}" destId="{B69565F7-54DC-45AD-B2B7-5E88DD288456}" srcOrd="0" destOrd="0" presId="urn:microsoft.com/office/officeart/2005/8/layout/radial4"/>
    <dgm:cxn modelId="{6A0DD8FD-F580-4478-8D18-AA4FD38EF251}" type="presOf" srcId="{174531B6-B134-4C20-B810-E48970D2E896}" destId="{2C591D88-8DA4-4A4E-9593-0EECEFA59306}" srcOrd="0" destOrd="0" presId="urn:microsoft.com/office/officeart/2005/8/layout/radial4"/>
    <dgm:cxn modelId="{E9CCB0DB-D59C-48D8-951C-4C80407FB04E}" type="presParOf" srcId="{5D5F4FD8-1F53-4153-A6BA-DF696C387643}" destId="{2C591D88-8DA4-4A4E-9593-0EECEFA59306}" srcOrd="0" destOrd="0" presId="urn:microsoft.com/office/officeart/2005/8/layout/radial4"/>
    <dgm:cxn modelId="{724E2AF9-59FD-43CC-B1B4-0152CA28D540}" type="presParOf" srcId="{5D5F4FD8-1F53-4153-A6BA-DF696C387643}" destId="{3B4B575B-E567-4FFC-BA7D-0886F1907B2A}" srcOrd="1" destOrd="0" presId="urn:microsoft.com/office/officeart/2005/8/layout/radial4"/>
    <dgm:cxn modelId="{01FA7C3C-3183-4D33-B963-78C29DFAB462}" type="presParOf" srcId="{5D5F4FD8-1F53-4153-A6BA-DF696C387643}" destId="{B9D81CB8-D413-4BA0-97F5-100E75B04457}" srcOrd="2" destOrd="0" presId="urn:microsoft.com/office/officeart/2005/8/layout/radial4"/>
    <dgm:cxn modelId="{81F40420-503D-4D8C-AC2F-A60013363D50}" type="presParOf" srcId="{5D5F4FD8-1F53-4153-A6BA-DF696C387643}" destId="{5711B345-40B8-44DC-9038-8DD8DC7743BE}" srcOrd="3" destOrd="0" presId="urn:microsoft.com/office/officeart/2005/8/layout/radial4"/>
    <dgm:cxn modelId="{1AB238E1-08B5-4C58-991F-D47E135106EB}" type="presParOf" srcId="{5D5F4FD8-1F53-4153-A6BA-DF696C387643}" destId="{08AEF770-B46D-4D49-8BF5-265B7DCFC9DD}" srcOrd="4" destOrd="0" presId="urn:microsoft.com/office/officeart/2005/8/layout/radial4"/>
    <dgm:cxn modelId="{E4767643-C1E7-4474-81F0-9D12DD1F4992}" type="presParOf" srcId="{5D5F4FD8-1F53-4153-A6BA-DF696C387643}" destId="{947580AD-5710-4A52-B803-D9F1D18F8F22}" srcOrd="5" destOrd="0" presId="urn:microsoft.com/office/officeart/2005/8/layout/radial4"/>
    <dgm:cxn modelId="{AAE19196-B077-4F8B-B142-5D3CB692B18D}" type="presParOf" srcId="{5D5F4FD8-1F53-4153-A6BA-DF696C387643}" destId="{0C3D9CBA-607B-4AEB-A457-6925A14BBBBF}" srcOrd="6" destOrd="0" presId="urn:microsoft.com/office/officeart/2005/8/layout/radial4"/>
    <dgm:cxn modelId="{833E2E68-8E36-4531-8D4B-8505C5CA4317}" type="presParOf" srcId="{5D5F4FD8-1F53-4153-A6BA-DF696C387643}" destId="{89C756B9-9F7D-494C-A041-49AC4CDE09B5}" srcOrd="7" destOrd="0" presId="urn:microsoft.com/office/officeart/2005/8/layout/radial4"/>
    <dgm:cxn modelId="{23254779-A81F-4BC0-85F7-57E4B1F858C3}" type="presParOf" srcId="{5D5F4FD8-1F53-4153-A6BA-DF696C387643}" destId="{93666123-E683-4474-84B4-45186DAC328C}" srcOrd="8" destOrd="0" presId="urn:microsoft.com/office/officeart/2005/8/layout/radial4"/>
    <dgm:cxn modelId="{513779BC-DA8D-4389-89A0-2301D444D754}" type="presParOf" srcId="{5D5F4FD8-1F53-4153-A6BA-DF696C387643}" destId="{D6C71F8B-3836-49E3-A89C-686D51587D8C}" srcOrd="9" destOrd="0" presId="urn:microsoft.com/office/officeart/2005/8/layout/radial4"/>
    <dgm:cxn modelId="{48BAD0ED-B892-4139-B722-01759B308628}" type="presParOf" srcId="{5D5F4FD8-1F53-4153-A6BA-DF696C387643}" destId="{7F52AE37-928D-4766-B81A-E9077CEF55AA}" srcOrd="10" destOrd="0" presId="urn:microsoft.com/office/officeart/2005/8/layout/radial4"/>
    <dgm:cxn modelId="{428B38C8-D33A-4462-953A-A8ECD2EE95BD}" type="presParOf" srcId="{5D5F4FD8-1F53-4153-A6BA-DF696C387643}" destId="{D58ABE9D-A2FA-41D2-BA71-0233955DD353}" srcOrd="11" destOrd="0" presId="urn:microsoft.com/office/officeart/2005/8/layout/radial4"/>
    <dgm:cxn modelId="{524FC75A-9577-4E27-8BF6-2D22BC39DA5E}" type="presParOf" srcId="{5D5F4FD8-1F53-4153-A6BA-DF696C387643}" destId="{FF3DCCFB-1E86-4608-80E4-D76E2AA61C9B}" srcOrd="12" destOrd="0" presId="urn:microsoft.com/office/officeart/2005/8/layout/radial4"/>
    <dgm:cxn modelId="{B9638686-A2DC-4CBD-A041-C3A2047BA352}" type="presParOf" srcId="{5D5F4FD8-1F53-4153-A6BA-DF696C387643}" destId="{4EC9B064-0FC2-43D4-84B5-98B45CA0BB60}" srcOrd="13" destOrd="0" presId="urn:microsoft.com/office/officeart/2005/8/layout/radial4"/>
    <dgm:cxn modelId="{0E1FB0FF-8D9E-4B15-95C5-96ADF309BF7C}" type="presParOf" srcId="{5D5F4FD8-1F53-4153-A6BA-DF696C387643}" destId="{B69565F7-54DC-45AD-B2B7-5E88DD288456}" srcOrd="14" destOrd="0" presId="urn:microsoft.com/office/officeart/2005/8/layout/radial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C891FB-8E24-468E-B40E-B5B45AAAF79B}" type="doc">
      <dgm:prSet loTypeId="urn:microsoft.com/office/officeart/2005/8/layout/radial1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hr-HR"/>
        </a:p>
      </dgm:t>
    </dgm:pt>
    <dgm:pt modelId="{BEDBB178-8EED-42E5-BD93-DB5EB7DD4636}">
      <dgm:prSet phldrT="[Text]"/>
      <dgm:spPr/>
      <dgm:t>
        <a:bodyPr/>
        <a:lstStyle/>
        <a:p>
          <a:r>
            <a:rPr lang="hr-HR" dirty="0" smtClean="0"/>
            <a:t>SVRHA POLITIKE ARHIVSKOG PROGRAMA</a:t>
          </a:r>
          <a:endParaRPr lang="hr-HR" dirty="0"/>
        </a:p>
      </dgm:t>
    </dgm:pt>
    <dgm:pt modelId="{E9ADF635-5880-41D9-9199-2727F5559A0A}" type="parTrans" cxnId="{51DFB437-EA45-4400-807F-D81E1077D4B8}">
      <dgm:prSet/>
      <dgm:spPr/>
      <dgm:t>
        <a:bodyPr/>
        <a:lstStyle/>
        <a:p>
          <a:endParaRPr lang="hr-HR"/>
        </a:p>
      </dgm:t>
    </dgm:pt>
    <dgm:pt modelId="{4AE66311-CDFF-4A3A-9A21-4F55F933BC71}" type="sibTrans" cxnId="{51DFB437-EA45-4400-807F-D81E1077D4B8}">
      <dgm:prSet/>
      <dgm:spPr/>
      <dgm:t>
        <a:bodyPr/>
        <a:lstStyle/>
        <a:p>
          <a:endParaRPr lang="hr-HR"/>
        </a:p>
      </dgm:t>
    </dgm:pt>
    <dgm:pt modelId="{1B112D24-2736-4C88-9F09-EC778335F975}">
      <dgm:prSet phldrT="[Text]"/>
      <dgm:spPr/>
      <dgm:t>
        <a:bodyPr/>
        <a:lstStyle/>
        <a:p>
          <a:r>
            <a:rPr lang="hr-HR" dirty="0" smtClean="0"/>
            <a:t>ODREDITI I PREDSTAVITI SVRHU, OPĆE CILJEVE I VRIJEDNOSTI</a:t>
          </a:r>
          <a:endParaRPr lang="hr-HR" dirty="0"/>
        </a:p>
      </dgm:t>
    </dgm:pt>
    <dgm:pt modelId="{14B7C05B-4F8E-45D4-8040-38EAC59521E0}" type="parTrans" cxnId="{B6F99F80-DBCD-4EBE-ABC2-0C0B2C86EBEE}">
      <dgm:prSet/>
      <dgm:spPr/>
      <dgm:t>
        <a:bodyPr/>
        <a:lstStyle/>
        <a:p>
          <a:endParaRPr lang="hr-HR"/>
        </a:p>
      </dgm:t>
    </dgm:pt>
    <dgm:pt modelId="{4DEE15D5-186A-469A-83E9-EBDC3862DD7F}" type="sibTrans" cxnId="{B6F99F80-DBCD-4EBE-ABC2-0C0B2C86EBEE}">
      <dgm:prSet/>
      <dgm:spPr/>
      <dgm:t>
        <a:bodyPr/>
        <a:lstStyle/>
        <a:p>
          <a:endParaRPr lang="hr-HR"/>
        </a:p>
      </dgm:t>
    </dgm:pt>
    <dgm:pt modelId="{B2DA59D4-71BF-45A9-86EF-730A2170EFF6}">
      <dgm:prSet phldrT="[Text]"/>
      <dgm:spPr/>
      <dgm:t>
        <a:bodyPr/>
        <a:lstStyle/>
        <a:p>
          <a:r>
            <a:rPr lang="hr-HR" dirty="0" smtClean="0"/>
            <a:t>PRIDONIJETI RAZUMIJEVANJU I PRIHVAĆANJU PROGRAMA</a:t>
          </a:r>
          <a:endParaRPr lang="hr-HR" dirty="0"/>
        </a:p>
      </dgm:t>
    </dgm:pt>
    <dgm:pt modelId="{DAF608D8-82ED-439C-9AC9-E6D8631B5BB0}" type="parTrans" cxnId="{9147E571-887E-4C6B-9338-0FA42AC634C8}">
      <dgm:prSet/>
      <dgm:spPr/>
      <dgm:t>
        <a:bodyPr/>
        <a:lstStyle/>
        <a:p>
          <a:endParaRPr lang="hr-HR"/>
        </a:p>
      </dgm:t>
    </dgm:pt>
    <dgm:pt modelId="{E14807CE-9D3D-4611-8BDE-A13C4B150468}" type="sibTrans" cxnId="{9147E571-887E-4C6B-9338-0FA42AC634C8}">
      <dgm:prSet/>
      <dgm:spPr/>
      <dgm:t>
        <a:bodyPr/>
        <a:lstStyle/>
        <a:p>
          <a:endParaRPr lang="hr-HR"/>
        </a:p>
      </dgm:t>
    </dgm:pt>
    <dgm:pt modelId="{BEF9F0C8-8E43-4C9D-BB2B-9768D2BDD8B7}">
      <dgm:prSet phldrT="[Text]"/>
      <dgm:spPr/>
      <dgm:t>
        <a:bodyPr/>
        <a:lstStyle/>
        <a:p>
          <a:r>
            <a:rPr lang="hr-HR" dirty="0" smtClean="0"/>
            <a:t>DEFINIRATI OPSEG I PRIRODU PROGRAMA</a:t>
          </a:r>
          <a:endParaRPr lang="hr-HR" dirty="0"/>
        </a:p>
      </dgm:t>
    </dgm:pt>
    <dgm:pt modelId="{918F6B2F-A4EC-4063-BD53-497DDA341845}" type="parTrans" cxnId="{47243301-9B9B-4DD5-8E0B-6607A6188CBD}">
      <dgm:prSet/>
      <dgm:spPr/>
      <dgm:t>
        <a:bodyPr/>
        <a:lstStyle/>
        <a:p>
          <a:endParaRPr lang="hr-HR"/>
        </a:p>
      </dgm:t>
    </dgm:pt>
    <dgm:pt modelId="{A684C2C6-2C4F-4B7D-BD20-B2365058F44A}" type="sibTrans" cxnId="{47243301-9B9B-4DD5-8E0B-6607A6188CBD}">
      <dgm:prSet/>
      <dgm:spPr/>
      <dgm:t>
        <a:bodyPr/>
        <a:lstStyle/>
        <a:p>
          <a:endParaRPr lang="hr-HR"/>
        </a:p>
      </dgm:t>
    </dgm:pt>
    <dgm:pt modelId="{28CF850A-17E6-49E7-8ED1-4126D8DEEFF9}">
      <dgm:prSet phldrT="[Text]"/>
      <dgm:spPr/>
      <dgm:t>
        <a:bodyPr/>
        <a:lstStyle/>
        <a:p>
          <a:r>
            <a:rPr lang="hr-HR" dirty="0" smtClean="0"/>
            <a:t>POSLUŽITI KAO ORIJENTACIJA ZA RAZVOJ PROGRAMA</a:t>
          </a:r>
          <a:endParaRPr lang="hr-HR" dirty="0"/>
        </a:p>
      </dgm:t>
    </dgm:pt>
    <dgm:pt modelId="{094821CE-CB50-487B-91A3-D7FE59B399BA}" type="parTrans" cxnId="{D7FEE7E9-B1F6-4926-85C4-26B20ABBCC85}">
      <dgm:prSet/>
      <dgm:spPr/>
      <dgm:t>
        <a:bodyPr/>
        <a:lstStyle/>
        <a:p>
          <a:endParaRPr lang="hr-HR"/>
        </a:p>
      </dgm:t>
    </dgm:pt>
    <dgm:pt modelId="{EEF3344F-E155-4275-8A23-0FF7494E3B0D}" type="sibTrans" cxnId="{D7FEE7E9-B1F6-4926-85C4-26B20ABBCC85}">
      <dgm:prSet/>
      <dgm:spPr/>
      <dgm:t>
        <a:bodyPr/>
        <a:lstStyle/>
        <a:p>
          <a:endParaRPr lang="hr-HR"/>
        </a:p>
      </dgm:t>
    </dgm:pt>
    <dgm:pt modelId="{A32FE894-4A97-4136-9332-A53C7C84C02B}">
      <dgm:prSet/>
      <dgm:spPr/>
      <dgm:t>
        <a:bodyPr/>
        <a:lstStyle/>
        <a:p>
          <a:r>
            <a:rPr lang="hr-HR" dirty="0" smtClean="0"/>
            <a:t>PODUPRIJETI KONTINUITET, DOSLJEDNOST I USKLAĐENOST</a:t>
          </a:r>
          <a:endParaRPr lang="hr-HR" dirty="0"/>
        </a:p>
      </dgm:t>
    </dgm:pt>
    <dgm:pt modelId="{290E0BE9-F148-4BA9-ACF4-259418C8978E}" type="parTrans" cxnId="{EC7302C7-3713-4315-8750-2D0E8053EFFD}">
      <dgm:prSet/>
      <dgm:spPr/>
      <dgm:t>
        <a:bodyPr/>
        <a:lstStyle/>
        <a:p>
          <a:endParaRPr lang="hr-HR"/>
        </a:p>
      </dgm:t>
    </dgm:pt>
    <dgm:pt modelId="{2A0D1E50-7F1C-4E5F-8E75-59A01FF438F9}" type="sibTrans" cxnId="{EC7302C7-3713-4315-8750-2D0E8053EFFD}">
      <dgm:prSet/>
      <dgm:spPr/>
      <dgm:t>
        <a:bodyPr/>
        <a:lstStyle/>
        <a:p>
          <a:endParaRPr lang="hr-HR"/>
        </a:p>
      </dgm:t>
    </dgm:pt>
    <dgm:pt modelId="{8584BDBD-D4BA-4FC8-83A5-8B50C9810E48}" type="pres">
      <dgm:prSet presAssocID="{B7C891FB-8E24-468E-B40E-B5B45AAAF79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EA4F8F6D-C16B-4705-B8CA-8AC0D7FD168B}" type="pres">
      <dgm:prSet presAssocID="{BEDBB178-8EED-42E5-BD93-DB5EB7DD4636}" presName="centerShape" presStyleLbl="node0" presStyleIdx="0" presStyleCnt="1"/>
      <dgm:spPr/>
      <dgm:t>
        <a:bodyPr/>
        <a:lstStyle/>
        <a:p>
          <a:endParaRPr lang="hr-HR"/>
        </a:p>
      </dgm:t>
    </dgm:pt>
    <dgm:pt modelId="{F46EBE8F-735C-4FAD-9213-9D986BF1F96D}" type="pres">
      <dgm:prSet presAssocID="{14B7C05B-4F8E-45D4-8040-38EAC59521E0}" presName="Name9" presStyleLbl="parChTrans1D2" presStyleIdx="0" presStyleCnt="5"/>
      <dgm:spPr/>
      <dgm:t>
        <a:bodyPr/>
        <a:lstStyle/>
        <a:p>
          <a:endParaRPr lang="hr-HR"/>
        </a:p>
      </dgm:t>
    </dgm:pt>
    <dgm:pt modelId="{FE84967B-3B8B-452B-B773-7284299431D5}" type="pres">
      <dgm:prSet presAssocID="{14B7C05B-4F8E-45D4-8040-38EAC59521E0}" presName="connTx" presStyleLbl="parChTrans1D2" presStyleIdx="0" presStyleCnt="5"/>
      <dgm:spPr/>
      <dgm:t>
        <a:bodyPr/>
        <a:lstStyle/>
        <a:p>
          <a:endParaRPr lang="hr-HR"/>
        </a:p>
      </dgm:t>
    </dgm:pt>
    <dgm:pt modelId="{56D505B2-44BF-4B03-B313-59D5151232A5}" type="pres">
      <dgm:prSet presAssocID="{1B112D24-2736-4C88-9F09-EC778335F97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0BA2877-34E3-4BF0-853A-268D69BD6DCF}" type="pres">
      <dgm:prSet presAssocID="{DAF608D8-82ED-439C-9AC9-E6D8631B5BB0}" presName="Name9" presStyleLbl="parChTrans1D2" presStyleIdx="1" presStyleCnt="5"/>
      <dgm:spPr/>
      <dgm:t>
        <a:bodyPr/>
        <a:lstStyle/>
        <a:p>
          <a:endParaRPr lang="hr-HR"/>
        </a:p>
      </dgm:t>
    </dgm:pt>
    <dgm:pt modelId="{7A825BF0-7625-4FFD-AC63-001CC903AF6B}" type="pres">
      <dgm:prSet presAssocID="{DAF608D8-82ED-439C-9AC9-E6D8631B5BB0}" presName="connTx" presStyleLbl="parChTrans1D2" presStyleIdx="1" presStyleCnt="5"/>
      <dgm:spPr/>
      <dgm:t>
        <a:bodyPr/>
        <a:lstStyle/>
        <a:p>
          <a:endParaRPr lang="hr-HR"/>
        </a:p>
      </dgm:t>
    </dgm:pt>
    <dgm:pt modelId="{1D2B7ECF-D67F-411E-BD6E-558B63EDEBD4}" type="pres">
      <dgm:prSet presAssocID="{B2DA59D4-71BF-45A9-86EF-730A2170EFF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BCD8287-75EC-4BC4-B3AC-7FCEDE7C922F}" type="pres">
      <dgm:prSet presAssocID="{918F6B2F-A4EC-4063-BD53-497DDA341845}" presName="Name9" presStyleLbl="parChTrans1D2" presStyleIdx="2" presStyleCnt="5"/>
      <dgm:spPr/>
      <dgm:t>
        <a:bodyPr/>
        <a:lstStyle/>
        <a:p>
          <a:endParaRPr lang="hr-HR"/>
        </a:p>
      </dgm:t>
    </dgm:pt>
    <dgm:pt modelId="{D4628E1A-F245-41FB-8B1B-EBC87E06CC40}" type="pres">
      <dgm:prSet presAssocID="{918F6B2F-A4EC-4063-BD53-497DDA341845}" presName="connTx" presStyleLbl="parChTrans1D2" presStyleIdx="2" presStyleCnt="5"/>
      <dgm:spPr/>
      <dgm:t>
        <a:bodyPr/>
        <a:lstStyle/>
        <a:p>
          <a:endParaRPr lang="hr-HR"/>
        </a:p>
      </dgm:t>
    </dgm:pt>
    <dgm:pt modelId="{0569DE60-8E6A-410C-A15C-A0F4982F7723}" type="pres">
      <dgm:prSet presAssocID="{BEF9F0C8-8E43-4C9D-BB2B-9768D2BDD8B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583A036-A23D-409A-A249-9E46B7E0486E}" type="pres">
      <dgm:prSet presAssocID="{094821CE-CB50-487B-91A3-D7FE59B399BA}" presName="Name9" presStyleLbl="parChTrans1D2" presStyleIdx="3" presStyleCnt="5"/>
      <dgm:spPr/>
      <dgm:t>
        <a:bodyPr/>
        <a:lstStyle/>
        <a:p>
          <a:endParaRPr lang="hr-HR"/>
        </a:p>
      </dgm:t>
    </dgm:pt>
    <dgm:pt modelId="{F2711636-C10F-4AF0-93E9-6F2F153D94CF}" type="pres">
      <dgm:prSet presAssocID="{094821CE-CB50-487B-91A3-D7FE59B399BA}" presName="connTx" presStyleLbl="parChTrans1D2" presStyleIdx="3" presStyleCnt="5"/>
      <dgm:spPr/>
      <dgm:t>
        <a:bodyPr/>
        <a:lstStyle/>
        <a:p>
          <a:endParaRPr lang="hr-HR"/>
        </a:p>
      </dgm:t>
    </dgm:pt>
    <dgm:pt modelId="{34D14574-5622-421D-B18F-E6D6C0E11547}" type="pres">
      <dgm:prSet presAssocID="{28CF850A-17E6-49E7-8ED1-4126D8DEEFF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EA14C41-CF6A-4DE2-BC06-10A789E354F5}" type="pres">
      <dgm:prSet presAssocID="{290E0BE9-F148-4BA9-ACF4-259418C8978E}" presName="Name9" presStyleLbl="parChTrans1D2" presStyleIdx="4" presStyleCnt="5"/>
      <dgm:spPr/>
      <dgm:t>
        <a:bodyPr/>
        <a:lstStyle/>
        <a:p>
          <a:endParaRPr lang="hr-HR"/>
        </a:p>
      </dgm:t>
    </dgm:pt>
    <dgm:pt modelId="{6D9DE76F-53E7-43D8-9038-586133E5BC58}" type="pres">
      <dgm:prSet presAssocID="{290E0BE9-F148-4BA9-ACF4-259418C8978E}" presName="connTx" presStyleLbl="parChTrans1D2" presStyleIdx="4" presStyleCnt="5"/>
      <dgm:spPr/>
      <dgm:t>
        <a:bodyPr/>
        <a:lstStyle/>
        <a:p>
          <a:endParaRPr lang="hr-HR"/>
        </a:p>
      </dgm:t>
    </dgm:pt>
    <dgm:pt modelId="{8DE2EE42-DF90-4C4B-86C2-D6224FE67D16}" type="pres">
      <dgm:prSet presAssocID="{A32FE894-4A97-4136-9332-A53C7C84C02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7D850F59-75C8-48A3-B5C2-CFB105708FFE}" type="presOf" srcId="{14B7C05B-4F8E-45D4-8040-38EAC59521E0}" destId="{FE84967B-3B8B-452B-B773-7284299431D5}" srcOrd="1" destOrd="0" presId="urn:microsoft.com/office/officeart/2005/8/layout/radial1"/>
    <dgm:cxn modelId="{78A1C326-0B31-4663-9390-C706D2D723DF}" type="presOf" srcId="{094821CE-CB50-487B-91A3-D7FE59B399BA}" destId="{F2711636-C10F-4AF0-93E9-6F2F153D94CF}" srcOrd="1" destOrd="0" presId="urn:microsoft.com/office/officeart/2005/8/layout/radial1"/>
    <dgm:cxn modelId="{CC495AB7-B351-4D4A-93CB-FE78EA6647FA}" type="presOf" srcId="{1B112D24-2736-4C88-9F09-EC778335F975}" destId="{56D505B2-44BF-4B03-B313-59D5151232A5}" srcOrd="0" destOrd="0" presId="urn:microsoft.com/office/officeart/2005/8/layout/radial1"/>
    <dgm:cxn modelId="{92BE6796-48E5-4D95-B307-599E59392ACE}" type="presOf" srcId="{918F6B2F-A4EC-4063-BD53-497DDA341845}" destId="{D4628E1A-F245-41FB-8B1B-EBC87E06CC40}" srcOrd="1" destOrd="0" presId="urn:microsoft.com/office/officeart/2005/8/layout/radial1"/>
    <dgm:cxn modelId="{B6F99F80-DBCD-4EBE-ABC2-0C0B2C86EBEE}" srcId="{BEDBB178-8EED-42E5-BD93-DB5EB7DD4636}" destId="{1B112D24-2736-4C88-9F09-EC778335F975}" srcOrd="0" destOrd="0" parTransId="{14B7C05B-4F8E-45D4-8040-38EAC59521E0}" sibTransId="{4DEE15D5-186A-469A-83E9-EBDC3862DD7F}"/>
    <dgm:cxn modelId="{B6AE5F99-0DA5-46CD-B45E-427A96D93B26}" type="presOf" srcId="{DAF608D8-82ED-439C-9AC9-E6D8631B5BB0}" destId="{7A825BF0-7625-4FFD-AC63-001CC903AF6B}" srcOrd="1" destOrd="0" presId="urn:microsoft.com/office/officeart/2005/8/layout/radial1"/>
    <dgm:cxn modelId="{9147E571-887E-4C6B-9338-0FA42AC634C8}" srcId="{BEDBB178-8EED-42E5-BD93-DB5EB7DD4636}" destId="{B2DA59D4-71BF-45A9-86EF-730A2170EFF6}" srcOrd="1" destOrd="0" parTransId="{DAF608D8-82ED-439C-9AC9-E6D8631B5BB0}" sibTransId="{E14807CE-9D3D-4611-8BDE-A13C4B150468}"/>
    <dgm:cxn modelId="{55A95066-C63F-44B8-954C-DE11E0B146F3}" type="presOf" srcId="{DAF608D8-82ED-439C-9AC9-E6D8631B5BB0}" destId="{50BA2877-34E3-4BF0-853A-268D69BD6DCF}" srcOrd="0" destOrd="0" presId="urn:microsoft.com/office/officeart/2005/8/layout/radial1"/>
    <dgm:cxn modelId="{FAE78FE3-A4CF-4F6B-B67B-BF3FCB483BBD}" type="presOf" srcId="{918F6B2F-A4EC-4063-BD53-497DDA341845}" destId="{ABCD8287-75EC-4BC4-B3AC-7FCEDE7C922F}" srcOrd="0" destOrd="0" presId="urn:microsoft.com/office/officeart/2005/8/layout/radial1"/>
    <dgm:cxn modelId="{2EF7F252-93A9-4067-AB85-944861F766ED}" type="presOf" srcId="{14B7C05B-4F8E-45D4-8040-38EAC59521E0}" destId="{F46EBE8F-735C-4FAD-9213-9D986BF1F96D}" srcOrd="0" destOrd="0" presId="urn:microsoft.com/office/officeart/2005/8/layout/radial1"/>
    <dgm:cxn modelId="{D7FEE7E9-B1F6-4926-85C4-26B20ABBCC85}" srcId="{BEDBB178-8EED-42E5-BD93-DB5EB7DD4636}" destId="{28CF850A-17E6-49E7-8ED1-4126D8DEEFF9}" srcOrd="3" destOrd="0" parTransId="{094821CE-CB50-487B-91A3-D7FE59B399BA}" sibTransId="{EEF3344F-E155-4275-8A23-0FF7494E3B0D}"/>
    <dgm:cxn modelId="{B424A931-C55F-4193-B691-11C07731CADA}" type="presOf" srcId="{290E0BE9-F148-4BA9-ACF4-259418C8978E}" destId="{6D9DE76F-53E7-43D8-9038-586133E5BC58}" srcOrd="1" destOrd="0" presId="urn:microsoft.com/office/officeart/2005/8/layout/radial1"/>
    <dgm:cxn modelId="{A0828F06-4D5C-4AF2-9DDC-8D88FB736D91}" type="presOf" srcId="{B7C891FB-8E24-468E-B40E-B5B45AAAF79B}" destId="{8584BDBD-D4BA-4FC8-83A5-8B50C9810E48}" srcOrd="0" destOrd="0" presId="urn:microsoft.com/office/officeart/2005/8/layout/radial1"/>
    <dgm:cxn modelId="{A4CFD3D8-27CC-46D6-9459-20F846F1BDB6}" type="presOf" srcId="{BEF9F0C8-8E43-4C9D-BB2B-9768D2BDD8B7}" destId="{0569DE60-8E6A-410C-A15C-A0F4982F7723}" srcOrd="0" destOrd="0" presId="urn:microsoft.com/office/officeart/2005/8/layout/radial1"/>
    <dgm:cxn modelId="{5F75970E-1D8B-4145-9D2D-53559E5B560A}" type="presOf" srcId="{094821CE-CB50-487B-91A3-D7FE59B399BA}" destId="{5583A036-A23D-409A-A249-9E46B7E0486E}" srcOrd="0" destOrd="0" presId="urn:microsoft.com/office/officeart/2005/8/layout/radial1"/>
    <dgm:cxn modelId="{8B18B308-8F74-4987-8A79-942060E9C509}" type="presOf" srcId="{28CF850A-17E6-49E7-8ED1-4126D8DEEFF9}" destId="{34D14574-5622-421D-B18F-E6D6C0E11547}" srcOrd="0" destOrd="0" presId="urn:microsoft.com/office/officeart/2005/8/layout/radial1"/>
    <dgm:cxn modelId="{51DFB437-EA45-4400-807F-D81E1077D4B8}" srcId="{B7C891FB-8E24-468E-B40E-B5B45AAAF79B}" destId="{BEDBB178-8EED-42E5-BD93-DB5EB7DD4636}" srcOrd="0" destOrd="0" parTransId="{E9ADF635-5880-41D9-9199-2727F5559A0A}" sibTransId="{4AE66311-CDFF-4A3A-9A21-4F55F933BC71}"/>
    <dgm:cxn modelId="{E92F27C1-95DD-4187-B722-451B64EE1CBD}" type="presOf" srcId="{BEDBB178-8EED-42E5-BD93-DB5EB7DD4636}" destId="{EA4F8F6D-C16B-4705-B8CA-8AC0D7FD168B}" srcOrd="0" destOrd="0" presId="urn:microsoft.com/office/officeart/2005/8/layout/radial1"/>
    <dgm:cxn modelId="{F0F851BA-FC8B-4585-8E00-ED4A5C0EFD27}" type="presOf" srcId="{B2DA59D4-71BF-45A9-86EF-730A2170EFF6}" destId="{1D2B7ECF-D67F-411E-BD6E-558B63EDEBD4}" srcOrd="0" destOrd="0" presId="urn:microsoft.com/office/officeart/2005/8/layout/radial1"/>
    <dgm:cxn modelId="{FCB8F151-A4D2-47E9-B8A3-41CB31C45BFB}" type="presOf" srcId="{A32FE894-4A97-4136-9332-A53C7C84C02B}" destId="{8DE2EE42-DF90-4C4B-86C2-D6224FE67D16}" srcOrd="0" destOrd="0" presId="urn:microsoft.com/office/officeart/2005/8/layout/radial1"/>
    <dgm:cxn modelId="{875A4339-2A9E-4256-82B0-1ACB4D87CAAF}" type="presOf" srcId="{290E0BE9-F148-4BA9-ACF4-259418C8978E}" destId="{DEA14C41-CF6A-4DE2-BC06-10A789E354F5}" srcOrd="0" destOrd="0" presId="urn:microsoft.com/office/officeart/2005/8/layout/radial1"/>
    <dgm:cxn modelId="{EC7302C7-3713-4315-8750-2D0E8053EFFD}" srcId="{BEDBB178-8EED-42E5-BD93-DB5EB7DD4636}" destId="{A32FE894-4A97-4136-9332-A53C7C84C02B}" srcOrd="4" destOrd="0" parTransId="{290E0BE9-F148-4BA9-ACF4-259418C8978E}" sibTransId="{2A0D1E50-7F1C-4E5F-8E75-59A01FF438F9}"/>
    <dgm:cxn modelId="{47243301-9B9B-4DD5-8E0B-6607A6188CBD}" srcId="{BEDBB178-8EED-42E5-BD93-DB5EB7DD4636}" destId="{BEF9F0C8-8E43-4C9D-BB2B-9768D2BDD8B7}" srcOrd="2" destOrd="0" parTransId="{918F6B2F-A4EC-4063-BD53-497DDA341845}" sibTransId="{A684C2C6-2C4F-4B7D-BD20-B2365058F44A}"/>
    <dgm:cxn modelId="{38CA4D59-EDDA-4898-B2BF-471F9DF8E634}" type="presParOf" srcId="{8584BDBD-D4BA-4FC8-83A5-8B50C9810E48}" destId="{EA4F8F6D-C16B-4705-B8CA-8AC0D7FD168B}" srcOrd="0" destOrd="0" presId="urn:microsoft.com/office/officeart/2005/8/layout/radial1"/>
    <dgm:cxn modelId="{D1F19F9C-17B1-4162-AE64-32BE70C337AD}" type="presParOf" srcId="{8584BDBD-D4BA-4FC8-83A5-8B50C9810E48}" destId="{F46EBE8F-735C-4FAD-9213-9D986BF1F96D}" srcOrd="1" destOrd="0" presId="urn:microsoft.com/office/officeart/2005/8/layout/radial1"/>
    <dgm:cxn modelId="{0D27B3CD-4CB2-47A3-A117-99D24A8A9F4A}" type="presParOf" srcId="{F46EBE8F-735C-4FAD-9213-9D986BF1F96D}" destId="{FE84967B-3B8B-452B-B773-7284299431D5}" srcOrd="0" destOrd="0" presId="urn:microsoft.com/office/officeart/2005/8/layout/radial1"/>
    <dgm:cxn modelId="{A2E84F32-438E-4F61-BE29-18B05D8C7CF8}" type="presParOf" srcId="{8584BDBD-D4BA-4FC8-83A5-8B50C9810E48}" destId="{56D505B2-44BF-4B03-B313-59D5151232A5}" srcOrd="2" destOrd="0" presId="urn:microsoft.com/office/officeart/2005/8/layout/radial1"/>
    <dgm:cxn modelId="{7DB000DA-BA94-480B-B9AA-181266C04EDF}" type="presParOf" srcId="{8584BDBD-D4BA-4FC8-83A5-8B50C9810E48}" destId="{50BA2877-34E3-4BF0-853A-268D69BD6DCF}" srcOrd="3" destOrd="0" presId="urn:microsoft.com/office/officeart/2005/8/layout/radial1"/>
    <dgm:cxn modelId="{F3369335-A371-4CFE-A665-1F95262EECA3}" type="presParOf" srcId="{50BA2877-34E3-4BF0-853A-268D69BD6DCF}" destId="{7A825BF0-7625-4FFD-AC63-001CC903AF6B}" srcOrd="0" destOrd="0" presId="urn:microsoft.com/office/officeart/2005/8/layout/radial1"/>
    <dgm:cxn modelId="{EF98DF6A-19FA-4524-AF0A-8A56690CDA3E}" type="presParOf" srcId="{8584BDBD-D4BA-4FC8-83A5-8B50C9810E48}" destId="{1D2B7ECF-D67F-411E-BD6E-558B63EDEBD4}" srcOrd="4" destOrd="0" presId="urn:microsoft.com/office/officeart/2005/8/layout/radial1"/>
    <dgm:cxn modelId="{678F4A30-58A8-4EC6-BCCD-769DE2066F02}" type="presParOf" srcId="{8584BDBD-D4BA-4FC8-83A5-8B50C9810E48}" destId="{ABCD8287-75EC-4BC4-B3AC-7FCEDE7C922F}" srcOrd="5" destOrd="0" presId="urn:microsoft.com/office/officeart/2005/8/layout/radial1"/>
    <dgm:cxn modelId="{42B92CE1-58AF-41F3-854A-77C673ADA339}" type="presParOf" srcId="{ABCD8287-75EC-4BC4-B3AC-7FCEDE7C922F}" destId="{D4628E1A-F245-41FB-8B1B-EBC87E06CC40}" srcOrd="0" destOrd="0" presId="urn:microsoft.com/office/officeart/2005/8/layout/radial1"/>
    <dgm:cxn modelId="{C8AB15FE-B3C8-4F6F-BBC3-67875C464E2D}" type="presParOf" srcId="{8584BDBD-D4BA-4FC8-83A5-8B50C9810E48}" destId="{0569DE60-8E6A-410C-A15C-A0F4982F7723}" srcOrd="6" destOrd="0" presId="urn:microsoft.com/office/officeart/2005/8/layout/radial1"/>
    <dgm:cxn modelId="{CEE6CB25-1815-4EC4-8E4D-A1A35F47FCB4}" type="presParOf" srcId="{8584BDBD-D4BA-4FC8-83A5-8B50C9810E48}" destId="{5583A036-A23D-409A-A249-9E46B7E0486E}" srcOrd="7" destOrd="0" presId="urn:microsoft.com/office/officeart/2005/8/layout/radial1"/>
    <dgm:cxn modelId="{A09E805F-D310-4FB9-A8AC-1DA060B9B452}" type="presParOf" srcId="{5583A036-A23D-409A-A249-9E46B7E0486E}" destId="{F2711636-C10F-4AF0-93E9-6F2F153D94CF}" srcOrd="0" destOrd="0" presId="urn:microsoft.com/office/officeart/2005/8/layout/radial1"/>
    <dgm:cxn modelId="{E8DC82B8-8372-4B75-8D81-B76EAE25D4E8}" type="presParOf" srcId="{8584BDBD-D4BA-4FC8-83A5-8B50C9810E48}" destId="{34D14574-5622-421D-B18F-E6D6C0E11547}" srcOrd="8" destOrd="0" presId="urn:microsoft.com/office/officeart/2005/8/layout/radial1"/>
    <dgm:cxn modelId="{8337F855-68F2-4E83-BD83-969C9092F4DB}" type="presParOf" srcId="{8584BDBD-D4BA-4FC8-83A5-8B50C9810E48}" destId="{DEA14C41-CF6A-4DE2-BC06-10A789E354F5}" srcOrd="9" destOrd="0" presId="urn:microsoft.com/office/officeart/2005/8/layout/radial1"/>
    <dgm:cxn modelId="{FA0D4C7D-8CB3-4A24-BD06-9D125C3DF241}" type="presParOf" srcId="{DEA14C41-CF6A-4DE2-BC06-10A789E354F5}" destId="{6D9DE76F-53E7-43D8-9038-586133E5BC58}" srcOrd="0" destOrd="0" presId="urn:microsoft.com/office/officeart/2005/8/layout/radial1"/>
    <dgm:cxn modelId="{145E702C-882E-492A-B8B9-0687EBE576EB}" type="presParOf" srcId="{8584BDBD-D4BA-4FC8-83A5-8B50C9810E48}" destId="{8DE2EE42-DF90-4C4B-86C2-D6224FE67D16}" srcOrd="10" destOrd="0" presId="urn:microsoft.com/office/officeart/2005/8/layout/radial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8EC016-DBC3-4D7A-AB61-D0B6B86381BC}" type="doc">
      <dgm:prSet loTypeId="urn:microsoft.com/office/officeart/2005/8/layout/process5" loCatId="process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hr-HR"/>
        </a:p>
      </dgm:t>
    </dgm:pt>
    <dgm:pt modelId="{AAE79F76-387B-4633-B923-20838D1893C2}">
      <dgm:prSet phldrT="[Text]"/>
      <dgm:spPr/>
      <dgm:t>
        <a:bodyPr/>
        <a:lstStyle/>
        <a:p>
          <a:r>
            <a:rPr lang="hr-HR" dirty="0" smtClean="0"/>
            <a:t>Analiza programa i njegova okruženja</a:t>
          </a:r>
          <a:endParaRPr lang="hr-HR" dirty="0"/>
        </a:p>
      </dgm:t>
    </dgm:pt>
    <dgm:pt modelId="{BFB53C1B-88EB-4C66-9A2B-4C59FCF73988}" type="parTrans" cxnId="{5B3983BC-C4D6-4897-978B-910894A17264}">
      <dgm:prSet/>
      <dgm:spPr/>
      <dgm:t>
        <a:bodyPr/>
        <a:lstStyle/>
        <a:p>
          <a:endParaRPr lang="hr-HR"/>
        </a:p>
      </dgm:t>
    </dgm:pt>
    <dgm:pt modelId="{D8654436-690E-4F34-A1D6-2342C8D51203}" type="sibTrans" cxnId="{5B3983BC-C4D6-4897-978B-910894A17264}">
      <dgm:prSet/>
      <dgm:spPr/>
      <dgm:t>
        <a:bodyPr/>
        <a:lstStyle/>
        <a:p>
          <a:endParaRPr lang="hr-HR"/>
        </a:p>
      </dgm:t>
    </dgm:pt>
    <dgm:pt modelId="{6C9DC4A9-DB36-4F5E-B976-0B805F666133}">
      <dgm:prSet phldrT="[Text]"/>
      <dgm:spPr/>
      <dgm:t>
        <a:bodyPr/>
        <a:lstStyle/>
        <a:p>
          <a:r>
            <a:rPr lang="hr-HR" dirty="0" smtClean="0"/>
            <a:t>Određivanje ciljeva</a:t>
          </a:r>
          <a:endParaRPr lang="hr-HR" dirty="0"/>
        </a:p>
      </dgm:t>
    </dgm:pt>
    <dgm:pt modelId="{5D083CD2-C70A-426B-8C37-510E8E5FDC6B}" type="parTrans" cxnId="{8A382E16-E357-42F2-8D0C-3C8E31663D4E}">
      <dgm:prSet/>
      <dgm:spPr/>
      <dgm:t>
        <a:bodyPr/>
        <a:lstStyle/>
        <a:p>
          <a:endParaRPr lang="hr-HR"/>
        </a:p>
      </dgm:t>
    </dgm:pt>
    <dgm:pt modelId="{E70DA5DA-D77E-41F9-97E6-09536BC46BD7}" type="sibTrans" cxnId="{8A382E16-E357-42F2-8D0C-3C8E31663D4E}">
      <dgm:prSet/>
      <dgm:spPr/>
      <dgm:t>
        <a:bodyPr/>
        <a:lstStyle/>
        <a:p>
          <a:endParaRPr lang="hr-HR"/>
        </a:p>
      </dgm:t>
    </dgm:pt>
    <dgm:pt modelId="{DA20DAE5-B1D5-4ED1-B8AA-009ED84F086E}">
      <dgm:prSet phldrT="[Text]"/>
      <dgm:spPr/>
      <dgm:t>
        <a:bodyPr/>
        <a:lstStyle/>
        <a:p>
          <a:r>
            <a:rPr lang="hr-HR" dirty="0" smtClean="0"/>
            <a:t>Analiza zahtjeva i utvrđivanje prioriteta</a:t>
          </a:r>
          <a:endParaRPr lang="hr-HR" dirty="0"/>
        </a:p>
      </dgm:t>
    </dgm:pt>
    <dgm:pt modelId="{CE04876B-D1B9-4304-8C2C-CA35BB61CC2E}" type="parTrans" cxnId="{9999DEAE-FEF7-403C-A258-07718ACDE7B3}">
      <dgm:prSet/>
      <dgm:spPr/>
      <dgm:t>
        <a:bodyPr/>
        <a:lstStyle/>
        <a:p>
          <a:endParaRPr lang="hr-HR"/>
        </a:p>
      </dgm:t>
    </dgm:pt>
    <dgm:pt modelId="{9D778269-D16C-4159-BA7F-A5A7EB46C426}" type="sibTrans" cxnId="{9999DEAE-FEF7-403C-A258-07718ACDE7B3}">
      <dgm:prSet/>
      <dgm:spPr/>
      <dgm:t>
        <a:bodyPr/>
        <a:lstStyle/>
        <a:p>
          <a:endParaRPr lang="hr-HR"/>
        </a:p>
      </dgm:t>
    </dgm:pt>
    <dgm:pt modelId="{568B29D0-5951-4846-AAA9-07789D1FCD3B}">
      <dgm:prSet phldrT="[Text]"/>
      <dgm:spPr/>
      <dgm:t>
        <a:bodyPr/>
        <a:lstStyle/>
        <a:p>
          <a:r>
            <a:rPr lang="hr-HR" dirty="0" smtClean="0"/>
            <a:t>Izrada plana</a:t>
          </a:r>
          <a:endParaRPr lang="hr-HR" dirty="0"/>
        </a:p>
      </dgm:t>
    </dgm:pt>
    <dgm:pt modelId="{A4431EFA-EC08-45F4-A8FD-39A9B91588D8}" type="parTrans" cxnId="{4B96B268-D70A-49C1-BC95-F42C95107C60}">
      <dgm:prSet/>
      <dgm:spPr/>
      <dgm:t>
        <a:bodyPr/>
        <a:lstStyle/>
        <a:p>
          <a:endParaRPr lang="hr-HR"/>
        </a:p>
      </dgm:t>
    </dgm:pt>
    <dgm:pt modelId="{C4555389-6555-494A-A727-77430A9598B3}" type="sibTrans" cxnId="{4B96B268-D70A-49C1-BC95-F42C95107C60}">
      <dgm:prSet/>
      <dgm:spPr/>
      <dgm:t>
        <a:bodyPr/>
        <a:lstStyle/>
        <a:p>
          <a:endParaRPr lang="hr-HR"/>
        </a:p>
      </dgm:t>
    </dgm:pt>
    <dgm:pt modelId="{CDD9CF23-2DC9-4222-816B-F8218B7E81CE}">
      <dgm:prSet phldrT="[Text]"/>
      <dgm:spPr/>
      <dgm:t>
        <a:bodyPr/>
        <a:lstStyle/>
        <a:p>
          <a:r>
            <a:rPr lang="hr-HR" dirty="0" smtClean="0"/>
            <a:t>Praćenje i vrednovanje provedbe</a:t>
          </a:r>
          <a:endParaRPr lang="hr-HR" dirty="0"/>
        </a:p>
      </dgm:t>
    </dgm:pt>
    <dgm:pt modelId="{1E21930E-CF64-4C23-966C-001794991DCB}" type="parTrans" cxnId="{7761DE07-36BB-4CA8-AD3F-3F0D16B952D6}">
      <dgm:prSet/>
      <dgm:spPr/>
      <dgm:t>
        <a:bodyPr/>
        <a:lstStyle/>
        <a:p>
          <a:endParaRPr lang="hr-HR"/>
        </a:p>
      </dgm:t>
    </dgm:pt>
    <dgm:pt modelId="{9BF56B79-EA70-47BC-B842-3972220AE97C}" type="sibTrans" cxnId="{7761DE07-36BB-4CA8-AD3F-3F0D16B952D6}">
      <dgm:prSet/>
      <dgm:spPr/>
      <dgm:t>
        <a:bodyPr/>
        <a:lstStyle/>
        <a:p>
          <a:endParaRPr lang="hr-HR"/>
        </a:p>
      </dgm:t>
    </dgm:pt>
    <dgm:pt modelId="{5BB3F881-1066-457A-8C4A-4CB42707C3CD}" type="pres">
      <dgm:prSet presAssocID="{328EC016-DBC3-4D7A-AB61-D0B6B86381B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F7E81C59-7C2F-4D49-B303-02379D68D987}" type="pres">
      <dgm:prSet presAssocID="{AAE79F76-387B-4633-B923-20838D1893C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D663421-DE95-4677-956D-632E422885D6}" type="pres">
      <dgm:prSet presAssocID="{D8654436-690E-4F34-A1D6-2342C8D51203}" presName="sibTrans" presStyleLbl="sibTrans2D1" presStyleIdx="0" presStyleCnt="4"/>
      <dgm:spPr/>
      <dgm:t>
        <a:bodyPr/>
        <a:lstStyle/>
        <a:p>
          <a:endParaRPr lang="hr-HR"/>
        </a:p>
      </dgm:t>
    </dgm:pt>
    <dgm:pt modelId="{8D94FCD8-8A0E-4F84-8CD0-8437554C3A1F}" type="pres">
      <dgm:prSet presAssocID="{D8654436-690E-4F34-A1D6-2342C8D51203}" presName="connectorText" presStyleLbl="sibTrans2D1" presStyleIdx="0" presStyleCnt="4"/>
      <dgm:spPr/>
      <dgm:t>
        <a:bodyPr/>
        <a:lstStyle/>
        <a:p>
          <a:endParaRPr lang="hr-HR"/>
        </a:p>
      </dgm:t>
    </dgm:pt>
    <dgm:pt modelId="{A0F04007-7575-456E-8481-B642CD2DADFB}" type="pres">
      <dgm:prSet presAssocID="{6C9DC4A9-DB36-4F5E-B976-0B805F66613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E93C592-7E9E-4E78-84E1-4ECFA0AE9A6A}" type="pres">
      <dgm:prSet presAssocID="{E70DA5DA-D77E-41F9-97E6-09536BC46BD7}" presName="sibTrans" presStyleLbl="sibTrans2D1" presStyleIdx="1" presStyleCnt="4"/>
      <dgm:spPr/>
      <dgm:t>
        <a:bodyPr/>
        <a:lstStyle/>
        <a:p>
          <a:endParaRPr lang="hr-HR"/>
        </a:p>
      </dgm:t>
    </dgm:pt>
    <dgm:pt modelId="{24F5D9E5-06AF-45FE-8675-5993251AC3BD}" type="pres">
      <dgm:prSet presAssocID="{E70DA5DA-D77E-41F9-97E6-09536BC46BD7}" presName="connectorText" presStyleLbl="sibTrans2D1" presStyleIdx="1" presStyleCnt="4"/>
      <dgm:spPr/>
      <dgm:t>
        <a:bodyPr/>
        <a:lstStyle/>
        <a:p>
          <a:endParaRPr lang="hr-HR"/>
        </a:p>
      </dgm:t>
    </dgm:pt>
    <dgm:pt modelId="{829E3244-F9CD-4C8F-9BEC-BCE7CD0FF31E}" type="pres">
      <dgm:prSet presAssocID="{DA20DAE5-B1D5-4ED1-B8AA-009ED84F086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81FF96B-0C50-459A-A65F-CE9CD35A024F}" type="pres">
      <dgm:prSet presAssocID="{9D778269-D16C-4159-BA7F-A5A7EB46C426}" presName="sibTrans" presStyleLbl="sibTrans2D1" presStyleIdx="2" presStyleCnt="4"/>
      <dgm:spPr/>
      <dgm:t>
        <a:bodyPr/>
        <a:lstStyle/>
        <a:p>
          <a:endParaRPr lang="hr-HR"/>
        </a:p>
      </dgm:t>
    </dgm:pt>
    <dgm:pt modelId="{361C48C5-C516-422E-98BA-379EBBB9108E}" type="pres">
      <dgm:prSet presAssocID="{9D778269-D16C-4159-BA7F-A5A7EB46C426}" presName="connectorText" presStyleLbl="sibTrans2D1" presStyleIdx="2" presStyleCnt="4"/>
      <dgm:spPr/>
      <dgm:t>
        <a:bodyPr/>
        <a:lstStyle/>
        <a:p>
          <a:endParaRPr lang="hr-HR"/>
        </a:p>
      </dgm:t>
    </dgm:pt>
    <dgm:pt modelId="{D7E24A41-DC55-4018-BE5A-305067CCDE6F}" type="pres">
      <dgm:prSet presAssocID="{568B29D0-5951-4846-AAA9-07789D1FCD3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53D680C-2716-4064-8F67-BDDAB4AE44A6}" type="pres">
      <dgm:prSet presAssocID="{C4555389-6555-494A-A727-77430A9598B3}" presName="sibTrans" presStyleLbl="sibTrans2D1" presStyleIdx="3" presStyleCnt="4"/>
      <dgm:spPr/>
      <dgm:t>
        <a:bodyPr/>
        <a:lstStyle/>
        <a:p>
          <a:endParaRPr lang="hr-HR"/>
        </a:p>
      </dgm:t>
    </dgm:pt>
    <dgm:pt modelId="{4316BE19-F4AF-4418-ABD9-E500CDC814E2}" type="pres">
      <dgm:prSet presAssocID="{C4555389-6555-494A-A727-77430A9598B3}" presName="connectorText" presStyleLbl="sibTrans2D1" presStyleIdx="3" presStyleCnt="4"/>
      <dgm:spPr/>
      <dgm:t>
        <a:bodyPr/>
        <a:lstStyle/>
        <a:p>
          <a:endParaRPr lang="hr-HR"/>
        </a:p>
      </dgm:t>
    </dgm:pt>
    <dgm:pt modelId="{5CBA499C-FA2F-463D-A12D-BCF601418A01}" type="pres">
      <dgm:prSet presAssocID="{CDD9CF23-2DC9-4222-816B-F8218B7E81C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5B3983BC-C4D6-4897-978B-910894A17264}" srcId="{328EC016-DBC3-4D7A-AB61-D0B6B86381BC}" destId="{AAE79F76-387B-4633-B923-20838D1893C2}" srcOrd="0" destOrd="0" parTransId="{BFB53C1B-88EB-4C66-9A2B-4C59FCF73988}" sibTransId="{D8654436-690E-4F34-A1D6-2342C8D51203}"/>
    <dgm:cxn modelId="{4B96B268-D70A-49C1-BC95-F42C95107C60}" srcId="{328EC016-DBC3-4D7A-AB61-D0B6B86381BC}" destId="{568B29D0-5951-4846-AAA9-07789D1FCD3B}" srcOrd="3" destOrd="0" parTransId="{A4431EFA-EC08-45F4-A8FD-39A9B91588D8}" sibTransId="{C4555389-6555-494A-A727-77430A9598B3}"/>
    <dgm:cxn modelId="{4CC6C351-99D5-43E6-9491-40AE9DB0ED88}" type="presOf" srcId="{E70DA5DA-D77E-41F9-97E6-09536BC46BD7}" destId="{24F5D9E5-06AF-45FE-8675-5993251AC3BD}" srcOrd="1" destOrd="0" presId="urn:microsoft.com/office/officeart/2005/8/layout/process5"/>
    <dgm:cxn modelId="{80C4BAED-0D39-49E7-8CF7-485B80318AE9}" type="presOf" srcId="{CDD9CF23-2DC9-4222-816B-F8218B7E81CE}" destId="{5CBA499C-FA2F-463D-A12D-BCF601418A01}" srcOrd="0" destOrd="0" presId="urn:microsoft.com/office/officeart/2005/8/layout/process5"/>
    <dgm:cxn modelId="{8A382E16-E357-42F2-8D0C-3C8E31663D4E}" srcId="{328EC016-DBC3-4D7A-AB61-D0B6B86381BC}" destId="{6C9DC4A9-DB36-4F5E-B976-0B805F666133}" srcOrd="1" destOrd="0" parTransId="{5D083CD2-C70A-426B-8C37-510E8E5FDC6B}" sibTransId="{E70DA5DA-D77E-41F9-97E6-09536BC46BD7}"/>
    <dgm:cxn modelId="{9999DEAE-FEF7-403C-A258-07718ACDE7B3}" srcId="{328EC016-DBC3-4D7A-AB61-D0B6B86381BC}" destId="{DA20DAE5-B1D5-4ED1-B8AA-009ED84F086E}" srcOrd="2" destOrd="0" parTransId="{CE04876B-D1B9-4304-8C2C-CA35BB61CC2E}" sibTransId="{9D778269-D16C-4159-BA7F-A5A7EB46C426}"/>
    <dgm:cxn modelId="{AF995555-CCB0-4D00-8095-EE3312DD33F7}" type="presOf" srcId="{C4555389-6555-494A-A727-77430A9598B3}" destId="{753D680C-2716-4064-8F67-BDDAB4AE44A6}" srcOrd="0" destOrd="0" presId="urn:microsoft.com/office/officeart/2005/8/layout/process5"/>
    <dgm:cxn modelId="{C0CADD4B-8765-44CF-96F9-80FBF4BCB125}" type="presOf" srcId="{DA20DAE5-B1D5-4ED1-B8AA-009ED84F086E}" destId="{829E3244-F9CD-4C8F-9BEC-BCE7CD0FF31E}" srcOrd="0" destOrd="0" presId="urn:microsoft.com/office/officeart/2005/8/layout/process5"/>
    <dgm:cxn modelId="{7761DE07-36BB-4CA8-AD3F-3F0D16B952D6}" srcId="{328EC016-DBC3-4D7A-AB61-D0B6B86381BC}" destId="{CDD9CF23-2DC9-4222-816B-F8218B7E81CE}" srcOrd="4" destOrd="0" parTransId="{1E21930E-CF64-4C23-966C-001794991DCB}" sibTransId="{9BF56B79-EA70-47BC-B842-3972220AE97C}"/>
    <dgm:cxn modelId="{60618057-8B9C-4F75-9604-C8C5CE9F6DE5}" type="presOf" srcId="{D8654436-690E-4F34-A1D6-2342C8D51203}" destId="{4D663421-DE95-4677-956D-632E422885D6}" srcOrd="0" destOrd="0" presId="urn:microsoft.com/office/officeart/2005/8/layout/process5"/>
    <dgm:cxn modelId="{8C695B19-48FC-43E7-88B2-ED526D936140}" type="presOf" srcId="{AAE79F76-387B-4633-B923-20838D1893C2}" destId="{F7E81C59-7C2F-4D49-B303-02379D68D987}" srcOrd="0" destOrd="0" presId="urn:microsoft.com/office/officeart/2005/8/layout/process5"/>
    <dgm:cxn modelId="{2BFFE648-B12E-43CB-9924-488F61196DF3}" type="presOf" srcId="{9D778269-D16C-4159-BA7F-A5A7EB46C426}" destId="{361C48C5-C516-422E-98BA-379EBBB9108E}" srcOrd="1" destOrd="0" presId="urn:microsoft.com/office/officeart/2005/8/layout/process5"/>
    <dgm:cxn modelId="{8F5E0493-F71D-43E4-9963-96142DD12B21}" type="presOf" srcId="{C4555389-6555-494A-A727-77430A9598B3}" destId="{4316BE19-F4AF-4418-ABD9-E500CDC814E2}" srcOrd="1" destOrd="0" presId="urn:microsoft.com/office/officeart/2005/8/layout/process5"/>
    <dgm:cxn modelId="{4C6E2307-7738-4488-97D6-E87F544A07DD}" type="presOf" srcId="{E70DA5DA-D77E-41F9-97E6-09536BC46BD7}" destId="{5E93C592-7E9E-4E78-84E1-4ECFA0AE9A6A}" srcOrd="0" destOrd="0" presId="urn:microsoft.com/office/officeart/2005/8/layout/process5"/>
    <dgm:cxn modelId="{18C27780-CF13-4F85-AE59-7C1C94DEDFAD}" type="presOf" srcId="{568B29D0-5951-4846-AAA9-07789D1FCD3B}" destId="{D7E24A41-DC55-4018-BE5A-305067CCDE6F}" srcOrd="0" destOrd="0" presId="urn:microsoft.com/office/officeart/2005/8/layout/process5"/>
    <dgm:cxn modelId="{18362C25-5E45-4FF8-8A31-A7C19F808757}" type="presOf" srcId="{9D778269-D16C-4159-BA7F-A5A7EB46C426}" destId="{481FF96B-0C50-459A-A65F-CE9CD35A024F}" srcOrd="0" destOrd="0" presId="urn:microsoft.com/office/officeart/2005/8/layout/process5"/>
    <dgm:cxn modelId="{40852418-535B-4909-840D-5482E78EB031}" type="presOf" srcId="{328EC016-DBC3-4D7A-AB61-D0B6B86381BC}" destId="{5BB3F881-1066-457A-8C4A-4CB42707C3CD}" srcOrd="0" destOrd="0" presId="urn:microsoft.com/office/officeart/2005/8/layout/process5"/>
    <dgm:cxn modelId="{9EA586F7-54B2-4DD9-9019-8A42EFE68874}" type="presOf" srcId="{D8654436-690E-4F34-A1D6-2342C8D51203}" destId="{8D94FCD8-8A0E-4F84-8CD0-8437554C3A1F}" srcOrd="1" destOrd="0" presId="urn:microsoft.com/office/officeart/2005/8/layout/process5"/>
    <dgm:cxn modelId="{51730A11-8B82-4B64-BC6D-9A0C3BC5C2F8}" type="presOf" srcId="{6C9DC4A9-DB36-4F5E-B976-0B805F666133}" destId="{A0F04007-7575-456E-8481-B642CD2DADFB}" srcOrd="0" destOrd="0" presId="urn:microsoft.com/office/officeart/2005/8/layout/process5"/>
    <dgm:cxn modelId="{FBD8D88A-406E-4050-8B2E-3E8118CCBD0F}" type="presParOf" srcId="{5BB3F881-1066-457A-8C4A-4CB42707C3CD}" destId="{F7E81C59-7C2F-4D49-B303-02379D68D987}" srcOrd="0" destOrd="0" presId="urn:microsoft.com/office/officeart/2005/8/layout/process5"/>
    <dgm:cxn modelId="{7592C161-3C72-4648-9E47-3F54DD7146FC}" type="presParOf" srcId="{5BB3F881-1066-457A-8C4A-4CB42707C3CD}" destId="{4D663421-DE95-4677-956D-632E422885D6}" srcOrd="1" destOrd="0" presId="urn:microsoft.com/office/officeart/2005/8/layout/process5"/>
    <dgm:cxn modelId="{67599C1A-B045-4DE2-9DCA-4CA31B96694D}" type="presParOf" srcId="{4D663421-DE95-4677-956D-632E422885D6}" destId="{8D94FCD8-8A0E-4F84-8CD0-8437554C3A1F}" srcOrd="0" destOrd="0" presId="urn:microsoft.com/office/officeart/2005/8/layout/process5"/>
    <dgm:cxn modelId="{1EC0E095-22C8-4B1B-84F8-080260295EE8}" type="presParOf" srcId="{5BB3F881-1066-457A-8C4A-4CB42707C3CD}" destId="{A0F04007-7575-456E-8481-B642CD2DADFB}" srcOrd="2" destOrd="0" presId="urn:microsoft.com/office/officeart/2005/8/layout/process5"/>
    <dgm:cxn modelId="{C6F6BC16-2D58-423D-B0A1-23320C152883}" type="presParOf" srcId="{5BB3F881-1066-457A-8C4A-4CB42707C3CD}" destId="{5E93C592-7E9E-4E78-84E1-4ECFA0AE9A6A}" srcOrd="3" destOrd="0" presId="urn:microsoft.com/office/officeart/2005/8/layout/process5"/>
    <dgm:cxn modelId="{3D622BDE-74B4-4108-A17F-FF9D22CB446F}" type="presParOf" srcId="{5E93C592-7E9E-4E78-84E1-4ECFA0AE9A6A}" destId="{24F5D9E5-06AF-45FE-8675-5993251AC3BD}" srcOrd="0" destOrd="0" presId="urn:microsoft.com/office/officeart/2005/8/layout/process5"/>
    <dgm:cxn modelId="{59C32CD3-5519-4FEE-BB25-342C437B60D9}" type="presParOf" srcId="{5BB3F881-1066-457A-8C4A-4CB42707C3CD}" destId="{829E3244-F9CD-4C8F-9BEC-BCE7CD0FF31E}" srcOrd="4" destOrd="0" presId="urn:microsoft.com/office/officeart/2005/8/layout/process5"/>
    <dgm:cxn modelId="{38800123-78C6-4AEB-9C63-029607A5D0E0}" type="presParOf" srcId="{5BB3F881-1066-457A-8C4A-4CB42707C3CD}" destId="{481FF96B-0C50-459A-A65F-CE9CD35A024F}" srcOrd="5" destOrd="0" presId="urn:microsoft.com/office/officeart/2005/8/layout/process5"/>
    <dgm:cxn modelId="{1AEB8D05-E7FE-4BE4-A82E-B01D9C9CCFFE}" type="presParOf" srcId="{481FF96B-0C50-459A-A65F-CE9CD35A024F}" destId="{361C48C5-C516-422E-98BA-379EBBB9108E}" srcOrd="0" destOrd="0" presId="urn:microsoft.com/office/officeart/2005/8/layout/process5"/>
    <dgm:cxn modelId="{E3B9E72C-4CE1-4088-A490-AB2708897019}" type="presParOf" srcId="{5BB3F881-1066-457A-8C4A-4CB42707C3CD}" destId="{D7E24A41-DC55-4018-BE5A-305067CCDE6F}" srcOrd="6" destOrd="0" presId="urn:microsoft.com/office/officeart/2005/8/layout/process5"/>
    <dgm:cxn modelId="{2B6AA65A-E3A5-44A2-BF9C-4D50EAEDC61A}" type="presParOf" srcId="{5BB3F881-1066-457A-8C4A-4CB42707C3CD}" destId="{753D680C-2716-4064-8F67-BDDAB4AE44A6}" srcOrd="7" destOrd="0" presId="urn:microsoft.com/office/officeart/2005/8/layout/process5"/>
    <dgm:cxn modelId="{EEB0B1C7-F5C1-431D-9CA0-80A541524F68}" type="presParOf" srcId="{753D680C-2716-4064-8F67-BDDAB4AE44A6}" destId="{4316BE19-F4AF-4418-ABD9-E500CDC814E2}" srcOrd="0" destOrd="0" presId="urn:microsoft.com/office/officeart/2005/8/layout/process5"/>
    <dgm:cxn modelId="{0357AFB1-0B59-40BF-9ECF-88B01C769F53}" type="presParOf" srcId="{5BB3F881-1066-457A-8C4A-4CB42707C3CD}" destId="{5CBA499C-FA2F-463D-A12D-BCF601418A01}" srcOrd="8" destOrd="0" presId="urn:microsoft.com/office/officeart/2005/8/layout/process5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EE39F36-75BA-4940-B6D4-C3075022EC64}" type="doc">
      <dgm:prSet loTypeId="urn:microsoft.com/office/officeart/2005/8/layout/hierarchy3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hr-HR"/>
        </a:p>
      </dgm:t>
    </dgm:pt>
    <dgm:pt modelId="{83604ED9-6AC3-4EBC-A642-F4A14E69820D}">
      <dgm:prSet phldrT="[Text]"/>
      <dgm:spPr/>
      <dgm:t>
        <a:bodyPr/>
        <a:lstStyle/>
        <a:p>
          <a:r>
            <a:rPr lang="hr-HR" dirty="0" smtClean="0"/>
            <a:t>OSNOVNE STVARI KOJE ODREĐUJU PRISTUP LJUDSKIM RESURSIMA I UTJEČU NA NJIHOVU UČINKOVITOST</a:t>
          </a:r>
          <a:endParaRPr lang="hr-HR" dirty="0"/>
        </a:p>
      </dgm:t>
    </dgm:pt>
    <dgm:pt modelId="{0DA180D1-D5E0-4FBD-A829-205C793AD5CD}" type="parTrans" cxnId="{007D40A4-9A1D-44EF-8FE3-AFA90ECA9640}">
      <dgm:prSet/>
      <dgm:spPr/>
      <dgm:t>
        <a:bodyPr/>
        <a:lstStyle/>
        <a:p>
          <a:endParaRPr lang="hr-HR"/>
        </a:p>
      </dgm:t>
    </dgm:pt>
    <dgm:pt modelId="{6377BA8B-1BEF-413C-89CE-8F65A10C87A3}" type="sibTrans" cxnId="{007D40A4-9A1D-44EF-8FE3-AFA90ECA9640}">
      <dgm:prSet/>
      <dgm:spPr/>
      <dgm:t>
        <a:bodyPr/>
        <a:lstStyle/>
        <a:p>
          <a:endParaRPr lang="hr-HR"/>
        </a:p>
      </dgm:t>
    </dgm:pt>
    <dgm:pt modelId="{FDFCEC27-4A98-48BD-85FA-CE7B3657D9DF}">
      <dgm:prSet phldrT="[Text]"/>
      <dgm:spPr/>
      <dgm:t>
        <a:bodyPr/>
        <a:lstStyle/>
        <a:p>
          <a:r>
            <a:rPr lang="hr-HR" b="1" dirty="0" smtClean="0"/>
            <a:t>Usmjerenost na kompetencije</a:t>
          </a:r>
        </a:p>
        <a:p>
          <a:r>
            <a:rPr lang="hr-HR" dirty="0" smtClean="0"/>
            <a:t> </a:t>
          </a:r>
          <a:r>
            <a:rPr lang="hr-HR" dirty="0" smtClean="0">
              <a:sym typeface="Wingdings" pitchFamily="2" charset="2"/>
            </a:rPr>
            <a:t> najprije je potrebno razmotriti koje i kakve kompetencije su potrebne, te donijeti odluku o onome što je trenutno nužno, a što će se odgoditi za druga vremena.</a:t>
          </a:r>
          <a:endParaRPr lang="hr-HR" dirty="0"/>
        </a:p>
      </dgm:t>
    </dgm:pt>
    <dgm:pt modelId="{5DF8835A-A03E-487B-8C2B-9427CC4B2030}" type="parTrans" cxnId="{DA0C6703-8A96-41CC-8718-D92887F67284}">
      <dgm:prSet/>
      <dgm:spPr/>
      <dgm:t>
        <a:bodyPr/>
        <a:lstStyle/>
        <a:p>
          <a:endParaRPr lang="hr-HR"/>
        </a:p>
      </dgm:t>
    </dgm:pt>
    <dgm:pt modelId="{01404B5D-2BE9-471E-9901-D849D4D16646}" type="sibTrans" cxnId="{DA0C6703-8A96-41CC-8718-D92887F67284}">
      <dgm:prSet/>
      <dgm:spPr/>
      <dgm:t>
        <a:bodyPr/>
        <a:lstStyle/>
        <a:p>
          <a:endParaRPr lang="hr-HR"/>
        </a:p>
      </dgm:t>
    </dgm:pt>
    <dgm:pt modelId="{E39A91B9-85A6-4754-BE9A-578722A412E2}">
      <dgm:prSet phldrT="[Text]"/>
      <dgm:spPr/>
      <dgm:t>
        <a:bodyPr/>
        <a:lstStyle/>
        <a:p>
          <a:r>
            <a:rPr lang="hr-HR" b="1" dirty="0" smtClean="0"/>
            <a:t>Organizacijska kultura</a:t>
          </a:r>
        </a:p>
        <a:p>
          <a:r>
            <a:rPr lang="hr-HR" dirty="0" smtClean="0">
              <a:sym typeface="Wingdings" pitchFamily="2" charset="2"/>
            </a:rPr>
            <a:t> prožima sve segmente organizacije i očituje se kroz mogućnosti ili ograničenja u svakom području djelovanja.</a:t>
          </a:r>
          <a:endParaRPr lang="hr-HR" dirty="0"/>
        </a:p>
      </dgm:t>
    </dgm:pt>
    <dgm:pt modelId="{C7D331EE-C781-4C7B-97A1-B04C25CB0072}" type="parTrans" cxnId="{1802C18E-EE5C-40A9-9EC0-8AD1EF97BDF8}">
      <dgm:prSet/>
      <dgm:spPr/>
      <dgm:t>
        <a:bodyPr/>
        <a:lstStyle/>
        <a:p>
          <a:endParaRPr lang="hr-HR"/>
        </a:p>
      </dgm:t>
    </dgm:pt>
    <dgm:pt modelId="{18B0E9DC-5908-4377-89AB-DD7BDEC6ABD1}" type="sibTrans" cxnId="{1802C18E-EE5C-40A9-9EC0-8AD1EF97BDF8}">
      <dgm:prSet/>
      <dgm:spPr/>
      <dgm:t>
        <a:bodyPr/>
        <a:lstStyle/>
        <a:p>
          <a:endParaRPr lang="hr-HR"/>
        </a:p>
      </dgm:t>
    </dgm:pt>
    <dgm:pt modelId="{DFCDC416-9273-441B-ABC9-25A3D0E3B448}">
      <dgm:prSet phldrT="[Text]"/>
      <dgm:spPr/>
      <dgm:t>
        <a:bodyPr/>
        <a:lstStyle/>
        <a:p>
          <a:r>
            <a:rPr lang="hr-HR" b="1" dirty="0" smtClean="0"/>
            <a:t>Podrška</a:t>
          </a:r>
        </a:p>
        <a:p>
          <a:r>
            <a:rPr lang="hr-HR" dirty="0" smtClean="0">
              <a:sym typeface="Wingdings" pitchFamily="2" charset="2"/>
            </a:rPr>
            <a:t> kao što organizacija od svoga osoblja traži doprinos u postizanju njezinih ciljeva, tako i sama treba svojim zaposlenicima i suradnicima pomoći da postignu uspjeh u svom dijelu posla.</a:t>
          </a:r>
          <a:endParaRPr lang="hr-HR" dirty="0"/>
        </a:p>
      </dgm:t>
    </dgm:pt>
    <dgm:pt modelId="{8EFA1748-0566-45B4-B1C1-1FA68ECBFA9E}" type="parTrans" cxnId="{4F52FA29-A4FB-4EC1-8696-6464CE5D66FF}">
      <dgm:prSet/>
      <dgm:spPr/>
      <dgm:t>
        <a:bodyPr/>
        <a:lstStyle/>
        <a:p>
          <a:endParaRPr lang="hr-HR"/>
        </a:p>
      </dgm:t>
    </dgm:pt>
    <dgm:pt modelId="{C79E64E7-E539-48A7-B0BC-82B6D5240682}" type="sibTrans" cxnId="{4F52FA29-A4FB-4EC1-8696-6464CE5D66FF}">
      <dgm:prSet/>
      <dgm:spPr/>
      <dgm:t>
        <a:bodyPr/>
        <a:lstStyle/>
        <a:p>
          <a:endParaRPr lang="hr-HR"/>
        </a:p>
      </dgm:t>
    </dgm:pt>
    <dgm:pt modelId="{2EA7C42E-8A42-4EC8-A569-FF6E4C77E6B4}">
      <dgm:prSet/>
      <dgm:spPr/>
      <dgm:t>
        <a:bodyPr/>
        <a:lstStyle/>
        <a:p>
          <a:r>
            <a:rPr lang="hr-HR" b="1" dirty="0" smtClean="0"/>
            <a:t>Uključenost</a:t>
          </a:r>
        </a:p>
        <a:p>
          <a:r>
            <a:rPr lang="hr-HR" dirty="0" smtClean="0">
              <a:sym typeface="Wingdings" pitchFamily="2" charset="2"/>
            </a:rPr>
            <a:t> osoblje i suradnici trebaju ne samo poznavati ciljeve, vrijednosti i viziju programa, nego i sudjelovati u njima, aktivno ih podržavati i doživljavati svojima. </a:t>
          </a:r>
          <a:endParaRPr lang="hr-HR" dirty="0"/>
        </a:p>
      </dgm:t>
    </dgm:pt>
    <dgm:pt modelId="{52E7E17F-2F7C-4505-AD27-4EDF17EC2338}" type="parTrans" cxnId="{DDD309A4-D9A4-49F1-BFC7-943F926D8660}">
      <dgm:prSet/>
      <dgm:spPr/>
      <dgm:t>
        <a:bodyPr/>
        <a:lstStyle/>
        <a:p>
          <a:endParaRPr lang="hr-HR"/>
        </a:p>
      </dgm:t>
    </dgm:pt>
    <dgm:pt modelId="{249D3C31-675C-4DB3-8C7F-0447ED58E254}" type="sibTrans" cxnId="{DDD309A4-D9A4-49F1-BFC7-943F926D8660}">
      <dgm:prSet/>
      <dgm:spPr/>
      <dgm:t>
        <a:bodyPr/>
        <a:lstStyle/>
        <a:p>
          <a:endParaRPr lang="hr-HR"/>
        </a:p>
      </dgm:t>
    </dgm:pt>
    <dgm:pt modelId="{E1C638D1-C76F-444B-8EED-B3146228AB39}">
      <dgm:prSet/>
      <dgm:spPr/>
      <dgm:t>
        <a:bodyPr/>
        <a:lstStyle/>
        <a:p>
          <a:r>
            <a:rPr lang="hr-HR" b="1" dirty="0" smtClean="0"/>
            <a:t>Suradnja</a:t>
          </a:r>
        </a:p>
        <a:p>
          <a:r>
            <a:rPr lang="hr-HR" dirty="0" smtClean="0">
              <a:sym typeface="Wingdings" pitchFamily="2" charset="2"/>
            </a:rPr>
            <a:t>timski pristup i organizacija rada mogu dati puno više u odnosu na klasični model upravljanja radnim procesom. </a:t>
          </a:r>
          <a:endParaRPr lang="hr-HR" dirty="0"/>
        </a:p>
      </dgm:t>
    </dgm:pt>
    <dgm:pt modelId="{550494CC-A99B-4B5E-97C4-D414935E7E08}" type="parTrans" cxnId="{DBAFFB2D-4E48-4A35-98CF-F57FF54722A2}">
      <dgm:prSet/>
      <dgm:spPr/>
      <dgm:t>
        <a:bodyPr/>
        <a:lstStyle/>
        <a:p>
          <a:endParaRPr lang="hr-HR"/>
        </a:p>
      </dgm:t>
    </dgm:pt>
    <dgm:pt modelId="{0937827B-FF23-46D4-B396-397E676FF87F}" type="sibTrans" cxnId="{DBAFFB2D-4E48-4A35-98CF-F57FF54722A2}">
      <dgm:prSet/>
      <dgm:spPr/>
      <dgm:t>
        <a:bodyPr/>
        <a:lstStyle/>
        <a:p>
          <a:endParaRPr lang="hr-HR"/>
        </a:p>
      </dgm:t>
    </dgm:pt>
    <dgm:pt modelId="{76A5F8E5-2762-4D07-A627-4A158E081257}">
      <dgm:prSet/>
      <dgm:spPr/>
      <dgm:t>
        <a:bodyPr/>
        <a:lstStyle/>
        <a:p>
          <a:r>
            <a:rPr lang="hr-HR" b="1" dirty="0" smtClean="0"/>
            <a:t>Motiviranost</a:t>
          </a:r>
        </a:p>
        <a:p>
          <a:r>
            <a:rPr lang="hr-HR" dirty="0" smtClean="0">
              <a:sym typeface="Wingdings" pitchFamily="2" charset="2"/>
            </a:rPr>
            <a:t> ključno je da na razini organizacije i pojedinca u motivaciji postoji vidljiv i jasan odnos između uloženog napora i njegovih rezultata.</a:t>
          </a:r>
          <a:endParaRPr lang="hr-HR" dirty="0"/>
        </a:p>
      </dgm:t>
    </dgm:pt>
    <dgm:pt modelId="{0D491E3E-623D-4CB7-A0DB-D1F50171AF0A}" type="parTrans" cxnId="{244E625C-087B-47A2-99DF-633A35B5DA4C}">
      <dgm:prSet/>
      <dgm:spPr/>
      <dgm:t>
        <a:bodyPr/>
        <a:lstStyle/>
        <a:p>
          <a:endParaRPr lang="hr-HR"/>
        </a:p>
      </dgm:t>
    </dgm:pt>
    <dgm:pt modelId="{842A0F15-D5D2-4A6A-BD13-BAE3ED7A355B}" type="sibTrans" cxnId="{244E625C-087B-47A2-99DF-633A35B5DA4C}">
      <dgm:prSet/>
      <dgm:spPr/>
      <dgm:t>
        <a:bodyPr/>
        <a:lstStyle/>
        <a:p>
          <a:endParaRPr lang="hr-HR"/>
        </a:p>
      </dgm:t>
    </dgm:pt>
    <dgm:pt modelId="{3F1D9713-A197-4576-A7E1-2EB1380C947E}" type="pres">
      <dgm:prSet presAssocID="{2EE39F36-75BA-4940-B6D4-C3075022EC6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6B46992A-01EA-4F77-89E3-B28C0D7FAA71}" type="pres">
      <dgm:prSet presAssocID="{83604ED9-6AC3-4EBC-A642-F4A14E69820D}" presName="root" presStyleCnt="0"/>
      <dgm:spPr/>
    </dgm:pt>
    <dgm:pt modelId="{A7C405FA-4ED3-4CA3-A092-1EBE7A535C66}" type="pres">
      <dgm:prSet presAssocID="{83604ED9-6AC3-4EBC-A642-F4A14E69820D}" presName="rootComposite" presStyleCnt="0"/>
      <dgm:spPr/>
    </dgm:pt>
    <dgm:pt modelId="{79A39E5C-CEB6-43D1-BE72-29A28E41BA46}" type="pres">
      <dgm:prSet presAssocID="{83604ED9-6AC3-4EBC-A642-F4A14E69820D}" presName="rootText" presStyleLbl="node1" presStyleIdx="0" presStyleCnt="1" custScaleX="567313"/>
      <dgm:spPr/>
      <dgm:t>
        <a:bodyPr/>
        <a:lstStyle/>
        <a:p>
          <a:endParaRPr lang="hr-HR"/>
        </a:p>
      </dgm:t>
    </dgm:pt>
    <dgm:pt modelId="{8359D622-0F6A-4F70-BB38-3711E3CD1D97}" type="pres">
      <dgm:prSet presAssocID="{83604ED9-6AC3-4EBC-A642-F4A14E69820D}" presName="rootConnector" presStyleLbl="node1" presStyleIdx="0" presStyleCnt="1"/>
      <dgm:spPr/>
      <dgm:t>
        <a:bodyPr/>
        <a:lstStyle/>
        <a:p>
          <a:endParaRPr lang="hr-HR"/>
        </a:p>
      </dgm:t>
    </dgm:pt>
    <dgm:pt modelId="{FC3570A6-51AC-4A3F-86CC-A934FC172AF0}" type="pres">
      <dgm:prSet presAssocID="{83604ED9-6AC3-4EBC-A642-F4A14E69820D}" presName="childShape" presStyleCnt="0"/>
      <dgm:spPr/>
    </dgm:pt>
    <dgm:pt modelId="{123977FC-E362-4BD5-A82F-90146E746B85}" type="pres">
      <dgm:prSet presAssocID="{5DF8835A-A03E-487B-8C2B-9427CC4B2030}" presName="Name13" presStyleLbl="parChTrans1D2" presStyleIdx="0" presStyleCnt="6"/>
      <dgm:spPr/>
      <dgm:t>
        <a:bodyPr/>
        <a:lstStyle/>
        <a:p>
          <a:endParaRPr lang="hr-HR"/>
        </a:p>
      </dgm:t>
    </dgm:pt>
    <dgm:pt modelId="{622E2DED-694D-4E5C-87DB-92B295A06751}" type="pres">
      <dgm:prSet presAssocID="{FDFCEC27-4A98-48BD-85FA-CE7B3657D9DF}" presName="childText" presStyleLbl="bgAcc1" presStyleIdx="0" presStyleCnt="6" custScaleX="562859" custScaleY="10882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CD4C66B-7095-4FDD-96FC-870B3BA73DF8}" type="pres">
      <dgm:prSet presAssocID="{52E7E17F-2F7C-4505-AD27-4EDF17EC2338}" presName="Name13" presStyleLbl="parChTrans1D2" presStyleIdx="1" presStyleCnt="6"/>
      <dgm:spPr/>
      <dgm:t>
        <a:bodyPr/>
        <a:lstStyle/>
        <a:p>
          <a:endParaRPr lang="hr-HR"/>
        </a:p>
      </dgm:t>
    </dgm:pt>
    <dgm:pt modelId="{DE339793-DA94-4CCF-BD84-CCD6B3172913}" type="pres">
      <dgm:prSet presAssocID="{2EA7C42E-8A42-4EC8-A569-FF6E4C77E6B4}" presName="childText" presStyleLbl="bgAcc1" presStyleIdx="1" presStyleCnt="6" custScaleX="563672" custScaleY="12799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311CC4F-BE45-4806-8C1D-DB7C945240A8}" type="pres">
      <dgm:prSet presAssocID="{550494CC-A99B-4B5E-97C4-D414935E7E08}" presName="Name13" presStyleLbl="parChTrans1D2" presStyleIdx="2" presStyleCnt="6"/>
      <dgm:spPr/>
      <dgm:t>
        <a:bodyPr/>
        <a:lstStyle/>
        <a:p>
          <a:endParaRPr lang="hr-HR"/>
        </a:p>
      </dgm:t>
    </dgm:pt>
    <dgm:pt modelId="{1CE96785-FC4D-4EB9-8395-CC1FC52937CF}" type="pres">
      <dgm:prSet presAssocID="{E1C638D1-C76F-444B-8EED-B3146228AB39}" presName="childText" presStyleLbl="bgAcc1" presStyleIdx="2" presStyleCnt="6" custScaleX="56378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91D4AEA-94AD-4C84-A468-478EFA290401}" type="pres">
      <dgm:prSet presAssocID="{0D491E3E-623D-4CB7-A0DB-D1F50171AF0A}" presName="Name13" presStyleLbl="parChTrans1D2" presStyleIdx="3" presStyleCnt="6"/>
      <dgm:spPr/>
      <dgm:t>
        <a:bodyPr/>
        <a:lstStyle/>
        <a:p>
          <a:endParaRPr lang="hr-HR"/>
        </a:p>
      </dgm:t>
    </dgm:pt>
    <dgm:pt modelId="{0A18FB62-5A1D-4F08-8846-6BE3D0D25852}" type="pres">
      <dgm:prSet presAssocID="{76A5F8E5-2762-4D07-A627-4A158E081257}" presName="childText" presStyleLbl="bgAcc1" presStyleIdx="3" presStyleCnt="6" custScaleX="56379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3F62951-2B65-41DD-B644-15E3A257871B}" type="pres">
      <dgm:prSet presAssocID="{C7D331EE-C781-4C7B-97A1-B04C25CB0072}" presName="Name13" presStyleLbl="parChTrans1D2" presStyleIdx="4" presStyleCnt="6"/>
      <dgm:spPr/>
      <dgm:t>
        <a:bodyPr/>
        <a:lstStyle/>
        <a:p>
          <a:endParaRPr lang="hr-HR"/>
        </a:p>
      </dgm:t>
    </dgm:pt>
    <dgm:pt modelId="{564DDE0C-02E6-4E8D-8B78-8D673E712026}" type="pres">
      <dgm:prSet presAssocID="{E39A91B9-85A6-4754-BE9A-578722A412E2}" presName="childText" presStyleLbl="bgAcc1" presStyleIdx="4" presStyleCnt="6" custScaleX="56731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DF1BF51-61BE-4B4D-813A-7397758290FE}" type="pres">
      <dgm:prSet presAssocID="{8EFA1748-0566-45B4-B1C1-1FA68ECBFA9E}" presName="Name13" presStyleLbl="parChTrans1D2" presStyleIdx="5" presStyleCnt="6"/>
      <dgm:spPr/>
      <dgm:t>
        <a:bodyPr/>
        <a:lstStyle/>
        <a:p>
          <a:endParaRPr lang="hr-HR"/>
        </a:p>
      </dgm:t>
    </dgm:pt>
    <dgm:pt modelId="{6F29DD40-F741-4955-8280-C2815BA5F01A}" type="pres">
      <dgm:prSet presAssocID="{DFCDC416-9273-441B-ABC9-25A3D0E3B448}" presName="childText" presStyleLbl="bgAcc1" presStyleIdx="5" presStyleCnt="6" custScaleX="566055" custScaleY="15954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C32A9462-AB84-4406-9B05-BA74238DB30A}" type="presOf" srcId="{8EFA1748-0566-45B4-B1C1-1FA68ECBFA9E}" destId="{ADF1BF51-61BE-4B4D-813A-7397758290FE}" srcOrd="0" destOrd="0" presId="urn:microsoft.com/office/officeart/2005/8/layout/hierarchy3"/>
    <dgm:cxn modelId="{DDD309A4-D9A4-49F1-BFC7-943F926D8660}" srcId="{83604ED9-6AC3-4EBC-A642-F4A14E69820D}" destId="{2EA7C42E-8A42-4EC8-A569-FF6E4C77E6B4}" srcOrd="1" destOrd="0" parTransId="{52E7E17F-2F7C-4505-AD27-4EDF17EC2338}" sibTransId="{249D3C31-675C-4DB3-8C7F-0447ED58E254}"/>
    <dgm:cxn modelId="{CAE26B56-6EAE-4968-8FC7-86DE72731A28}" type="presOf" srcId="{5DF8835A-A03E-487B-8C2B-9427CC4B2030}" destId="{123977FC-E362-4BD5-A82F-90146E746B85}" srcOrd="0" destOrd="0" presId="urn:microsoft.com/office/officeart/2005/8/layout/hierarchy3"/>
    <dgm:cxn modelId="{E829DF8C-1609-4EAB-A595-9872577DD141}" type="presOf" srcId="{FDFCEC27-4A98-48BD-85FA-CE7B3657D9DF}" destId="{622E2DED-694D-4E5C-87DB-92B295A06751}" srcOrd="0" destOrd="0" presId="urn:microsoft.com/office/officeart/2005/8/layout/hierarchy3"/>
    <dgm:cxn modelId="{911E6714-BFC8-48F5-986F-B7775BD3D269}" type="presOf" srcId="{2EA7C42E-8A42-4EC8-A569-FF6E4C77E6B4}" destId="{DE339793-DA94-4CCF-BD84-CCD6B3172913}" srcOrd="0" destOrd="0" presId="urn:microsoft.com/office/officeart/2005/8/layout/hierarchy3"/>
    <dgm:cxn modelId="{2B002C23-A677-4BB0-9A95-C1B72AAED84F}" type="presOf" srcId="{83604ED9-6AC3-4EBC-A642-F4A14E69820D}" destId="{79A39E5C-CEB6-43D1-BE72-29A28E41BA46}" srcOrd="0" destOrd="0" presId="urn:microsoft.com/office/officeart/2005/8/layout/hierarchy3"/>
    <dgm:cxn modelId="{D66CF051-1053-437F-BCF3-EF0B33ABFA79}" type="presOf" srcId="{550494CC-A99B-4B5E-97C4-D414935E7E08}" destId="{6311CC4F-BE45-4806-8C1D-DB7C945240A8}" srcOrd="0" destOrd="0" presId="urn:microsoft.com/office/officeart/2005/8/layout/hierarchy3"/>
    <dgm:cxn modelId="{244E625C-087B-47A2-99DF-633A35B5DA4C}" srcId="{83604ED9-6AC3-4EBC-A642-F4A14E69820D}" destId="{76A5F8E5-2762-4D07-A627-4A158E081257}" srcOrd="3" destOrd="0" parTransId="{0D491E3E-623D-4CB7-A0DB-D1F50171AF0A}" sibTransId="{842A0F15-D5D2-4A6A-BD13-BAE3ED7A355B}"/>
    <dgm:cxn modelId="{53DF1F19-F960-46CD-83CE-010F4FF25BBB}" type="presOf" srcId="{2EE39F36-75BA-4940-B6D4-C3075022EC64}" destId="{3F1D9713-A197-4576-A7E1-2EB1380C947E}" srcOrd="0" destOrd="0" presId="urn:microsoft.com/office/officeart/2005/8/layout/hierarchy3"/>
    <dgm:cxn modelId="{ED0ABED8-30CE-4907-8662-D9AEA8B8015B}" type="presOf" srcId="{52E7E17F-2F7C-4505-AD27-4EDF17EC2338}" destId="{BCD4C66B-7095-4FDD-96FC-870B3BA73DF8}" srcOrd="0" destOrd="0" presId="urn:microsoft.com/office/officeart/2005/8/layout/hierarchy3"/>
    <dgm:cxn modelId="{007D40A4-9A1D-44EF-8FE3-AFA90ECA9640}" srcId="{2EE39F36-75BA-4940-B6D4-C3075022EC64}" destId="{83604ED9-6AC3-4EBC-A642-F4A14E69820D}" srcOrd="0" destOrd="0" parTransId="{0DA180D1-D5E0-4FBD-A829-205C793AD5CD}" sibTransId="{6377BA8B-1BEF-413C-89CE-8F65A10C87A3}"/>
    <dgm:cxn modelId="{315E63F5-9AC6-471C-A440-BC3F9EA1639F}" type="presOf" srcId="{E1C638D1-C76F-444B-8EED-B3146228AB39}" destId="{1CE96785-FC4D-4EB9-8395-CC1FC52937CF}" srcOrd="0" destOrd="0" presId="urn:microsoft.com/office/officeart/2005/8/layout/hierarchy3"/>
    <dgm:cxn modelId="{DA0C6703-8A96-41CC-8718-D92887F67284}" srcId="{83604ED9-6AC3-4EBC-A642-F4A14E69820D}" destId="{FDFCEC27-4A98-48BD-85FA-CE7B3657D9DF}" srcOrd="0" destOrd="0" parTransId="{5DF8835A-A03E-487B-8C2B-9427CC4B2030}" sibTransId="{01404B5D-2BE9-471E-9901-D849D4D16646}"/>
    <dgm:cxn modelId="{094FF1BE-3FE0-43DA-AC1D-EDC9FD1D4A04}" type="presOf" srcId="{0D491E3E-623D-4CB7-A0DB-D1F50171AF0A}" destId="{091D4AEA-94AD-4C84-A468-478EFA290401}" srcOrd="0" destOrd="0" presId="urn:microsoft.com/office/officeart/2005/8/layout/hierarchy3"/>
    <dgm:cxn modelId="{DBAFFB2D-4E48-4A35-98CF-F57FF54722A2}" srcId="{83604ED9-6AC3-4EBC-A642-F4A14E69820D}" destId="{E1C638D1-C76F-444B-8EED-B3146228AB39}" srcOrd="2" destOrd="0" parTransId="{550494CC-A99B-4B5E-97C4-D414935E7E08}" sibTransId="{0937827B-FF23-46D4-B396-397E676FF87F}"/>
    <dgm:cxn modelId="{93CDD419-FA98-4ED9-8401-7236D7F27962}" type="presOf" srcId="{DFCDC416-9273-441B-ABC9-25A3D0E3B448}" destId="{6F29DD40-F741-4955-8280-C2815BA5F01A}" srcOrd="0" destOrd="0" presId="urn:microsoft.com/office/officeart/2005/8/layout/hierarchy3"/>
    <dgm:cxn modelId="{314F480E-2814-4421-8E93-D9F8F10AD4F3}" type="presOf" srcId="{E39A91B9-85A6-4754-BE9A-578722A412E2}" destId="{564DDE0C-02E6-4E8D-8B78-8D673E712026}" srcOrd="0" destOrd="0" presId="urn:microsoft.com/office/officeart/2005/8/layout/hierarchy3"/>
    <dgm:cxn modelId="{1802C18E-EE5C-40A9-9EC0-8AD1EF97BDF8}" srcId="{83604ED9-6AC3-4EBC-A642-F4A14E69820D}" destId="{E39A91B9-85A6-4754-BE9A-578722A412E2}" srcOrd="4" destOrd="0" parTransId="{C7D331EE-C781-4C7B-97A1-B04C25CB0072}" sibTransId="{18B0E9DC-5908-4377-89AB-DD7BDEC6ABD1}"/>
    <dgm:cxn modelId="{A959922F-C7AE-4220-8422-8CB1773AB592}" type="presOf" srcId="{C7D331EE-C781-4C7B-97A1-B04C25CB0072}" destId="{C3F62951-2B65-41DD-B644-15E3A257871B}" srcOrd="0" destOrd="0" presId="urn:microsoft.com/office/officeart/2005/8/layout/hierarchy3"/>
    <dgm:cxn modelId="{4F52FA29-A4FB-4EC1-8696-6464CE5D66FF}" srcId="{83604ED9-6AC3-4EBC-A642-F4A14E69820D}" destId="{DFCDC416-9273-441B-ABC9-25A3D0E3B448}" srcOrd="5" destOrd="0" parTransId="{8EFA1748-0566-45B4-B1C1-1FA68ECBFA9E}" sibTransId="{C79E64E7-E539-48A7-B0BC-82B6D5240682}"/>
    <dgm:cxn modelId="{57102E71-0BB3-4DE8-B39F-665B821F83BB}" type="presOf" srcId="{83604ED9-6AC3-4EBC-A642-F4A14E69820D}" destId="{8359D622-0F6A-4F70-BB38-3711E3CD1D97}" srcOrd="1" destOrd="0" presId="urn:microsoft.com/office/officeart/2005/8/layout/hierarchy3"/>
    <dgm:cxn modelId="{FB7E65F9-5C0E-4B99-A79F-7C67658CB386}" type="presOf" srcId="{76A5F8E5-2762-4D07-A627-4A158E081257}" destId="{0A18FB62-5A1D-4F08-8846-6BE3D0D25852}" srcOrd="0" destOrd="0" presId="urn:microsoft.com/office/officeart/2005/8/layout/hierarchy3"/>
    <dgm:cxn modelId="{44BA7205-8FD4-413C-BE2B-F415423424FE}" type="presParOf" srcId="{3F1D9713-A197-4576-A7E1-2EB1380C947E}" destId="{6B46992A-01EA-4F77-89E3-B28C0D7FAA71}" srcOrd="0" destOrd="0" presId="urn:microsoft.com/office/officeart/2005/8/layout/hierarchy3"/>
    <dgm:cxn modelId="{B2B15E5F-EE8B-4277-9EB1-BC2959958E75}" type="presParOf" srcId="{6B46992A-01EA-4F77-89E3-B28C0D7FAA71}" destId="{A7C405FA-4ED3-4CA3-A092-1EBE7A535C66}" srcOrd="0" destOrd="0" presId="urn:microsoft.com/office/officeart/2005/8/layout/hierarchy3"/>
    <dgm:cxn modelId="{359E731F-35BF-4096-B43C-FEF842973202}" type="presParOf" srcId="{A7C405FA-4ED3-4CA3-A092-1EBE7A535C66}" destId="{79A39E5C-CEB6-43D1-BE72-29A28E41BA46}" srcOrd="0" destOrd="0" presId="urn:microsoft.com/office/officeart/2005/8/layout/hierarchy3"/>
    <dgm:cxn modelId="{F03F5AE2-B237-44B7-8471-62557C68B8E7}" type="presParOf" srcId="{A7C405FA-4ED3-4CA3-A092-1EBE7A535C66}" destId="{8359D622-0F6A-4F70-BB38-3711E3CD1D97}" srcOrd="1" destOrd="0" presId="urn:microsoft.com/office/officeart/2005/8/layout/hierarchy3"/>
    <dgm:cxn modelId="{082CFEC7-64BF-41B5-A37C-B2FF92F008F9}" type="presParOf" srcId="{6B46992A-01EA-4F77-89E3-B28C0D7FAA71}" destId="{FC3570A6-51AC-4A3F-86CC-A934FC172AF0}" srcOrd="1" destOrd="0" presId="urn:microsoft.com/office/officeart/2005/8/layout/hierarchy3"/>
    <dgm:cxn modelId="{31E81122-44B8-4B77-9D0B-C7BCE53A4EF0}" type="presParOf" srcId="{FC3570A6-51AC-4A3F-86CC-A934FC172AF0}" destId="{123977FC-E362-4BD5-A82F-90146E746B85}" srcOrd="0" destOrd="0" presId="urn:microsoft.com/office/officeart/2005/8/layout/hierarchy3"/>
    <dgm:cxn modelId="{478C536A-6BB1-47EA-B605-059107A74755}" type="presParOf" srcId="{FC3570A6-51AC-4A3F-86CC-A934FC172AF0}" destId="{622E2DED-694D-4E5C-87DB-92B295A06751}" srcOrd="1" destOrd="0" presId="urn:microsoft.com/office/officeart/2005/8/layout/hierarchy3"/>
    <dgm:cxn modelId="{278A2D7D-98BE-40AB-84D8-072983A4FD0D}" type="presParOf" srcId="{FC3570A6-51AC-4A3F-86CC-A934FC172AF0}" destId="{BCD4C66B-7095-4FDD-96FC-870B3BA73DF8}" srcOrd="2" destOrd="0" presId="urn:microsoft.com/office/officeart/2005/8/layout/hierarchy3"/>
    <dgm:cxn modelId="{84FE1948-5419-43D6-A4E5-37E50879CF92}" type="presParOf" srcId="{FC3570A6-51AC-4A3F-86CC-A934FC172AF0}" destId="{DE339793-DA94-4CCF-BD84-CCD6B3172913}" srcOrd="3" destOrd="0" presId="urn:microsoft.com/office/officeart/2005/8/layout/hierarchy3"/>
    <dgm:cxn modelId="{5DB86312-883D-482F-876E-D1A59F8F605C}" type="presParOf" srcId="{FC3570A6-51AC-4A3F-86CC-A934FC172AF0}" destId="{6311CC4F-BE45-4806-8C1D-DB7C945240A8}" srcOrd="4" destOrd="0" presId="urn:microsoft.com/office/officeart/2005/8/layout/hierarchy3"/>
    <dgm:cxn modelId="{3590B552-13F1-4C8B-A3A9-044612484808}" type="presParOf" srcId="{FC3570A6-51AC-4A3F-86CC-A934FC172AF0}" destId="{1CE96785-FC4D-4EB9-8395-CC1FC52937CF}" srcOrd="5" destOrd="0" presId="urn:microsoft.com/office/officeart/2005/8/layout/hierarchy3"/>
    <dgm:cxn modelId="{EB06C772-4D6F-4668-BE5F-14C218B71F79}" type="presParOf" srcId="{FC3570A6-51AC-4A3F-86CC-A934FC172AF0}" destId="{091D4AEA-94AD-4C84-A468-478EFA290401}" srcOrd="6" destOrd="0" presId="urn:microsoft.com/office/officeart/2005/8/layout/hierarchy3"/>
    <dgm:cxn modelId="{52518C49-D611-4A14-B7F4-984065689F2D}" type="presParOf" srcId="{FC3570A6-51AC-4A3F-86CC-A934FC172AF0}" destId="{0A18FB62-5A1D-4F08-8846-6BE3D0D25852}" srcOrd="7" destOrd="0" presId="urn:microsoft.com/office/officeart/2005/8/layout/hierarchy3"/>
    <dgm:cxn modelId="{E334CFC4-0329-4FB7-8019-60E90C25AE46}" type="presParOf" srcId="{FC3570A6-51AC-4A3F-86CC-A934FC172AF0}" destId="{C3F62951-2B65-41DD-B644-15E3A257871B}" srcOrd="8" destOrd="0" presId="urn:microsoft.com/office/officeart/2005/8/layout/hierarchy3"/>
    <dgm:cxn modelId="{5BD515D9-4433-453C-98EF-87B8FFF17157}" type="presParOf" srcId="{FC3570A6-51AC-4A3F-86CC-A934FC172AF0}" destId="{564DDE0C-02E6-4E8D-8B78-8D673E712026}" srcOrd="9" destOrd="0" presId="urn:microsoft.com/office/officeart/2005/8/layout/hierarchy3"/>
    <dgm:cxn modelId="{32AAF45B-4F9E-4FDD-8CB0-BEAB7FE58FE7}" type="presParOf" srcId="{FC3570A6-51AC-4A3F-86CC-A934FC172AF0}" destId="{ADF1BF51-61BE-4B4D-813A-7397758290FE}" srcOrd="10" destOrd="0" presId="urn:microsoft.com/office/officeart/2005/8/layout/hierarchy3"/>
    <dgm:cxn modelId="{4C3CBCF9-DEA5-4D32-911B-5AE61CEE013A}" type="presParOf" srcId="{FC3570A6-51AC-4A3F-86CC-A934FC172AF0}" destId="{6F29DD40-F741-4955-8280-C2815BA5F01A}" srcOrd="11" destOrd="0" presId="urn:microsoft.com/office/officeart/2005/8/layout/hierarchy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B1578-44B9-4658-9C48-CBA8D7CE4CD3}" type="datetimeFigureOut">
              <a:rPr lang="sr-Latn-CS" smtClean="0"/>
              <a:pPr/>
              <a:t>24.11.2013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r-HR" smtClean="0"/>
              <a:t>Arhivistika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34FDB-F6F3-4C5C-885F-0EC694AEE14A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E8B404-6875-4616-9435-090862CBA70F}" type="datetimeFigureOut">
              <a:rPr lang="sr-Latn-CS" smtClean="0"/>
              <a:pPr/>
              <a:t>24.11.2013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r-HR" smtClean="0"/>
              <a:t>Arhivistika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85AE9-E3D7-429B-8906-18C5E6EE3941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583A-D8BD-4298-8BF9-46458937B25E}" type="datetime1">
              <a:rPr lang="sr-Latn-CS" smtClean="0"/>
              <a:pPr/>
              <a:t>24.11.2013</a:t>
            </a:fld>
            <a:endParaRPr lang="hr-HR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E2E191-3813-4F2D-9D2B-4D33584ACBB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AE80D-B258-4FB1-A99D-EC2395C52331}" type="datetime1">
              <a:rPr lang="sr-Latn-CS" smtClean="0"/>
              <a:pPr/>
              <a:t>24.11.2013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2E191-3813-4F2D-9D2B-4D33584ACBB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2313-0C8C-4B2D-82E7-73E12C1CD338}" type="datetime1">
              <a:rPr lang="sr-Latn-CS" smtClean="0"/>
              <a:pPr/>
              <a:t>24.11.2013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2E191-3813-4F2D-9D2B-4D33584ACBB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C96ED-E211-47FF-A406-A5BAE1876319}" type="datetime1">
              <a:rPr lang="sr-Latn-CS" smtClean="0"/>
              <a:pPr/>
              <a:t>24.11.2013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hr-H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E2E191-3813-4F2D-9D2B-4D33584ACBB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9ED7-DD45-4332-A5E4-70E0728C54C0}" type="datetime1">
              <a:rPr lang="sr-Latn-CS" smtClean="0"/>
              <a:pPr/>
              <a:t>24.11.2013</a:t>
            </a:fld>
            <a:endParaRPr lang="hr-H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2E191-3813-4F2D-9D2B-4D33584ACBB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8983B-1107-4F22-9305-C0D90624592C}" type="datetime1">
              <a:rPr lang="sr-Latn-CS" smtClean="0"/>
              <a:pPr/>
              <a:t>24.11.2013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2E191-3813-4F2D-9D2B-4D33584ACBB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29793-C61D-4164-B978-196ED90B0D28}" type="datetime1">
              <a:rPr lang="sr-Latn-CS" smtClean="0"/>
              <a:pPr/>
              <a:t>24.11.2013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4E2E191-3813-4F2D-9D2B-4D33584ACBB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C9DE-EF66-4F26-942F-690883F28023}" type="datetime1">
              <a:rPr lang="sr-Latn-CS" smtClean="0"/>
              <a:pPr/>
              <a:t>24.11.2013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2E191-3813-4F2D-9D2B-4D33584ACBB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EE75-8360-4670-AFCD-06F2F290ED01}" type="datetime1">
              <a:rPr lang="sr-Latn-CS" smtClean="0"/>
              <a:pPr/>
              <a:t>24.11.2013</a:t>
            </a:fld>
            <a:endParaRPr lang="hr-HR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2E191-3813-4F2D-9D2B-4D33584ACBB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0C431-3931-486F-8908-49FC283968C6}" type="datetime1">
              <a:rPr lang="sr-Latn-CS" smtClean="0"/>
              <a:pPr/>
              <a:t>24.11.2013</a:t>
            </a:fld>
            <a:endParaRPr lang="hr-HR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2E191-3813-4F2D-9D2B-4D33584ACBB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871B7-BA33-4F84-BD77-F6218ED5A643}" type="datetime1">
              <a:rPr lang="sr-Latn-CS" smtClean="0"/>
              <a:pPr/>
              <a:t>24.11.2013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2E191-3813-4F2D-9D2B-4D33584ACBB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CE933AA-44CE-4865-8F37-DCA14556D3B4}" type="datetime1">
              <a:rPr lang="sr-Latn-CS" smtClean="0"/>
              <a:pPr/>
              <a:t>24.11.2013</a:t>
            </a:fld>
            <a:endParaRPr lang="hr-HR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4E2E191-3813-4F2D-9D2B-4D33584ACBB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Arhivistika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Dr. sc. Goran Pavelin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0" y="857233"/>
          <a:ext cx="9144000" cy="54518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0"/>
              </a:tblGrid>
              <a:tr h="1677480">
                <a:tc>
                  <a:txBody>
                    <a:bodyPr/>
                    <a:lstStyle/>
                    <a:p>
                      <a:r>
                        <a:rPr lang="hr-HR" dirty="0" smtClean="0"/>
                        <a:t>4.    POLOŽAJ</a:t>
                      </a:r>
                      <a:r>
                        <a:rPr lang="hr-HR" baseline="0" dirty="0" smtClean="0"/>
                        <a:t> I ODGOVORNOSTI</a:t>
                      </a:r>
                    </a:p>
                    <a:p>
                      <a:pPr lvl="1"/>
                      <a:r>
                        <a:rPr lang="hr-HR" baseline="0" dirty="0" smtClean="0"/>
                        <a:t>Sažeti opis položaja programa te odgovornosti i obveza nadležnog tijela i stvaratelja gradiva prema arhivskom programu.</a:t>
                      </a:r>
                    </a:p>
                    <a:p>
                      <a:pPr lvl="1"/>
                      <a:r>
                        <a:rPr lang="hr-HR" baseline="0" dirty="0" smtClean="0"/>
                        <a:t>Temeljne ovlasti i odgovornosti voditelja i osoblja uključenog u program, određenje općih kvalifikacija i stručnih kompetencija.</a:t>
                      </a:r>
                    </a:p>
                  </a:txBody>
                  <a:tcPr/>
                </a:tc>
              </a:tr>
              <a:tr h="1048425">
                <a:tc>
                  <a:txBody>
                    <a:bodyPr/>
                    <a:lstStyle/>
                    <a:p>
                      <a:r>
                        <a:rPr lang="hr-HR" dirty="0" smtClean="0"/>
                        <a:t>5.    VRIJEDNOSTI</a:t>
                      </a:r>
                    </a:p>
                    <a:p>
                      <a:pPr lvl="1"/>
                      <a:r>
                        <a:rPr lang="hr-HR" dirty="0" smtClean="0"/>
                        <a:t>Opis temeljnih pravila i vrijednosti</a:t>
                      </a:r>
                      <a:r>
                        <a:rPr lang="hr-HR" baseline="0" dirty="0" smtClean="0"/>
                        <a:t> prema kojima se osobe uključene u program trebaju ravnati. </a:t>
                      </a:r>
                      <a:endParaRPr lang="hr-HR" dirty="0"/>
                    </a:p>
                  </a:txBody>
                  <a:tcPr/>
                </a:tc>
              </a:tr>
              <a:tr h="1048425">
                <a:tc>
                  <a:txBody>
                    <a:bodyPr/>
                    <a:lstStyle/>
                    <a:p>
                      <a:r>
                        <a:rPr lang="hr-HR" dirty="0" smtClean="0"/>
                        <a:t>6.    UPRAVLJANJE</a:t>
                      </a:r>
                      <a:r>
                        <a:rPr lang="hr-HR" baseline="0" dirty="0" smtClean="0"/>
                        <a:t> PROGRAMOM</a:t>
                      </a:r>
                    </a:p>
                    <a:p>
                      <a:pPr lvl="1"/>
                      <a:r>
                        <a:rPr lang="hr-HR" dirty="0" smtClean="0"/>
                        <a:t>Odgovornosti i odnosi u upravljanju programom, obveza svrhovitog i učinkovitog upravljanja i dokumentiranja poslovanja, način praćenja i</a:t>
                      </a:r>
                      <a:r>
                        <a:rPr lang="hr-HR" baseline="0" dirty="0" smtClean="0"/>
                        <a:t> ocjenjivanja uspješnosti.</a:t>
                      </a:r>
                      <a:endParaRPr lang="hr-HR" dirty="0"/>
                    </a:p>
                  </a:txBody>
                  <a:tcPr/>
                </a:tc>
              </a:tr>
              <a:tr h="1677480">
                <a:tc>
                  <a:txBody>
                    <a:bodyPr/>
                    <a:lstStyle/>
                    <a:p>
                      <a:r>
                        <a:rPr lang="hr-HR" dirty="0" smtClean="0"/>
                        <a:t>7.    AKVIZICIJSKA POLITIKA</a:t>
                      </a:r>
                    </a:p>
                    <a:p>
                      <a:pPr lvl="1"/>
                      <a:r>
                        <a:rPr lang="hr-HR" dirty="0" smtClean="0"/>
                        <a:t>Navod o gradivu koje se prikuplja, cilju akvizicijske politike, pravnoj osnovi, postupcima.</a:t>
                      </a:r>
                    </a:p>
                    <a:p>
                      <a:pPr lvl="1"/>
                      <a:r>
                        <a:rPr lang="hr-HR" dirty="0" smtClean="0"/>
                        <a:t>Temeljne</a:t>
                      </a:r>
                      <a:r>
                        <a:rPr lang="hr-HR" baseline="0" dirty="0" smtClean="0"/>
                        <a:t> obveze stvaratelja i drugih izvora gradiva u okviru akvizicijske politike.</a:t>
                      </a:r>
                    </a:p>
                    <a:p>
                      <a:pPr lvl="1"/>
                      <a:r>
                        <a:rPr lang="hr-HR" baseline="0" dirty="0" smtClean="0"/>
                        <a:t>Obveza sustavnog provođenja i dokumentiranja akvizicijske politike.</a:t>
                      </a:r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half" idx="4294967295"/>
          </p:nvPr>
        </p:nvGraphicFramePr>
        <p:xfrm>
          <a:off x="0" y="714356"/>
          <a:ext cx="9144031" cy="5640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31"/>
              </a:tblGrid>
              <a:tr h="1084755">
                <a:tc>
                  <a:txBody>
                    <a:bodyPr/>
                    <a:lstStyle/>
                    <a:p>
                      <a:r>
                        <a:rPr lang="hr-HR" dirty="0" smtClean="0"/>
                        <a:t>8.    SREĐIVANJE I OPIS GRADIVA</a:t>
                      </a:r>
                    </a:p>
                    <a:p>
                      <a:pPr lvl="1"/>
                      <a:r>
                        <a:rPr lang="hr-HR" dirty="0" smtClean="0"/>
                        <a:t>Opća obveza sređivanja do razine koja omogućuje korištenje gradiva.</a:t>
                      </a:r>
                    </a:p>
                    <a:p>
                      <a:pPr lvl="1"/>
                      <a:r>
                        <a:rPr lang="hr-HR" dirty="0" smtClean="0"/>
                        <a:t>Temeljna načela</a:t>
                      </a:r>
                      <a:r>
                        <a:rPr lang="hr-HR" baseline="0" dirty="0" smtClean="0"/>
                        <a:t> i pravila kojima se treba voditi pri obradi gradiva.</a:t>
                      </a:r>
                      <a:endParaRPr lang="hr-HR" dirty="0"/>
                    </a:p>
                  </a:txBody>
                  <a:tcPr marL="44116" marR="44116"/>
                </a:tc>
              </a:tr>
              <a:tr h="1735607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hr-HR" baseline="0" dirty="0" smtClean="0"/>
                        <a:t>9.     DOSTUPNOST I KORIŠTENJE</a:t>
                      </a:r>
                    </a:p>
                    <a:p>
                      <a:pPr marL="342900" lvl="0" indent="-342900">
                        <a:buNone/>
                      </a:pPr>
                      <a:r>
                        <a:rPr lang="hr-HR" baseline="0" dirty="0" smtClean="0"/>
                        <a:t>       Opća odredba o dostupnosti gradiva svima pod jednakim uvjetima ili, ako se radi o arhivskom programu koji služi prvenstveno organizaciji u čijem je sastavu, uvjete o tome komu je i pod kojim uvjetima gradivo dostupno.</a:t>
                      </a:r>
                    </a:p>
                    <a:p>
                      <a:pPr marL="800100" lvl="1" indent="-342900" algn="l">
                        <a:buNone/>
                      </a:pPr>
                      <a:r>
                        <a:rPr lang="hr-HR" baseline="0" dirty="0" smtClean="0"/>
                        <a:t>Osnovni uvjeti dostupnosti i pravila korištenja, prava i obveze korisnika.</a:t>
                      </a:r>
                    </a:p>
                  </a:txBody>
                  <a:tcPr marL="44116" marR="44116"/>
                </a:tc>
              </a:tr>
              <a:tr h="2061034">
                <a:tc>
                  <a:txBody>
                    <a:bodyPr/>
                    <a:lstStyle/>
                    <a:p>
                      <a:r>
                        <a:rPr lang="hr-HR" dirty="0" smtClean="0"/>
                        <a:t>10.   ZAŠTITA</a:t>
                      </a:r>
                    </a:p>
                    <a:p>
                      <a:pPr lvl="1"/>
                      <a:r>
                        <a:rPr lang="hr-HR" dirty="0" smtClean="0"/>
                        <a:t>Navod o zaštiti kao temeljnoj pretpostavci za ostale funkcije arhivskog programa i o stvaranju uvjeta za dugoročno čuvanje, kao poslovnom cilju</a:t>
                      </a:r>
                      <a:r>
                        <a:rPr lang="hr-HR" baseline="0" dirty="0" smtClean="0"/>
                        <a:t> samog arhivskog programa i njegova osnovača</a:t>
                      </a:r>
                    </a:p>
                    <a:p>
                      <a:pPr lvl="1"/>
                      <a:r>
                        <a:rPr lang="hr-HR" baseline="0" dirty="0" smtClean="0"/>
                        <a:t>Izjava o poslovnim aktivnostima koje će se poduzimatiradi unapređenja sustava zaštite gradiva.</a:t>
                      </a:r>
                      <a:endParaRPr lang="hr-HR" dirty="0"/>
                    </a:p>
                  </a:txBody>
                  <a:tcPr marL="44116" marR="44116"/>
                </a:tc>
              </a:tr>
              <a:tr h="759328">
                <a:tc>
                  <a:txBody>
                    <a:bodyPr/>
                    <a:lstStyle/>
                    <a:p>
                      <a:r>
                        <a:rPr lang="hr-HR" dirty="0" smtClean="0"/>
                        <a:t>11.   DEFINICIJE</a:t>
                      </a:r>
                    </a:p>
                    <a:p>
                      <a:pPr lvl="1"/>
                      <a:r>
                        <a:rPr lang="hr-HR" dirty="0" smtClean="0"/>
                        <a:t>Definicije osnovnih pojmova vezanih uz djelatnost</a:t>
                      </a:r>
                      <a:r>
                        <a:rPr lang="hr-HR" baseline="0" dirty="0" smtClean="0"/>
                        <a:t> arhivskog programa.</a:t>
                      </a:r>
                      <a:endParaRPr lang="hr-HR" dirty="0"/>
                    </a:p>
                  </a:txBody>
                  <a:tcPr marL="44116" marR="44116"/>
                </a:tc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0" y="6357938"/>
            <a:ext cx="7429500" cy="28575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hr-HR" sz="1100" dirty="0" smtClean="0">
                <a:solidFill>
                  <a:schemeClr val="tx1"/>
                </a:solidFill>
              </a:rPr>
              <a:t>Tablica 1. Sadržaj politike arhivskog programa, prema Ivanović, J. (2010: 147-149)</a:t>
            </a:r>
            <a:endParaRPr lang="hr-HR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Upravljanje arhivskim programom</a:t>
            </a: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hr-HR" sz="2800" b="1" dirty="0" smtClean="0"/>
              <a:t>PLANIRANJE I PRAĆENJE</a:t>
            </a:r>
          </a:p>
          <a:p>
            <a:pPr>
              <a:buFont typeface="Wingdings"/>
              <a:buChar char="à"/>
            </a:pPr>
            <a:r>
              <a:rPr lang="hr-HR" sz="2000" dirty="0" smtClean="0">
                <a:sym typeface="Wingdings" pitchFamily="2" charset="2"/>
              </a:rPr>
              <a:t>sustavan proces za koji je odgovorna uprava arhivskog programa. Planiranje je ključni alat koji aktivnosti i procese povezuje sa svrhom programa i osigurava postizanje ciljeva kojima se ostvaruje svrha programa.</a:t>
            </a:r>
          </a:p>
          <a:p>
            <a:pPr>
              <a:buFont typeface="Wingdings"/>
              <a:buChar char="à"/>
            </a:pPr>
            <a:endParaRPr lang="hr-HR" sz="2000" dirty="0" smtClean="0">
              <a:sym typeface="Wingdings" pitchFamily="2" charset="2"/>
            </a:endParaRPr>
          </a:p>
          <a:p>
            <a:pPr>
              <a:buFont typeface="Wingdings"/>
              <a:buChar char="à"/>
            </a:pPr>
            <a:r>
              <a:rPr lang="hr-HR" sz="2000" b="1" dirty="0" smtClean="0">
                <a:sym typeface="Wingdings" pitchFamily="2" charset="2"/>
              </a:rPr>
              <a:t>Svrha planiranja</a:t>
            </a:r>
            <a:r>
              <a:rPr lang="hr-HR" sz="2000" dirty="0" smtClean="0">
                <a:sym typeface="Wingdings" pitchFamily="2" charset="2"/>
              </a:rPr>
              <a:t>: doći u stanje da arhivski program u većoj mjeri nadzire ono što mu se dešava i da usmjerava svoje aktivnosti prema određenom cilju.</a:t>
            </a:r>
            <a:endParaRPr lang="hr-HR" sz="2000" dirty="0" smtClean="0"/>
          </a:p>
          <a:p>
            <a:pPr algn="ctr">
              <a:buNone/>
            </a:pPr>
            <a:endParaRPr lang="hr-H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Upravljanje arhivskim programom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dirty="0" smtClean="0"/>
              <a:t>Svako planiranje treba odgovoriti na </a:t>
            </a:r>
            <a:r>
              <a:rPr lang="hr-HR" b="1" dirty="0" smtClean="0"/>
              <a:t>tri pitanja</a:t>
            </a:r>
            <a:r>
              <a:rPr lang="hr-HR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Koje ciljeve treba postići da bismo postigli mandat i misiju programa?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Koje mjere i aktivnosti treba provesti da bismo ostvarili postavljene ciljeve?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Kako operativno organizirati izvršenje aktivnosti te osigurati i usmjeravati resurse?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Upravljanje arhivskim programom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hr-HR" sz="2400" b="1" dirty="0" smtClean="0"/>
              <a:t>DUGOROČNO ILI STRATEŠKO PLANIRANJE</a:t>
            </a:r>
          </a:p>
          <a:p>
            <a:pPr>
              <a:buFont typeface="Wingdings"/>
              <a:buChar char="à"/>
            </a:pPr>
            <a:r>
              <a:rPr lang="hr-HR" sz="2400" dirty="0" smtClean="0">
                <a:sym typeface="Wingdings" pitchFamily="2" charset="2"/>
              </a:rPr>
              <a:t>bavi se onime što treba biti i što treba učiniti, a ne onime što jest i čime je organizacija trenutno zauzeta. Predstavlja projekciju nekog budućeg stanja.</a:t>
            </a:r>
          </a:p>
          <a:p>
            <a:pPr algn="ctr">
              <a:buNone/>
            </a:pPr>
            <a:r>
              <a:rPr lang="hr-HR" sz="2000" b="1" dirty="0" smtClean="0">
                <a:sym typeface="Wingdings" pitchFamily="2" charset="2"/>
              </a:rPr>
              <a:t>KORACI U IZRADI PLANA:</a:t>
            </a:r>
          </a:p>
          <a:p>
            <a:pPr algn="ctr">
              <a:buNone/>
            </a:pPr>
            <a:endParaRPr lang="hr-HR" sz="2000" b="1" dirty="0" smtClean="0">
              <a:sym typeface="Wingdings" pitchFamily="2" charset="2"/>
            </a:endParaRPr>
          </a:p>
          <a:p>
            <a:pPr algn="ctr">
              <a:buNone/>
            </a:pPr>
            <a:endParaRPr lang="hr-HR" sz="2400" dirty="0" smtClean="0">
              <a:sym typeface="Wingdings" pitchFamily="2" charset="2"/>
            </a:endParaRPr>
          </a:p>
          <a:p>
            <a:pPr>
              <a:buFont typeface="Wingdings"/>
              <a:buChar char="à"/>
            </a:pPr>
            <a:endParaRPr lang="hr-HR" sz="2400" dirty="0" smtClean="0">
              <a:sym typeface="Wingdings" pitchFamily="2" charset="2"/>
            </a:endParaRPr>
          </a:p>
          <a:p>
            <a:pPr>
              <a:buFont typeface="Wingdings"/>
              <a:buChar char="à"/>
            </a:pPr>
            <a:endParaRPr lang="hr-HR" sz="2400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0" y="3571876"/>
          <a:ext cx="9144000" cy="3071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5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Upravljanje arhivskim programom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b="1" dirty="0" smtClean="0"/>
              <a:t>Analiza programa i njegova okruženja</a:t>
            </a:r>
            <a:r>
              <a:rPr lang="hr-HR" dirty="0" smtClean="0"/>
              <a:t>: analizu treba započeti određivanjem općeg cilja, odnosno stanja u koje želimo dovesti arhivski program. Pri tome treba voditi računa o realističnosti takvih projekcija.</a:t>
            </a:r>
            <a:br>
              <a:rPr lang="hr-HR" dirty="0" smtClean="0"/>
            </a:br>
            <a:r>
              <a:rPr lang="hr-HR" dirty="0" smtClean="0"/>
              <a:t>Imajući u vidu opći cilj, </a:t>
            </a:r>
            <a:r>
              <a:rPr lang="hr-HR" b="1" dirty="0" smtClean="0"/>
              <a:t>SWOT metodom </a:t>
            </a:r>
            <a:r>
              <a:rPr lang="hr-HR" dirty="0" smtClean="0"/>
              <a:t>se identificiraju i analiziraju četiri skupine čimbenika: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 smtClean="0"/>
              <a:t>PREDNOSTI – svojstva programa koja pridonose postizanju cilja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 smtClean="0"/>
              <a:t>NEDOSTACI – svojstva programa koja otežavaju ili mogu onemogućiti postizanje cilja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 smtClean="0"/>
              <a:t>PRILIKE – vanjski čimbenici koji pridonose postizanju cilja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 smtClean="0"/>
              <a:t>OPASNOSTI – vanjski čimbenici koji onemogućavaju ili otežavaju postizanje cilja.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Upravljanje arhivskim programom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hr-HR" sz="3700" b="1" dirty="0" smtClean="0"/>
              <a:t>Određivanje ciljeva</a:t>
            </a:r>
            <a:r>
              <a:rPr lang="hr-HR" sz="3700" dirty="0" smtClean="0"/>
              <a:t>: strateški dugoročni ciljevi trebaju biti:</a:t>
            </a:r>
          </a:p>
          <a:p>
            <a:pPr marL="514350" indent="-514350">
              <a:buNone/>
            </a:pPr>
            <a:endParaRPr lang="hr-HR" sz="3700" dirty="0" smtClean="0"/>
          </a:p>
          <a:p>
            <a:pPr marL="914400" lvl="1" indent="-514350">
              <a:buFont typeface="+mj-lt"/>
              <a:buAutoNum type="arabicPeriod"/>
            </a:pPr>
            <a:r>
              <a:rPr lang="hr-HR" sz="3100" dirty="0" smtClean="0"/>
              <a:t>ODREĐENI – treba biti jasno što se točno želi postići, za koga i zašto, u kojoj mjeri, čime i gdje.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sz="3100" dirty="0" smtClean="0"/>
              <a:t>MJERLJIVI – treba utvrditi kriterije kojima će se mjeriti napredak i uspješnost.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sz="3100" dirty="0" smtClean="0"/>
              <a:t>DOSTIŽNI – specificirati sredstva, kompetencije, vrijeme i motivaciju potrebnu za ostvarenje ciljeva.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sz="3100" dirty="0" smtClean="0"/>
              <a:t>RELEVANTNI I POŽELJNI – izrazito relevantni ciljevi imaju veću snagu motiviranja zaposlenika i drugih uključenih u arhivski program.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sz="3100" dirty="0" smtClean="0"/>
              <a:t>VREMENSKI ODREĐENI – treba odrediti rok u kojem se planiraju postići, te pri tome voditi računa o zahtjevnosti i prioritetima.</a:t>
            </a:r>
            <a:endParaRPr lang="hr-HR" sz="3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Upravljanje arhivskim programom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hr-HR" b="1" dirty="0" smtClean="0"/>
              <a:t>Analiza zahtjeva i utvrđivanje prioriteta</a:t>
            </a:r>
            <a:r>
              <a:rPr lang="hr-HR" dirty="0" smtClean="0"/>
              <a:t>: pitamo se što treba osigurati te što poduzeti i raditi kako bi se postigao cilj. Zadaća voditelja ili uprave arhivskog programa je da procjeni moguće opcije, njihovu primjerenost i izvedivost te posljedice odabira.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hr-HR" b="1" dirty="0" smtClean="0"/>
              <a:t>Izrada plana</a:t>
            </a:r>
            <a:r>
              <a:rPr lang="hr-HR" dirty="0" smtClean="0"/>
              <a:t>: u planu treba predvidjeti sve mjere i aktivnosti nužne za ostvarenje ciljeva, odrediti resurse potrebne za postizanje planiranog učinka, te predvidjeti i potporne aktivnosti.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hr-HR" b="1" dirty="0" smtClean="0"/>
              <a:t>Praćenje i vrednovanje provedbe</a:t>
            </a:r>
            <a:r>
              <a:rPr lang="hr-HR" dirty="0" smtClean="0"/>
              <a:t>: obično se odredi niz ciljeva koje valja postići u kraćim razdobljima i preko kojih se može razmjerno pouzdano pratiti krećemo li se u pravom smjeru i zadovoljavajućom brzinom.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Upravljanje arhivskim programom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hr-HR" sz="2400" b="1" dirty="0" smtClean="0"/>
              <a:t>OPERATIVNO PLANIRANJE</a:t>
            </a:r>
          </a:p>
          <a:p>
            <a:pPr>
              <a:buNone/>
            </a:pPr>
            <a:r>
              <a:rPr lang="hr-HR" sz="2400" dirty="0" smtClean="0">
                <a:sym typeface="Wingdings" pitchFamily="2" charset="2"/>
              </a:rPr>
              <a:t> usmjereni su na organizaciju i raspored posla. Najčešće je to godišnji plan, koji se može raščlaniti na nekoliko kraćih razdoblja. </a:t>
            </a:r>
            <a:br>
              <a:rPr lang="hr-HR" sz="2400" dirty="0" smtClean="0">
                <a:sym typeface="Wingdings" pitchFamily="2" charset="2"/>
              </a:rPr>
            </a:br>
            <a:r>
              <a:rPr lang="hr-HR" sz="2400" b="1" dirty="0" smtClean="0">
                <a:sym typeface="Wingdings" pitchFamily="2" charset="2"/>
              </a:rPr>
              <a:t>Kratkoročno operativno planiranje</a:t>
            </a:r>
            <a:r>
              <a:rPr lang="hr-HR" sz="2400" dirty="0" smtClean="0">
                <a:sym typeface="Wingdings" pitchFamily="2" charset="2"/>
              </a:rPr>
              <a:t>: organizacija svakodnevnog radnog procesa te racionalnog upravljanja raspoloživim vremenom i drugim resursima.</a:t>
            </a:r>
          </a:p>
          <a:p>
            <a:pPr algn="ctr">
              <a:buNone/>
            </a:pPr>
            <a:r>
              <a:rPr lang="hr-HR" sz="2400" b="1" dirty="0" smtClean="0">
                <a:sym typeface="Wingdings" pitchFamily="2" charset="2"/>
              </a:rPr>
              <a:t>PRAĆENJE I IZVJEŠĆIVANJE</a:t>
            </a:r>
          </a:p>
          <a:p>
            <a:pPr>
              <a:buNone/>
            </a:pPr>
            <a:r>
              <a:rPr lang="hr-HR" sz="2400" dirty="0" smtClean="0">
                <a:sym typeface="Wingdings" pitchFamily="2" charset="2"/>
              </a:rPr>
              <a:t>	Pratiti i vrednovati treba stupanj ostvarenja ciljeva i same mjere i aktivnosti koje se provode. Količinske pokazatelje nužno je normirati kako bi se kasnije mogla na lakši način iskoristiti statistika i količinski pokazatelji o gradivu i djelatnosti arhiva. </a:t>
            </a:r>
            <a:br>
              <a:rPr lang="hr-HR" sz="2400" dirty="0" smtClean="0">
                <a:sym typeface="Wingdings" pitchFamily="2" charset="2"/>
              </a:rPr>
            </a:br>
            <a:r>
              <a:rPr lang="hr-HR" sz="2400" dirty="0" smtClean="0">
                <a:sym typeface="Wingdings" pitchFamily="2" charset="2"/>
              </a:rPr>
              <a:t>Na osnovu praćenja i sastavljanja kvalitetnog izvještaja pažljivo se izrađuju budući dugoročni i operativni planovi.</a:t>
            </a:r>
            <a:endParaRPr lang="hr-HR" sz="2400" dirty="0" smtClean="0"/>
          </a:p>
          <a:p>
            <a:pPr>
              <a:buNone/>
            </a:pPr>
            <a:endParaRPr lang="hr-HR" sz="2400" dirty="0" smtClean="0"/>
          </a:p>
          <a:p>
            <a:pPr algn="ctr">
              <a:buNone/>
            </a:pPr>
            <a:endParaRPr lang="hr-HR" sz="2400" dirty="0" smtClean="0"/>
          </a:p>
          <a:p>
            <a:pPr algn="ctr">
              <a:buNone/>
            </a:pP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Upravljanje arhivskim programom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71612"/>
            <a:ext cx="8686800" cy="450851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r-HR" sz="2800" b="1" dirty="0" smtClean="0"/>
              <a:t>ORGANIZACIJA ARHIVSKOG PROGRAMA</a:t>
            </a:r>
          </a:p>
          <a:p>
            <a:pPr>
              <a:buNone/>
            </a:pPr>
            <a:endParaRPr lang="hr-HR" sz="2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-32" y="2071678"/>
          <a:ext cx="9144064" cy="4592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07752"/>
                <a:gridCol w="4536312"/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Samostalni arhiv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Arhiv u sastavu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hr-HR" b="1" dirty="0" smtClean="0"/>
                        <a:t>OPĆE I ADMINISTRATIVNE FUNKCIJE</a:t>
                      </a:r>
                      <a:endParaRPr lang="hr-HR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Statut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Odredbe u statutu ili sličnom aktu matične</a:t>
                      </a:r>
                      <a:r>
                        <a:rPr lang="hr-HR" baseline="0" dirty="0" smtClean="0"/>
                        <a:t> organizacije kojima se uređuje nadležnost, područje djelovanja i položaj arhivskog programa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Pravilinik o unutarnjem ustroju, načinu rada i radnim mjestima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Odgovarajuće odredbe u normativnom</a:t>
                      </a:r>
                      <a:r>
                        <a:rPr lang="hr-HR" baseline="0" dirty="0" smtClean="0"/>
                        <a:t> aktu matične organizacije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Opis administrativnih postupaka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Koristi specifikacije matične organizacije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Normativni akti prema posebnim propisima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Donosi ih matična</a:t>
                      </a:r>
                      <a:r>
                        <a:rPr lang="hr-HR" baseline="0" dirty="0" smtClean="0"/>
                        <a:t> organizacije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Planovi i programi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Vlastiti planovi i pozicije u planovima</a:t>
                      </a:r>
                      <a:r>
                        <a:rPr lang="hr-HR" baseline="0" dirty="0" smtClean="0"/>
                        <a:t> i programima matične organizacije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Informativni materijal o programu za okruženje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Informativni materijal o programu za okruženje</a:t>
                      </a:r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Literatura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/>
              <a:t>Obvezna literatura</a:t>
            </a:r>
          </a:p>
          <a:p>
            <a:pPr lvl="1"/>
            <a:r>
              <a:rPr lang="hr-HR" dirty="0" smtClean="0"/>
              <a:t>Ivanović, J. </a:t>
            </a:r>
            <a:r>
              <a:rPr lang="hr-HR" i="1" dirty="0" smtClean="0"/>
              <a:t>Priručnik iz arhivistike</a:t>
            </a:r>
            <a:r>
              <a:rPr lang="hr-HR" dirty="0" smtClean="0"/>
              <a:t>, I. Dio, Zagreb: Hrvatski državni arhiv, 2010. (gradivo od 11. do 414. str.)</a:t>
            </a:r>
          </a:p>
          <a:p>
            <a:r>
              <a:rPr lang="hr-HR" b="1" dirty="0" smtClean="0"/>
              <a:t>Dopunska literatura</a:t>
            </a:r>
          </a:p>
          <a:p>
            <a:pPr lvl="1"/>
            <a:r>
              <a:rPr lang="hr-HR" dirty="0" smtClean="0"/>
              <a:t>Caroline, W. </a:t>
            </a:r>
            <a:r>
              <a:rPr lang="hr-HR" i="1" dirty="0" smtClean="0"/>
              <a:t>Managing archives: Foundation, principles and practice</a:t>
            </a:r>
            <a:r>
              <a:rPr lang="hr-HR" dirty="0" smtClean="0"/>
              <a:t>, Oxford: Chandos Publishing, 2006.</a:t>
            </a:r>
          </a:p>
          <a:p>
            <a:pPr lvl="1">
              <a:buNone/>
            </a:pPr>
            <a:endParaRPr lang="hr-HR" dirty="0" smtClean="0"/>
          </a:p>
          <a:p>
            <a:pPr lvl="1">
              <a:buNone/>
            </a:pPr>
            <a:endParaRPr lang="hr-H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0" y="285750"/>
          <a:ext cx="9144063" cy="62865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32"/>
                <a:gridCol w="4572031"/>
              </a:tblGrid>
              <a:tr h="656729">
                <a:tc>
                  <a:txBody>
                    <a:bodyPr/>
                    <a:lstStyle/>
                    <a:p>
                      <a:r>
                        <a:rPr lang="hr-HR" dirty="0" smtClean="0"/>
                        <a:t>Proračun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Vlastite pozicije</a:t>
                      </a:r>
                      <a:r>
                        <a:rPr lang="hr-HR" baseline="0" dirty="0" smtClean="0"/>
                        <a:t> u proračunu matične organizacije</a:t>
                      </a:r>
                      <a:endParaRPr lang="hr-HR" dirty="0"/>
                    </a:p>
                  </a:txBody>
                  <a:tcPr/>
                </a:tc>
              </a:tr>
              <a:tr h="434252">
                <a:tc>
                  <a:txBody>
                    <a:bodyPr/>
                    <a:lstStyle/>
                    <a:p>
                      <a:r>
                        <a:rPr lang="hr-HR" dirty="0" smtClean="0"/>
                        <a:t>Sustav uredskog poslovanja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Koristi sustav</a:t>
                      </a:r>
                      <a:r>
                        <a:rPr lang="hr-HR" baseline="0" dirty="0" smtClean="0"/>
                        <a:t> matične organizacije</a:t>
                      </a:r>
                      <a:endParaRPr lang="hr-HR" dirty="0"/>
                    </a:p>
                  </a:txBody>
                  <a:tcPr/>
                </a:tc>
              </a:tr>
              <a:tr h="749533">
                <a:tc>
                  <a:txBody>
                    <a:bodyPr/>
                    <a:lstStyle/>
                    <a:p>
                      <a:r>
                        <a:rPr lang="hr-HR" dirty="0" smtClean="0"/>
                        <a:t>Sustav financijskog i materijalnog poslovanja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Koristi sustav  matične organizacije</a:t>
                      </a:r>
                      <a:endParaRPr lang="hr-HR" dirty="0"/>
                    </a:p>
                  </a:txBody>
                  <a:tcPr/>
                </a:tc>
              </a:tr>
              <a:tr h="749533">
                <a:tc>
                  <a:txBody>
                    <a:bodyPr/>
                    <a:lstStyle/>
                    <a:p>
                      <a:r>
                        <a:rPr lang="hr-HR" dirty="0" smtClean="0"/>
                        <a:t>Informacijski sustav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Koristi</a:t>
                      </a:r>
                      <a:r>
                        <a:rPr lang="hr-HR" baseline="0" dirty="0" smtClean="0"/>
                        <a:t> sustav matične organizacije, uz dodatak specifičnih funkcija</a:t>
                      </a:r>
                      <a:endParaRPr lang="hr-HR" dirty="0"/>
                    </a:p>
                  </a:txBody>
                  <a:tcPr/>
                </a:tc>
              </a:tr>
              <a:tr h="434252">
                <a:tc gridSpan="2">
                  <a:txBody>
                    <a:bodyPr/>
                    <a:lstStyle/>
                    <a:p>
                      <a:r>
                        <a:rPr lang="hr-HR" b="1" dirty="0" smtClean="0"/>
                        <a:t>SPECIFIČNE POSLOVNE I STRUČNE FUNKCIJE</a:t>
                      </a:r>
                      <a:endParaRPr lang="hr-HR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34252">
                <a:tc>
                  <a:txBody>
                    <a:bodyPr/>
                    <a:lstStyle/>
                    <a:p>
                      <a:r>
                        <a:rPr lang="hr-HR" dirty="0" smtClean="0"/>
                        <a:t>Politika programa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Politika programa</a:t>
                      </a:r>
                      <a:endParaRPr lang="hr-HR" dirty="0"/>
                    </a:p>
                  </a:txBody>
                  <a:tcPr/>
                </a:tc>
              </a:tr>
              <a:tr h="434252">
                <a:tc>
                  <a:txBody>
                    <a:bodyPr/>
                    <a:lstStyle/>
                    <a:p>
                      <a:r>
                        <a:rPr lang="hr-HR" dirty="0" smtClean="0"/>
                        <a:t>Opis funkcija i procesa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Opis funkcija i procesa</a:t>
                      </a:r>
                      <a:endParaRPr lang="hr-HR" dirty="0"/>
                    </a:p>
                  </a:txBody>
                  <a:tcPr/>
                </a:tc>
              </a:tr>
              <a:tr h="434252">
                <a:tc>
                  <a:txBody>
                    <a:bodyPr/>
                    <a:lstStyle/>
                    <a:p>
                      <a:r>
                        <a:rPr lang="hr-HR" dirty="0" smtClean="0"/>
                        <a:t>Definicije usluga i proizvoda programa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Definicije usluga i proizvoda programa</a:t>
                      </a:r>
                      <a:endParaRPr lang="hr-HR" dirty="0"/>
                    </a:p>
                  </a:txBody>
                  <a:tcPr/>
                </a:tc>
              </a:tr>
              <a:tr h="434252">
                <a:tc>
                  <a:txBody>
                    <a:bodyPr/>
                    <a:lstStyle/>
                    <a:p>
                      <a:r>
                        <a:rPr lang="hr-HR" dirty="0" smtClean="0"/>
                        <a:t>Upute,</a:t>
                      </a:r>
                      <a:r>
                        <a:rPr lang="hr-HR" baseline="0" dirty="0" smtClean="0"/>
                        <a:t> norme i priručnici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Upute, norme i priručnici</a:t>
                      </a:r>
                      <a:endParaRPr lang="hr-HR" dirty="0"/>
                    </a:p>
                  </a:txBody>
                  <a:tcPr/>
                </a:tc>
              </a:tr>
              <a:tr h="434252">
                <a:tc>
                  <a:txBody>
                    <a:bodyPr/>
                    <a:lstStyle/>
                    <a:p>
                      <a:r>
                        <a:rPr lang="hr-HR" dirty="0" smtClean="0"/>
                        <a:t>Obrasci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Obrasci</a:t>
                      </a:r>
                      <a:endParaRPr lang="hr-HR" dirty="0"/>
                    </a:p>
                  </a:txBody>
                  <a:tcPr/>
                </a:tc>
              </a:tr>
              <a:tr h="434252">
                <a:tc>
                  <a:txBody>
                    <a:bodyPr/>
                    <a:lstStyle/>
                    <a:p>
                      <a:r>
                        <a:rPr lang="hr-HR" dirty="0" smtClean="0"/>
                        <a:t>Sustav praćenja učinkovitosti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Sustav praćenja učinkovitosti</a:t>
                      </a:r>
                      <a:endParaRPr lang="hr-HR" dirty="0"/>
                    </a:p>
                  </a:txBody>
                  <a:tcPr/>
                </a:tc>
              </a:tr>
              <a:tr h="656729">
                <a:tc>
                  <a:txBody>
                    <a:bodyPr/>
                    <a:lstStyle/>
                    <a:p>
                      <a:r>
                        <a:rPr lang="hr-HR" dirty="0" smtClean="0"/>
                        <a:t>Informativni</a:t>
                      </a:r>
                      <a:r>
                        <a:rPr lang="hr-HR" baseline="0" dirty="0" smtClean="0"/>
                        <a:t> materijali o uslugama i pojedinim funkcijama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Informativni materijali o uslugama i pojedinim funkcijama</a:t>
                      </a:r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6572272"/>
            <a:ext cx="914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100" dirty="0" smtClean="0"/>
              <a:t>Tablica 2. Alati za organizaciju arhivskog programa, prema Ivanović, J. (2010: 168)</a:t>
            </a:r>
            <a:endParaRPr lang="hr-HR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Upravljanje arhivskim programom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hr-HR" sz="2800" b="1" dirty="0" smtClean="0"/>
              <a:t>UPRAVLJANJE LJUDSKIM </a:t>
            </a:r>
            <a:r>
              <a:rPr lang="hr-HR" sz="2800" b="1" dirty="0" smtClean="0"/>
              <a:t>RESURSIMA</a:t>
            </a:r>
            <a:endParaRPr lang="hr-HR" sz="2800" b="1" dirty="0" smtClean="0"/>
          </a:p>
          <a:p>
            <a:pPr>
              <a:buFont typeface="Wingdings"/>
              <a:buChar char="à"/>
            </a:pPr>
            <a:r>
              <a:rPr lang="hr-HR" sz="2800" dirty="0" smtClean="0">
                <a:sym typeface="Wingdings" pitchFamily="2" charset="2"/>
              </a:rPr>
              <a:t>predstavlja vjerojatno najosjetljiviji segment organizacije i upravljanja arhivskim programom, te ključni čimbenik uspješnosti programa.</a:t>
            </a:r>
          </a:p>
          <a:p>
            <a:pPr>
              <a:buFont typeface="Wingdings"/>
              <a:buChar char="à"/>
            </a:pPr>
            <a:r>
              <a:rPr lang="hr-HR" sz="2800" dirty="0" smtClean="0">
                <a:sym typeface="Wingdings" pitchFamily="2" charset="2"/>
              </a:rPr>
              <a:t>ne radi se samo o radnom odnosu, zapošljavanju i formalnom odnosu između zaposlenika i poslodavaca, nego o učinku koji daje zajednički napor osoblja i suradnika uključenih u program i o razvijanju sposobnosti da se taj učinak povećava.</a:t>
            </a:r>
            <a:endParaRPr lang="hr-HR" sz="2800" dirty="0" smtClean="0"/>
          </a:p>
          <a:p>
            <a:pPr>
              <a:buNone/>
            </a:pPr>
            <a:endParaRPr lang="hr-H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0" y="0"/>
          <a:ext cx="9144000" cy="6715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Upravljanje arhivskim programom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hr-HR" sz="2400" b="1" dirty="0" smtClean="0"/>
              <a:t>PLANIRANJE I </a:t>
            </a:r>
            <a:r>
              <a:rPr lang="hr-HR" sz="2400" b="1" dirty="0" smtClean="0"/>
              <a:t>ZAPOŠLJAVANJE</a:t>
            </a:r>
            <a:endParaRPr lang="hr-HR" sz="2400" b="1" dirty="0" smtClean="0"/>
          </a:p>
          <a:p>
            <a:pPr>
              <a:buFont typeface="Wingdings"/>
              <a:buChar char="à"/>
            </a:pPr>
            <a:r>
              <a:rPr lang="hr-HR" sz="2400" dirty="0" smtClean="0">
                <a:sym typeface="Wingdings" pitchFamily="2" charset="2"/>
              </a:rPr>
              <a:t>Potreba za dodatnim osobljem u većini arhiva nastoji se riješiti programima stručne prakse ili volontiranja, suradnjom s drugim ustanovama ili posebnim projektima.</a:t>
            </a:r>
          </a:p>
          <a:p>
            <a:pPr>
              <a:buFont typeface="Wingdings"/>
              <a:buChar char="à"/>
            </a:pPr>
            <a:r>
              <a:rPr lang="hr-HR" sz="2400" i="1" dirty="0" smtClean="0">
                <a:sym typeface="Wingdings" pitchFamily="2" charset="2"/>
              </a:rPr>
              <a:t>Outsourcing</a:t>
            </a:r>
            <a:r>
              <a:rPr lang="hr-HR" sz="2400" dirty="0" smtClean="0">
                <a:sym typeface="Wingdings" pitchFamily="2" charset="2"/>
              </a:rPr>
              <a:t> – “nabava” znanja i kompetencija kojih nema u dovoljnoj mjeri u tržištu. </a:t>
            </a:r>
          </a:p>
          <a:p>
            <a:pPr>
              <a:buFont typeface="Wingdings"/>
              <a:buChar char="à"/>
            </a:pPr>
            <a:r>
              <a:rPr lang="hr-HR" sz="2400" dirty="0" smtClean="0">
                <a:sym typeface="Wingdings" pitchFamily="2" charset="2"/>
              </a:rPr>
              <a:t>Opis radnog mjesta – treba biti dovoljno jasan i konkretan, tako da ga razumije onaj tko možda razmišlja o prijavi na natječaj na to radno mjesto.</a:t>
            </a:r>
          </a:p>
          <a:p>
            <a:pPr>
              <a:buFont typeface="Wingdings"/>
              <a:buChar char="à"/>
            </a:pPr>
            <a:r>
              <a:rPr lang="hr-HR" sz="2400" dirty="0" smtClean="0">
                <a:sym typeface="Wingdings" pitchFamily="2" charset="2"/>
              </a:rPr>
              <a:t>Za proces odabira zaposlenika važni su: šira baza kvalitetnih kandidata, postupak selekcije te uvođenje i usmjeravanje novih zaposlenika.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Upravljanje arhivskim programom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hr-HR" sz="2400" b="1" dirty="0" smtClean="0"/>
              <a:t>UČINKOVITOST</a:t>
            </a:r>
          </a:p>
          <a:p>
            <a:pPr algn="ctr">
              <a:buNone/>
            </a:pPr>
            <a:endParaRPr lang="hr-HR" sz="2400" b="1" dirty="0" smtClean="0"/>
          </a:p>
          <a:p>
            <a:pPr>
              <a:buFont typeface="Wingdings"/>
              <a:buChar char="à"/>
            </a:pPr>
            <a:r>
              <a:rPr lang="hr-HR" sz="2400" dirty="0" smtClean="0">
                <a:sym typeface="Wingdings" pitchFamily="2" charset="2"/>
              </a:rPr>
              <a:t>Potrebno je jasno i dovoljno precizno definirati učinke koji se očekuju još u fazi planiranja posla.</a:t>
            </a:r>
          </a:p>
          <a:p>
            <a:pPr>
              <a:buFont typeface="Wingdings"/>
              <a:buChar char="à"/>
            </a:pPr>
            <a:r>
              <a:rPr lang="hr-HR" sz="2400" dirty="0" smtClean="0">
                <a:sym typeface="Wingdings" pitchFamily="2" charset="2"/>
              </a:rPr>
              <a:t>Sustav praćenja učinkovitosti zasniva se na normama učinka i ponašanja na radnom mjestu te na mogućnosti pouzdanog i objektivnog mjerenja njihovih relevantnih značajki.</a:t>
            </a:r>
          </a:p>
          <a:p>
            <a:pPr>
              <a:buFont typeface="Wingdings"/>
              <a:buChar char="à"/>
            </a:pPr>
            <a:r>
              <a:rPr lang="hr-HR" sz="2400" dirty="0" smtClean="0">
                <a:sym typeface="Wingdings" pitchFamily="2" charset="2"/>
              </a:rPr>
              <a:t>Učinak se treba vrednovati u cjelini, a ne samo jedan njegov dio.</a:t>
            </a:r>
          </a:p>
          <a:p>
            <a:pPr>
              <a:buFont typeface="Wingdings"/>
              <a:buChar char="à"/>
            </a:pPr>
            <a:r>
              <a:rPr lang="hr-HR" sz="2400" dirty="0" smtClean="0">
                <a:sym typeface="Wingdings" pitchFamily="2" charset="2"/>
              </a:rPr>
              <a:t>Obično se od zaposlenika i timova traži da izrađuju izvješća o učinku i utrošenom radnom vremenu.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Upravljanje arhivskim programom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hr-HR" sz="2400" b="1" dirty="0" smtClean="0"/>
              <a:t>OSPOSOBLJAVANJE I RAZVOJ</a:t>
            </a:r>
          </a:p>
          <a:p>
            <a:pPr>
              <a:buFont typeface="Wingdings"/>
              <a:buChar char="à"/>
            </a:pPr>
            <a:r>
              <a:rPr lang="hr-HR" sz="2400" dirty="0" smtClean="0">
                <a:sym typeface="Wingdings" pitchFamily="2" charset="2"/>
              </a:rPr>
              <a:t>Stručno osoblje u arhivima često ima raznovrsno temeljno obrazovanje, pe se tek uz rad i usavršavanje uz rad razvijaju potrebne stručne kompetencije.</a:t>
            </a:r>
          </a:p>
          <a:p>
            <a:pPr>
              <a:buFont typeface="Wingdings"/>
              <a:buChar char="à"/>
            </a:pPr>
            <a:r>
              <a:rPr lang="hr-HR" sz="2400" dirty="0" smtClean="0"/>
              <a:t>Osposobljavanje i stručno usavršavanje može se provoditi na više načina:</a:t>
            </a:r>
          </a:p>
          <a:p>
            <a:pPr lvl="1">
              <a:buFont typeface="Wingdings"/>
              <a:buChar char="à"/>
            </a:pPr>
            <a:r>
              <a:rPr lang="hr-HR" sz="2000" dirty="0" smtClean="0"/>
              <a:t>Kroz tečajeve;</a:t>
            </a:r>
          </a:p>
          <a:p>
            <a:pPr lvl="1">
              <a:buFont typeface="Wingdings"/>
              <a:buChar char="à"/>
            </a:pPr>
            <a:r>
              <a:rPr lang="hr-HR" sz="2000" dirty="0" smtClean="0"/>
              <a:t>Kroz programe koje nude obrazovne ustanove;</a:t>
            </a:r>
          </a:p>
          <a:p>
            <a:pPr lvl="1">
              <a:buFont typeface="Wingdings"/>
              <a:buChar char="à"/>
            </a:pPr>
            <a:r>
              <a:rPr lang="hr-HR" sz="2000" dirty="0" smtClean="0"/>
              <a:t>Kroz mentorski rad u radnom okruženju;</a:t>
            </a:r>
          </a:p>
          <a:p>
            <a:pPr lvl="1">
              <a:buFont typeface="Wingdings"/>
              <a:buChar char="à"/>
            </a:pPr>
            <a:r>
              <a:rPr lang="hr-HR" sz="2000" dirty="0" smtClean="0"/>
              <a:t>Kroz rasprave o stručnim pitanjima;</a:t>
            </a:r>
          </a:p>
          <a:p>
            <a:pPr lvl="1">
              <a:buFont typeface="Wingdings"/>
              <a:buChar char="à"/>
            </a:pPr>
            <a:r>
              <a:rPr lang="hr-HR" sz="2000" dirty="0" smtClean="0"/>
              <a:t>Kroz savjetovanje među kojegama i</a:t>
            </a:r>
          </a:p>
          <a:p>
            <a:pPr lvl="1">
              <a:buFont typeface="Wingdings"/>
              <a:buChar char="à"/>
            </a:pPr>
            <a:r>
              <a:rPr lang="hr-HR" sz="2000" dirty="0" smtClean="0"/>
              <a:t>Kroz poticanje zaposlenika da dio radnom vremena izdvoje za samousavršavanje.</a:t>
            </a:r>
          </a:p>
          <a:p>
            <a:pPr lvl="1">
              <a:buNone/>
            </a:pPr>
            <a:endParaRPr lang="hr-H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Ishodi studentske nastave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vi-VN" sz="2000" b="1" dirty="0" smtClean="0">
                <a:latin typeface="+mj-lt"/>
              </a:rPr>
              <a:t>Objasniti</a:t>
            </a:r>
            <a:r>
              <a:rPr lang="vi-VN" sz="2000" dirty="0" smtClean="0">
                <a:latin typeface="+mj-lt"/>
              </a:rPr>
              <a:t> povijesno utemeljeni konceptualni arhivski okvir</a:t>
            </a:r>
            <a:r>
              <a:rPr lang="hr-HR" sz="2000" dirty="0" smtClean="0">
                <a:latin typeface="+mj-lt"/>
              </a:rPr>
              <a:t>.</a:t>
            </a:r>
            <a:r>
              <a:rPr lang="vi-VN" sz="2000" dirty="0" smtClean="0">
                <a:latin typeface="+mj-lt"/>
              </a:rPr>
              <a:t> </a:t>
            </a:r>
          </a:p>
          <a:p>
            <a:r>
              <a:rPr lang="vi-VN" sz="2000" b="1" dirty="0" smtClean="0">
                <a:latin typeface="+mj-lt"/>
              </a:rPr>
              <a:t>Izdvojiti</a:t>
            </a:r>
            <a:r>
              <a:rPr lang="vi-VN" sz="2000" dirty="0" smtClean="0">
                <a:latin typeface="+mj-lt"/>
              </a:rPr>
              <a:t> načela arhivističkog zakonodavstva u općim i hrvatskim okvirima</a:t>
            </a:r>
            <a:r>
              <a:rPr lang="hr-HR" sz="2000" dirty="0" smtClean="0">
                <a:latin typeface="+mj-lt"/>
              </a:rPr>
              <a:t>.</a:t>
            </a:r>
            <a:r>
              <a:rPr lang="vi-VN" sz="2000" dirty="0" smtClean="0">
                <a:latin typeface="+mj-lt"/>
              </a:rPr>
              <a:t> </a:t>
            </a:r>
          </a:p>
          <a:p>
            <a:r>
              <a:rPr lang="vi-VN" sz="2000" b="1" dirty="0" smtClean="0">
                <a:latin typeface="+mj-lt"/>
              </a:rPr>
              <a:t>Navesti</a:t>
            </a:r>
            <a:r>
              <a:rPr lang="vi-VN" sz="2000" dirty="0" smtClean="0">
                <a:latin typeface="+mj-lt"/>
              </a:rPr>
              <a:t> </a:t>
            </a:r>
            <a:r>
              <a:rPr lang="vi-VN" sz="2000" b="1" dirty="0" smtClean="0">
                <a:latin typeface="+mj-lt"/>
              </a:rPr>
              <a:t>propise</a:t>
            </a:r>
            <a:r>
              <a:rPr lang="vi-VN" sz="2000" dirty="0" smtClean="0">
                <a:latin typeface="+mj-lt"/>
              </a:rPr>
              <a:t> o upravljanju spisima, o dostupnosti arhivskog gradiva te o zaštiti i očuvanju kulturnih dobara</a:t>
            </a:r>
            <a:r>
              <a:rPr lang="hr-HR" sz="2000" dirty="0" smtClean="0">
                <a:latin typeface="+mj-lt"/>
              </a:rPr>
              <a:t>.</a:t>
            </a:r>
            <a:r>
              <a:rPr lang="vi-VN" sz="2000" dirty="0" smtClean="0">
                <a:latin typeface="+mj-lt"/>
              </a:rPr>
              <a:t> </a:t>
            </a:r>
          </a:p>
          <a:p>
            <a:r>
              <a:rPr lang="vi-VN" sz="2000" b="1" dirty="0" smtClean="0">
                <a:latin typeface="+mj-lt"/>
              </a:rPr>
              <a:t>Razlikovati</a:t>
            </a:r>
            <a:r>
              <a:rPr lang="vi-VN" sz="2000" dirty="0" smtClean="0">
                <a:latin typeface="+mj-lt"/>
              </a:rPr>
              <a:t> </a:t>
            </a:r>
            <a:r>
              <a:rPr lang="vi-VN" sz="2000" b="1" dirty="0" smtClean="0">
                <a:latin typeface="+mj-lt"/>
              </a:rPr>
              <a:t>kriterije</a:t>
            </a:r>
            <a:r>
              <a:rPr lang="vi-VN" sz="2000" dirty="0" smtClean="0">
                <a:latin typeface="+mj-lt"/>
              </a:rPr>
              <a:t> kojima je određena tipologija očuvanog arhivskog gradiva</a:t>
            </a:r>
            <a:r>
              <a:rPr lang="hr-HR" sz="2000" dirty="0" smtClean="0">
                <a:latin typeface="+mj-lt"/>
              </a:rPr>
              <a:t>.</a:t>
            </a:r>
            <a:endParaRPr lang="vi-VN" sz="2000" dirty="0" smtClean="0">
              <a:latin typeface="+mj-lt"/>
            </a:endParaRPr>
          </a:p>
          <a:p>
            <a:r>
              <a:rPr lang="vi-VN" sz="2000" b="1" dirty="0" smtClean="0">
                <a:latin typeface="+mj-lt"/>
              </a:rPr>
              <a:t>Analizirati</a:t>
            </a:r>
            <a:r>
              <a:rPr lang="vi-VN" sz="2000" dirty="0" smtClean="0">
                <a:latin typeface="+mj-lt"/>
              </a:rPr>
              <a:t> uporabu arhivskog gradiva Državnog arhiva u Zadru prema korisničkim potrebama</a:t>
            </a:r>
            <a:r>
              <a:rPr lang="hr-HR" sz="2000" dirty="0" smtClean="0">
                <a:latin typeface="+mj-lt"/>
              </a:rPr>
              <a:t>.</a:t>
            </a:r>
            <a:endParaRPr lang="vi-VN" sz="2000" dirty="0" smtClean="0">
              <a:latin typeface="+mj-lt"/>
            </a:endParaRPr>
          </a:p>
          <a:p>
            <a:r>
              <a:rPr lang="vi-VN" sz="2000" b="1" dirty="0" smtClean="0">
                <a:latin typeface="+mj-lt"/>
              </a:rPr>
              <a:t>Sastaviti prijedlog </a:t>
            </a:r>
            <a:r>
              <a:rPr lang="vi-VN" sz="2000" dirty="0" smtClean="0">
                <a:latin typeface="+mj-lt"/>
              </a:rPr>
              <a:t>o poboljšanju učinkovitosti arhiva u radu s korisnicima</a:t>
            </a:r>
            <a:r>
              <a:rPr lang="hr-HR" sz="2000" dirty="0" smtClean="0">
                <a:latin typeface="+mj-lt"/>
              </a:rPr>
              <a:t>.</a:t>
            </a:r>
            <a:r>
              <a:rPr lang="vi-VN" sz="2000" dirty="0" smtClean="0">
                <a:latin typeface="+mj-lt"/>
              </a:rPr>
              <a:t> </a:t>
            </a:r>
          </a:p>
          <a:p>
            <a:r>
              <a:rPr lang="vi-VN" sz="2000" b="1" dirty="0" smtClean="0">
                <a:latin typeface="+mj-lt"/>
              </a:rPr>
              <a:t>Odrediti prioritete </a:t>
            </a:r>
            <a:r>
              <a:rPr lang="vi-VN" sz="2000" dirty="0" smtClean="0">
                <a:latin typeface="+mj-lt"/>
              </a:rPr>
              <a:t>vezane uz provedenu korisničku analizu dajući vjerodostojna pojašnjenja svojih stavova</a:t>
            </a:r>
            <a:r>
              <a:rPr lang="hr-HR" sz="2000" dirty="0" smtClean="0">
                <a:latin typeface="+mj-lt"/>
              </a:rPr>
              <a:t>.</a:t>
            </a:r>
            <a:endParaRPr lang="hr-HR"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Upravljanje arhivskim programom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214422"/>
            <a:ext cx="8686800" cy="4525963"/>
          </a:xfrm>
        </p:spPr>
        <p:txBody>
          <a:bodyPr/>
          <a:lstStyle/>
          <a:p>
            <a:r>
              <a:rPr lang="hr-HR" sz="2800" b="1" dirty="0" smtClean="0"/>
              <a:t>Zadaća upravljanja</a:t>
            </a:r>
            <a:r>
              <a:rPr lang="hr-HR" sz="2800" dirty="0" smtClean="0">
                <a:sym typeface="Wingdings" pitchFamily="2" charset="2"/>
              </a:rPr>
              <a:t> uočiti i razumjeti ciljeve te postići da organizacija uspješno i učinkovito radi na njihovu postizanju.</a:t>
            </a:r>
          </a:p>
          <a:p>
            <a:pPr>
              <a:buNone/>
            </a:pPr>
            <a:endParaRPr lang="hr-HR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0" y="2571744"/>
          <a:ext cx="9144000" cy="407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Upravljanje arhivskim programom</a:t>
            </a:r>
            <a:endParaRPr lang="hr-H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b="1" dirty="0" smtClean="0"/>
              <a:t>Učinci upravljanja</a:t>
            </a:r>
            <a:r>
              <a:rPr lang="hr-HR" dirty="0" smtClean="0"/>
              <a:t>:</a:t>
            </a:r>
          </a:p>
          <a:p>
            <a:pPr lvl="1"/>
            <a:r>
              <a:rPr lang="hr-HR" dirty="0" smtClean="0"/>
              <a:t>jasna orijentacija i relevantnost programa za sredinu kojoj je namjenjen;</a:t>
            </a:r>
          </a:p>
          <a:p>
            <a:pPr lvl="1"/>
            <a:r>
              <a:rPr lang="hr-HR" dirty="0" smtClean="0"/>
              <a:t>jasno i konkretno definiran opseg, ciljevi i učinci koji se očekuju od programa;</a:t>
            </a:r>
          </a:p>
          <a:p>
            <a:pPr lvl="1"/>
            <a:r>
              <a:rPr lang="hr-HR" dirty="0" smtClean="0"/>
              <a:t>dovoljna podrška okruženja;</a:t>
            </a:r>
          </a:p>
          <a:p>
            <a:pPr lvl="1"/>
            <a:r>
              <a:rPr lang="hr-HR" dirty="0" smtClean="0"/>
              <a:t>osiguranje resursa i njihovo racionalno usmjeravanje;</a:t>
            </a:r>
          </a:p>
          <a:p>
            <a:pPr lvl="1"/>
            <a:r>
              <a:rPr lang="hr-HR" dirty="0" smtClean="0"/>
              <a:t>sustavno, kontinuirano i racionalno odvijanje procesa;</a:t>
            </a:r>
          </a:p>
          <a:p>
            <a:pPr lvl="1"/>
            <a:r>
              <a:rPr lang="hr-HR" dirty="0" smtClean="0"/>
              <a:t>jačanje sposobnosti organizacije da ostvari svoje ciljeve i da se prilagodi promjenama u okruženju. 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Upravljanje arhivskim programom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hr-HR" dirty="0" smtClean="0"/>
              <a:t>Četiri osnovna područja koja obuhvaćaju funkcije upravljanja arhivskim programom:</a:t>
            </a:r>
          </a:p>
          <a:p>
            <a:pPr algn="ctr">
              <a:buNone/>
            </a:pPr>
            <a:endParaRPr lang="hr-HR" dirty="0" smtClean="0"/>
          </a:p>
          <a:p>
            <a:pPr>
              <a:buNone/>
            </a:pPr>
            <a:r>
              <a:rPr lang="hr-HR" sz="2000" b="1" dirty="0" smtClean="0"/>
              <a:t>DEFINIRANJE PROGRAMA</a:t>
            </a:r>
          </a:p>
          <a:p>
            <a:pPr>
              <a:buNone/>
            </a:pPr>
            <a:r>
              <a:rPr lang="hr-HR" b="1" dirty="0" smtClean="0"/>
              <a:t>                     </a:t>
            </a:r>
            <a:r>
              <a:rPr lang="hr-HR" sz="2000" b="1" dirty="0" smtClean="0"/>
              <a:t>PLANIRANJE I PRAĆENJE</a:t>
            </a:r>
            <a:endParaRPr lang="hr-HR" b="1" dirty="0" smtClean="0"/>
          </a:p>
          <a:p>
            <a:pPr>
              <a:buNone/>
            </a:pPr>
            <a:r>
              <a:rPr lang="hr-HR" dirty="0" smtClean="0"/>
              <a:t>                                           </a:t>
            </a:r>
            <a:r>
              <a:rPr lang="hr-HR" sz="2000" b="1" dirty="0" smtClean="0"/>
              <a:t>ORGANIZACIJA</a:t>
            </a:r>
            <a:r>
              <a:rPr lang="hr-HR" b="1" dirty="0" smtClean="0"/>
              <a:t>       </a:t>
            </a:r>
          </a:p>
          <a:p>
            <a:pPr>
              <a:buNone/>
            </a:pPr>
            <a:r>
              <a:rPr lang="hr-HR" b="1" dirty="0" smtClean="0"/>
              <a:t>                                                       </a:t>
            </a:r>
            <a:r>
              <a:rPr lang="hr-HR" sz="2000" b="1" dirty="0" smtClean="0"/>
              <a:t>UPRAVLJANJE RESURSIMA</a:t>
            </a:r>
            <a:endParaRPr lang="hr-HR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Upravljanje arhivskim programom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hr-HR" sz="2800" b="1" dirty="0" smtClean="0"/>
              <a:t>DEFINIRANJE PROGRAMA</a:t>
            </a:r>
          </a:p>
          <a:p>
            <a:pPr algn="just">
              <a:buFont typeface="Wingdings"/>
              <a:buChar char="à"/>
            </a:pPr>
            <a:r>
              <a:rPr lang="hr-HR" sz="2000" dirty="0" smtClean="0"/>
              <a:t>podrazumijeva utvrđivanje svrhe, nadležnosti, opsega i organizacijskog konteksta arhivskog programa.</a:t>
            </a:r>
          </a:p>
          <a:p>
            <a:pPr algn="just">
              <a:buFont typeface="Wingdings" pitchFamily="2" charset="2"/>
              <a:buChar char="§"/>
            </a:pPr>
            <a:endParaRPr lang="hr-HR" sz="2000" b="1" dirty="0" smtClean="0"/>
          </a:p>
          <a:p>
            <a:pPr algn="just">
              <a:buFont typeface="Wingdings" pitchFamily="2" charset="2"/>
              <a:buChar char="§"/>
            </a:pPr>
            <a:endParaRPr lang="hr-HR" sz="2000" b="1" dirty="0" smtClean="0"/>
          </a:p>
          <a:p>
            <a:pPr algn="just">
              <a:buFont typeface="Wingdings" pitchFamily="2" charset="2"/>
              <a:buChar char="§"/>
            </a:pPr>
            <a:r>
              <a:rPr lang="hr-HR" sz="2000" b="1" dirty="0" smtClean="0"/>
              <a:t>Politika arhivskog programa </a:t>
            </a:r>
            <a:r>
              <a:rPr lang="hr-HR" sz="2000" b="1" dirty="0" smtClean="0">
                <a:sym typeface="Wingdings" pitchFamily="2" charset="2"/>
              </a:rPr>
              <a:t> </a:t>
            </a:r>
            <a:r>
              <a:rPr lang="hr-HR" sz="2000" dirty="0" smtClean="0">
                <a:sym typeface="Wingdings" pitchFamily="2" charset="2"/>
              </a:rPr>
              <a:t>dokument odnosno skup iskaza ili dokumenata kojima se utvrđuju nadležnost, svrha i područje djelovanja te položaj u organizaciji ili širem okruženju.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0"/>
            <a:ext cx="8686800" cy="838200"/>
          </a:xfrm>
        </p:spPr>
        <p:txBody>
          <a:bodyPr/>
          <a:lstStyle/>
          <a:p>
            <a:r>
              <a:rPr lang="hr-H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Upravljanje arhivskim programom</a:t>
            </a:r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714356"/>
          <a:ext cx="9144000" cy="6143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Upravljanje arhivskim programom</a:t>
            </a:r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554161"/>
          <a:ext cx="9144000" cy="53038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0"/>
              </a:tblGrid>
              <a:tr h="467045">
                <a:tc>
                  <a:txBody>
                    <a:bodyPr/>
                    <a:lstStyle/>
                    <a:p>
                      <a:r>
                        <a:rPr lang="hr-HR" b="1" dirty="0" smtClean="0"/>
                        <a:t>POLITIKA</a:t>
                      </a:r>
                      <a:r>
                        <a:rPr lang="hr-HR" b="1" baseline="0" dirty="0" smtClean="0"/>
                        <a:t> ARHIVSKOG PROGRAMA</a:t>
                      </a:r>
                      <a:endParaRPr lang="hr-HR" b="1" dirty="0"/>
                    </a:p>
                  </a:txBody>
                  <a:tcPr/>
                </a:tc>
              </a:tr>
              <a:tr h="1842588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hr-HR" dirty="0" smtClean="0"/>
                        <a:t>UVOD</a:t>
                      </a:r>
                      <a:br>
                        <a:rPr lang="hr-HR" dirty="0" smtClean="0"/>
                      </a:br>
                      <a:r>
                        <a:rPr lang="hr-HR" dirty="0" smtClean="0"/>
                        <a:t>Svrha</a:t>
                      </a:r>
                      <a:r>
                        <a:rPr lang="hr-HR" baseline="0" dirty="0" smtClean="0"/>
                        <a:t> donošenja, područje primjene i odgovornost za primjenu (utvrditi da sve funkcije u okviru programa moraju biti usklađene s politikom arhivskog programa).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hr-HR" baseline="0" dirty="0" smtClean="0"/>
                        <a:t>      Podaci o usvajanju i praćenju od strane nadležnog tijela, tko je odgovoran za praćenje primjene i izmjene.</a:t>
                      </a:r>
                    </a:p>
                  </a:txBody>
                  <a:tcPr/>
                </a:tc>
              </a:tr>
              <a:tr h="1151617">
                <a:tc>
                  <a:txBody>
                    <a:bodyPr/>
                    <a:lstStyle/>
                    <a:p>
                      <a:pPr lvl="0"/>
                      <a:r>
                        <a:rPr lang="hr-HR" dirty="0" smtClean="0"/>
                        <a:t>2.    </a:t>
                      </a:r>
                      <a:r>
                        <a:rPr lang="hr-HR" baseline="0" dirty="0" smtClean="0"/>
                        <a:t> </a:t>
                      </a:r>
                      <a:r>
                        <a:rPr lang="hr-HR" dirty="0" smtClean="0"/>
                        <a:t>MANDAT I NADLEŽNOSTI</a:t>
                      </a:r>
                    </a:p>
                    <a:p>
                      <a:pPr lvl="1"/>
                      <a:r>
                        <a:rPr lang="hr-HR" dirty="0" smtClean="0"/>
                        <a:t>Naziv programa i tijelo kojemu je odgovorno.</a:t>
                      </a:r>
                    </a:p>
                    <a:p>
                      <a:pPr lvl="1"/>
                      <a:r>
                        <a:rPr lang="hr-HR" dirty="0" smtClean="0"/>
                        <a:t>Pravna osnova djelovanja.</a:t>
                      </a:r>
                    </a:p>
                  </a:txBody>
                  <a:tcPr/>
                </a:tc>
              </a:tr>
              <a:tr h="1842588">
                <a:tc>
                  <a:txBody>
                    <a:bodyPr/>
                    <a:lstStyle/>
                    <a:p>
                      <a:pPr marL="342900" indent="-342900">
                        <a:buFontTx/>
                        <a:buNone/>
                      </a:pPr>
                      <a:r>
                        <a:rPr lang="hr-HR" dirty="0" smtClean="0"/>
                        <a:t>3.     MISIJA</a:t>
                      </a:r>
                    </a:p>
                    <a:p>
                      <a:pPr lvl="1"/>
                      <a:r>
                        <a:rPr lang="hr-HR" dirty="0" smtClean="0"/>
                        <a:t>Sažet i jasan iskaz o svrsi i općem učinku koji se očekuje od programa.</a:t>
                      </a:r>
                    </a:p>
                    <a:p>
                      <a:pPr lvl="1"/>
                      <a:r>
                        <a:rPr lang="hr-HR" baseline="0" dirty="0" smtClean="0"/>
                        <a:t>Četiri najčešća motiva u misijama argivskoh programa: očuvanje gradiva, osiguranje dostupnosti i poticanje korištenja, poticanje upoznavanja i učenja iz baštine, te podrška organizaciji ili sredini u promicanju i zaštiti određenih vrijednosti i interesa.</a:t>
                      </a:r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328</TotalTime>
  <Words>1881</Words>
  <Application>Microsoft Office PowerPoint</Application>
  <PresentationFormat>On-screen Show (4:3)</PresentationFormat>
  <Paragraphs>212</Paragraphs>
  <Slides>25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Trek</vt:lpstr>
      <vt:lpstr>Arhivistika</vt:lpstr>
      <vt:lpstr>Literatura</vt:lpstr>
      <vt:lpstr>Ishodi studentske nastave</vt:lpstr>
      <vt:lpstr>Upravljanje arhivskim programom</vt:lpstr>
      <vt:lpstr>Upravljanje arhivskim programom</vt:lpstr>
      <vt:lpstr>Upravljanje arhivskim programom</vt:lpstr>
      <vt:lpstr>Upravljanje arhivskim programom</vt:lpstr>
      <vt:lpstr>Upravljanje arhivskim programom</vt:lpstr>
      <vt:lpstr>Upravljanje arhivskim programom</vt:lpstr>
      <vt:lpstr>Slide 10</vt:lpstr>
      <vt:lpstr>Slide 11</vt:lpstr>
      <vt:lpstr>Upravljanje arhivskim programom</vt:lpstr>
      <vt:lpstr>Upravljanje arhivskim programom</vt:lpstr>
      <vt:lpstr>Upravljanje arhivskim programom</vt:lpstr>
      <vt:lpstr>Upravljanje arhivskim programom</vt:lpstr>
      <vt:lpstr>Upravljanje arhivskim programom</vt:lpstr>
      <vt:lpstr>Upravljanje arhivskim programom</vt:lpstr>
      <vt:lpstr>Upravljanje arhivskim programom</vt:lpstr>
      <vt:lpstr>Upravljanje arhivskim programom</vt:lpstr>
      <vt:lpstr>Slide 20</vt:lpstr>
      <vt:lpstr>Upravljanje arhivskim programom</vt:lpstr>
      <vt:lpstr>Slide 22</vt:lpstr>
      <vt:lpstr>Upravljanje arhivskim programom</vt:lpstr>
      <vt:lpstr>Upravljanje arhivskim programom</vt:lpstr>
      <vt:lpstr>Upravljanje arhivskim programom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Arhivistika</dc:title>
  <dc:creator>I</dc:creator>
  <cp:lastModifiedBy>I</cp:lastModifiedBy>
  <cp:revision>36</cp:revision>
  <dcterms:created xsi:type="dcterms:W3CDTF">2013-11-19T19:21:12Z</dcterms:created>
  <dcterms:modified xsi:type="dcterms:W3CDTF">2013-11-24T14:32:11Z</dcterms:modified>
</cp:coreProperties>
</file>