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38"/>
  </p:notesMasterIdLst>
  <p:sldIdLst>
    <p:sldId id="511" r:id="rId2"/>
    <p:sldId id="621" r:id="rId3"/>
    <p:sldId id="622" r:id="rId4"/>
    <p:sldId id="651" r:id="rId5"/>
    <p:sldId id="623" r:id="rId6"/>
    <p:sldId id="624" r:id="rId7"/>
    <p:sldId id="625" r:id="rId8"/>
    <p:sldId id="626" r:id="rId9"/>
    <p:sldId id="597" r:id="rId10"/>
    <p:sldId id="628" r:id="rId11"/>
    <p:sldId id="629" r:id="rId12"/>
    <p:sldId id="630" r:id="rId13"/>
    <p:sldId id="627" r:id="rId14"/>
    <p:sldId id="632" r:id="rId15"/>
    <p:sldId id="633" r:id="rId16"/>
    <p:sldId id="634" r:id="rId17"/>
    <p:sldId id="635" r:id="rId18"/>
    <p:sldId id="636" r:id="rId19"/>
    <p:sldId id="637" r:id="rId20"/>
    <p:sldId id="640" r:id="rId21"/>
    <p:sldId id="638" r:id="rId22"/>
    <p:sldId id="639" r:id="rId23"/>
    <p:sldId id="631" r:id="rId24"/>
    <p:sldId id="641" r:id="rId25"/>
    <p:sldId id="642" r:id="rId26"/>
    <p:sldId id="643" r:id="rId27"/>
    <p:sldId id="644" r:id="rId28"/>
    <p:sldId id="645" r:id="rId29"/>
    <p:sldId id="652" r:id="rId30"/>
    <p:sldId id="653" r:id="rId31"/>
    <p:sldId id="654" r:id="rId32"/>
    <p:sldId id="647" r:id="rId33"/>
    <p:sldId id="648" r:id="rId34"/>
    <p:sldId id="646" r:id="rId35"/>
    <p:sldId id="649" r:id="rId36"/>
    <p:sldId id="65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941"/>
    <a:srgbClr val="0D1319"/>
    <a:srgbClr val="0C1116"/>
    <a:srgbClr val="F4AB18"/>
    <a:srgbClr val="FFFFFF"/>
    <a:srgbClr val="FF3300"/>
    <a:srgbClr val="1D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2652" autoAdjust="0"/>
  </p:normalViewPr>
  <p:slideViewPr>
    <p:cSldViewPr>
      <p:cViewPr>
        <p:scale>
          <a:sx n="60" d="100"/>
          <a:sy n="60" d="100"/>
        </p:scale>
        <p:origin x="-161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0B6182-4219-4F2B-A824-2273D11ABA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461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FEC3A-2783-41A8-AD9C-B9815A6A34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ilagođeni izgled">
    <p:bg>
      <p:bgPr>
        <a:solidFill>
          <a:srgbClr val="0D1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F6B94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F6B940"/>
              </a:buClr>
              <a:defRPr>
                <a:solidFill>
                  <a:srgbClr val="FFFFFF"/>
                </a:solidFill>
                <a:effectLst/>
              </a:defRPr>
            </a:lvl1pPr>
            <a:lvl2pPr>
              <a:buClr>
                <a:srgbClr val="DF980B"/>
              </a:buClr>
              <a:defRPr>
                <a:solidFill>
                  <a:srgbClr val="FFFFFF"/>
                </a:solidFill>
                <a:effectLst/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/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9B7E-CF3A-45DB-B97F-9DD90442E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2276872"/>
            <a:ext cx="5616624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dirty="0" err="1" smtClean="0"/>
              <a:t>Ms</a:t>
            </a:r>
            <a:r>
              <a:rPr lang="hr-HR" sz="6000" dirty="0" smtClean="0"/>
              <a:t> Word 2010</a:t>
            </a:r>
            <a:endParaRPr lang="en-US" sz="6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221088"/>
            <a:ext cx="662940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dirty="0"/>
              <a:t>Oblikovanje </a:t>
            </a:r>
            <a:r>
              <a:rPr lang="hr-HR" sz="3200" dirty="0" smtClean="0"/>
              <a:t> odlomaka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9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Razmak između odlomaka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Odlomke je moguće razmaknuti tako da se zada količina </a:t>
            </a:r>
            <a:r>
              <a:rPr lang="hr-HR" b="1" i="1" dirty="0"/>
              <a:t>praznog prostora prije ili poslije odlomka</a:t>
            </a:r>
            <a:r>
              <a:rPr lang="hr-HR" dirty="0"/>
              <a:t>.</a:t>
            </a:r>
          </a:p>
          <a:p>
            <a:pPr eaLnBrk="1" hangingPunct="1"/>
            <a:r>
              <a:rPr lang="hr-HR" dirty="0"/>
              <a:t>Odlomak treba označiti, a potom u cjelini </a:t>
            </a:r>
            <a:r>
              <a:rPr lang="hr-HR" b="1" i="1" dirty="0"/>
              <a:t>Razmak</a:t>
            </a:r>
            <a:r>
              <a:rPr lang="hr-HR" dirty="0"/>
              <a:t> zadati vrijednosti </a:t>
            </a:r>
            <a:r>
              <a:rPr lang="hr-HR" b="1" i="1" dirty="0"/>
              <a:t>Prije</a:t>
            </a:r>
            <a:r>
              <a:rPr lang="hr-HR" dirty="0"/>
              <a:t> ili </a:t>
            </a:r>
            <a:r>
              <a:rPr lang="hr-HR" b="1" i="1" dirty="0"/>
              <a:t>Poslije</a:t>
            </a:r>
            <a:r>
              <a:rPr lang="hr-HR" dirty="0"/>
              <a:t> odlomka.</a:t>
            </a:r>
            <a:endParaRPr lang="en-US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00411" y="3820758"/>
            <a:ext cx="5688632" cy="2456457"/>
            <a:chOff x="1429" y="2568"/>
            <a:chExt cx="2903" cy="1192"/>
          </a:xfrm>
        </p:grpSpPr>
        <p:pic>
          <p:nvPicPr>
            <p:cNvPr id="8" name="Picture 4" descr="wo6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9" y="2614"/>
              <a:ext cx="2903" cy="114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429" y="2614"/>
              <a:ext cx="382" cy="1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1429" y="2798"/>
              <a:ext cx="1360" cy="33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780" y="283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2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837" y="256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1</a:t>
              </a:r>
              <a:endParaRPr lang="en-US" sz="24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2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10.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78780"/>
              </p:ext>
            </p:extLst>
          </p:nvPr>
        </p:nvGraphicFramePr>
        <p:xfrm>
          <a:off x="683568" y="1556792"/>
          <a:ext cx="7776864" cy="330645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64296"/>
                <a:gridCol w="5112568"/>
              </a:tblGrid>
              <a:tr h="1058065">
                <a:tc gridSpan="2"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2_tekst iz mape 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6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Svi odlomci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Prored 1,5 redak.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Razmak između odlomaka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Poslije 18 pt. 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10.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15" y="188640"/>
            <a:ext cx="4753639" cy="631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Ravnalo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4771256" cy="4525962"/>
          </a:xfrm>
        </p:spPr>
        <p:txBody>
          <a:bodyPr/>
          <a:lstStyle/>
          <a:p>
            <a:pPr eaLnBrk="1" hangingPunct="1"/>
            <a:r>
              <a:rPr lang="hr-HR" dirty="0"/>
              <a:t>Vodoravno i okomito ravnalo omogućavaju lakše snalaženje u dokumentu.</a:t>
            </a:r>
          </a:p>
          <a:p>
            <a:pPr eaLnBrk="1" hangingPunct="1"/>
            <a:r>
              <a:rPr lang="hr-HR" b="1" i="1" dirty="0" smtClean="0"/>
              <a:t>Siva</a:t>
            </a:r>
            <a:r>
              <a:rPr lang="hr-HR" dirty="0" smtClean="0"/>
              <a:t> </a:t>
            </a:r>
            <a:r>
              <a:rPr lang="hr-HR" dirty="0"/>
              <a:t>područja ravnala nazivaju se </a:t>
            </a:r>
            <a:r>
              <a:rPr lang="hr-HR" b="1" i="1" dirty="0"/>
              <a:t>margine</a:t>
            </a:r>
            <a:r>
              <a:rPr lang="hr-HR" dirty="0"/>
              <a:t>.</a:t>
            </a:r>
          </a:p>
          <a:p>
            <a:pPr eaLnBrk="1" hangingPunct="1"/>
            <a:r>
              <a:rPr lang="hr-HR" b="1" i="1" dirty="0"/>
              <a:t>Bijela</a:t>
            </a:r>
            <a:r>
              <a:rPr lang="hr-HR" dirty="0"/>
              <a:t> područja ravnala označavaju </a:t>
            </a:r>
            <a:r>
              <a:rPr lang="hr-HR" b="1" i="1" dirty="0"/>
              <a:t>radno područje</a:t>
            </a:r>
            <a:r>
              <a:rPr lang="hr-HR" dirty="0"/>
              <a:t>.</a:t>
            </a:r>
          </a:p>
          <a:p>
            <a:pPr eaLnBrk="1" hangingPunct="1"/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92695"/>
            <a:ext cx="3960440" cy="5316755"/>
          </a:xfrm>
          <a:prstGeom prst="rect">
            <a:avLst/>
          </a:prstGeom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329331" y="753710"/>
            <a:ext cx="3660290" cy="27944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047012" y="981298"/>
            <a:ext cx="244919" cy="502815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17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Ravnalo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hr-HR" dirty="0"/>
              <a:t>Ravnala se mogu prikazati ili sakriti:</a:t>
            </a:r>
          </a:p>
          <a:p>
            <a:pPr lvl="1" eaLnBrk="1" hangingPunct="1">
              <a:lnSpc>
                <a:spcPct val="110000"/>
              </a:lnSpc>
            </a:pPr>
            <a:r>
              <a:rPr lang="hr-HR" dirty="0"/>
              <a:t>kartica </a:t>
            </a:r>
            <a:r>
              <a:rPr lang="hr-HR" b="1" i="1" dirty="0"/>
              <a:t>Prikaz</a:t>
            </a:r>
            <a:r>
              <a:rPr lang="hr-HR" dirty="0"/>
              <a:t>, grupa </a:t>
            </a:r>
            <a:r>
              <a:rPr lang="hr-HR" b="1" i="1" dirty="0" smtClean="0"/>
              <a:t>Prikaz</a:t>
            </a:r>
            <a:r>
              <a:rPr lang="hr-HR" dirty="0" smtClean="0"/>
              <a:t>, </a:t>
            </a:r>
            <a:r>
              <a:rPr lang="hr-HR" dirty="0"/>
              <a:t>a potom uključiti </a:t>
            </a:r>
            <a:r>
              <a:rPr lang="hr-HR" b="1" i="1" dirty="0"/>
              <a:t>Ravnalo</a:t>
            </a:r>
            <a:r>
              <a:rPr lang="hr-HR" dirty="0"/>
              <a:t>.</a:t>
            </a:r>
          </a:p>
          <a:p>
            <a:pPr eaLnBrk="1" hangingPunct="1">
              <a:lnSpc>
                <a:spcPct val="110000"/>
              </a:lnSpc>
            </a:pPr>
            <a:endParaRPr lang="hr-HR" dirty="0"/>
          </a:p>
          <a:p>
            <a:pPr eaLnBrk="1" hangingPunct="1">
              <a:lnSpc>
                <a:spcPct val="110000"/>
              </a:lnSpc>
            </a:pPr>
            <a:endParaRPr lang="hr-HR" dirty="0"/>
          </a:p>
          <a:p>
            <a:pPr eaLnBrk="1" hangingPunct="1">
              <a:lnSpc>
                <a:spcPct val="110000"/>
              </a:lnSpc>
            </a:pPr>
            <a:endParaRPr lang="hr-HR" dirty="0"/>
          </a:p>
          <a:p>
            <a:pPr lvl="1" eaLnBrk="1" hangingPunct="1">
              <a:lnSpc>
                <a:spcPct val="110000"/>
              </a:lnSpc>
            </a:pPr>
            <a:r>
              <a:rPr lang="hr-HR" dirty="0"/>
              <a:t>ili klikom na za to predviđenu </a:t>
            </a:r>
            <a:r>
              <a:rPr lang="hr-HR" b="1" i="1" dirty="0"/>
              <a:t>oznaku ravnala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7704856" cy="204553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327918" y="3331853"/>
            <a:ext cx="799749" cy="32574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577" y="331362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295400" y="4533900"/>
            <a:ext cx="936625" cy="2873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924049" y="3654816"/>
            <a:ext cx="1023504" cy="32341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32025" y="4448969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88292" y="3587924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8004393" y="4821238"/>
            <a:ext cx="384031" cy="39608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8123382" y="5191043"/>
            <a:ext cx="7302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332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Na ravnalu se nalaze </a:t>
            </a:r>
            <a:r>
              <a:rPr lang="hr-HR" b="1" i="1" dirty="0"/>
              <a:t>oznake uvlaka</a:t>
            </a:r>
            <a:r>
              <a:rPr lang="hr-HR" dirty="0"/>
              <a:t>.</a:t>
            </a:r>
          </a:p>
          <a:p>
            <a:pPr eaLnBrk="1" hangingPunct="1"/>
            <a:endParaRPr lang="hr-HR" dirty="0"/>
          </a:p>
          <a:p>
            <a:pPr eaLnBrk="1" hangingPunct="1"/>
            <a:endParaRPr lang="hr-HR" dirty="0" smtClean="0"/>
          </a:p>
          <a:p>
            <a:pPr eaLnBrk="1" hangingPunct="1"/>
            <a:endParaRPr lang="hr-HR" sz="1100" dirty="0"/>
          </a:p>
          <a:p>
            <a:pPr eaLnBrk="1" hangingPunct="1">
              <a:spcBef>
                <a:spcPts val="1200"/>
              </a:spcBef>
            </a:pPr>
            <a:r>
              <a:rPr lang="hr-HR" dirty="0"/>
              <a:t>Uporabom oznaka uvlaka odlomak se može </a:t>
            </a:r>
            <a:r>
              <a:rPr lang="hr-HR" b="1" i="1" dirty="0"/>
              <a:t>uvući s jedne</a:t>
            </a:r>
            <a:r>
              <a:rPr lang="hr-HR" dirty="0"/>
              <a:t> ili </a:t>
            </a:r>
            <a:r>
              <a:rPr lang="hr-HR" altLang="zh-CN" b="1" i="1" dirty="0"/>
              <a:t>s obje </a:t>
            </a:r>
            <a:r>
              <a:rPr lang="hr-HR" b="1" i="1" dirty="0"/>
              <a:t>strane</a:t>
            </a:r>
            <a:r>
              <a:rPr lang="hr-HR" dirty="0"/>
              <a:t>. </a:t>
            </a:r>
          </a:p>
          <a:p>
            <a:pPr eaLnBrk="1" hangingPunct="1"/>
            <a:r>
              <a:rPr lang="hr-HR" dirty="0"/>
              <a:t>Odgovarajućom oznakom uvlake moguće je </a:t>
            </a:r>
            <a:r>
              <a:rPr lang="hr-HR" b="1" i="1" dirty="0"/>
              <a:t>uvući ili izvući prvi redak odlomka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7" name="Picture 4" descr="wo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80298"/>
            <a:ext cx="6553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842453" y="3547752"/>
            <a:ext cx="2700300" cy="432049"/>
          </a:xfrm>
          <a:prstGeom prst="wedgeRectCallout">
            <a:avLst>
              <a:gd name="adj1" fmla="val -42321"/>
              <a:gd name="adj2" fmla="val -203712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uvlaka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prvog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reda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11560" y="2348880"/>
            <a:ext cx="1944216" cy="467518"/>
          </a:xfrm>
          <a:prstGeom prst="wedgeRectCallout">
            <a:avLst>
              <a:gd name="adj1" fmla="val 52573"/>
              <a:gd name="adj2" fmla="val 86617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lijeva uvlaka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228183" y="2084701"/>
            <a:ext cx="2228011" cy="467518"/>
          </a:xfrm>
          <a:prstGeom prst="wedgeRectCallout">
            <a:avLst>
              <a:gd name="adj1" fmla="val -38348"/>
              <a:gd name="adj2" fmla="val 13741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desna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uvlaka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Odlomak </a:t>
            </a:r>
            <a:r>
              <a:rPr lang="hr-HR" b="1" i="1" dirty="0"/>
              <a:t>uobičajeno</a:t>
            </a:r>
            <a:r>
              <a:rPr lang="hr-HR" dirty="0"/>
              <a:t> izgleda ovako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4" descr="wo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624637" cy="34210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4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 bi se odlomak </a:t>
            </a:r>
            <a:r>
              <a:rPr lang="hr-HR" b="1" i="1" dirty="0"/>
              <a:t>uvukao i s lijeve i s desne strane</a:t>
            </a:r>
            <a:r>
              <a:rPr lang="hr-HR" dirty="0"/>
              <a:t>, (s obzirom na zadano radno područje) za </a:t>
            </a:r>
            <a:r>
              <a:rPr lang="hr-HR" b="1" i="1" dirty="0"/>
              <a:t>npr. 2,5 cm</a:t>
            </a:r>
            <a:r>
              <a:rPr lang="hr-HR" dirty="0"/>
              <a:t>, potrebno je mišem pomaknuti oznake uvlaka na zadani položaj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7" name="Grupa 6"/>
          <p:cNvGrpSpPr/>
          <p:nvPr/>
        </p:nvGrpSpPr>
        <p:grpSpPr>
          <a:xfrm>
            <a:off x="1547664" y="3676308"/>
            <a:ext cx="5976664" cy="2849036"/>
            <a:chOff x="2268538" y="3429000"/>
            <a:chExt cx="5045075" cy="2633663"/>
          </a:xfrm>
        </p:grpSpPr>
        <p:pic>
          <p:nvPicPr>
            <p:cNvPr id="8" name="Picture 4" descr="wo76"/>
            <p:cNvPicPr>
              <a:picLocks noChangeAspect="1" noChangeArrowheads="1"/>
            </p:cNvPicPr>
            <p:nvPr/>
          </p:nvPicPr>
          <p:blipFill>
            <a:blip r:embed="rId2" cstate="print"/>
            <a:srcRect b="25166"/>
            <a:stretch>
              <a:fillRect/>
            </a:stretch>
          </p:blipFill>
          <p:spPr bwMode="auto">
            <a:xfrm>
              <a:off x="2268538" y="3486150"/>
              <a:ext cx="5045075" cy="257651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2916238" y="3443288"/>
              <a:ext cx="792162" cy="27305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940425" y="3429000"/>
              <a:ext cx="792163" cy="27305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6618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 bi se </a:t>
            </a:r>
            <a:r>
              <a:rPr lang="hr-HR" b="1" i="1" dirty="0"/>
              <a:t>prvi redak odlomka uvukao </a:t>
            </a:r>
            <a:r>
              <a:rPr lang="hr-HR" dirty="0"/>
              <a:t>u odnosu na ostali tekst, </a:t>
            </a:r>
            <a:r>
              <a:rPr lang="hr-HR" b="1" i="1" dirty="0"/>
              <a:t>za npr. 4 cm</a:t>
            </a:r>
            <a:r>
              <a:rPr lang="hr-HR" dirty="0"/>
              <a:t>, potrebno je mišem pomaknuti oznaku uvlake prvog retka teksta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473167" y="3126338"/>
            <a:ext cx="6336704" cy="3384376"/>
            <a:chOff x="1338" y="2160"/>
            <a:chExt cx="3130" cy="1633"/>
          </a:xfrm>
        </p:grpSpPr>
        <p:pic>
          <p:nvPicPr>
            <p:cNvPr id="7" name="Picture 4" descr="wo7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8" y="2205"/>
              <a:ext cx="3130" cy="158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55" y="2170"/>
              <a:ext cx="771" cy="17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923" y="2160"/>
              <a:ext cx="272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6785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 bi se </a:t>
            </a:r>
            <a:r>
              <a:rPr lang="hr-HR" b="1" i="1" dirty="0"/>
              <a:t>prvi redak odlomka izvukao </a:t>
            </a:r>
            <a:r>
              <a:rPr lang="hr-HR" dirty="0"/>
              <a:t>u odnosu na ostali tekst, </a:t>
            </a:r>
            <a:r>
              <a:rPr lang="hr-HR" b="1" i="1" dirty="0"/>
              <a:t>za npr. 4 cm</a:t>
            </a:r>
            <a:r>
              <a:rPr lang="hr-HR" dirty="0"/>
              <a:t>, potrebno je mišem pomaknuti lijevu oznaku uvlake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475656" y="3284538"/>
            <a:ext cx="6336704" cy="3096790"/>
            <a:chOff x="1292" y="2160"/>
            <a:chExt cx="3324" cy="1676"/>
          </a:xfrm>
        </p:grpSpPr>
        <p:pic>
          <p:nvPicPr>
            <p:cNvPr id="7" name="Picture 4" descr="wo79"/>
            <p:cNvPicPr>
              <a:picLocks noChangeAspect="1" noChangeArrowheads="1"/>
            </p:cNvPicPr>
            <p:nvPr/>
          </p:nvPicPr>
          <p:blipFill>
            <a:blip r:embed="rId2" cstate="print"/>
            <a:srcRect b="21661"/>
            <a:stretch>
              <a:fillRect/>
            </a:stretch>
          </p:blipFill>
          <p:spPr bwMode="auto">
            <a:xfrm>
              <a:off x="1292" y="2205"/>
              <a:ext cx="3324" cy="1631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10" y="2160"/>
              <a:ext cx="849" cy="19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4059" y="2187"/>
              <a:ext cx="272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5544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Poravnanje odlomka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  <a:tabLst>
                <a:tab pos="3584575" algn="l"/>
              </a:tabLst>
            </a:pPr>
            <a:r>
              <a:rPr lang="hr-HR" dirty="0"/>
              <a:t>T</a:t>
            </a:r>
            <a:r>
              <a:rPr lang="en-US" dirty="0" err="1"/>
              <a:t>ekst</a:t>
            </a:r>
            <a:r>
              <a:rPr lang="en-US" dirty="0"/>
              <a:t> </a:t>
            </a:r>
            <a:r>
              <a:rPr lang="hr-HR" dirty="0"/>
              <a:t>u </a:t>
            </a:r>
            <a:r>
              <a:rPr lang="en-US" dirty="0" err="1"/>
              <a:t>odlomk</a:t>
            </a:r>
            <a:r>
              <a:rPr lang="hr-HR" dirty="0"/>
              <a:t>u može se poravnati:</a:t>
            </a:r>
          </a:p>
          <a:p>
            <a:pPr marL="800100" lvl="1" eaLnBrk="1" hangingPunct="1"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lijevom</a:t>
            </a:r>
            <a:r>
              <a:rPr lang="en-US" dirty="0"/>
              <a:t>  </a:t>
            </a:r>
            <a:r>
              <a:rPr lang="en-US" dirty="0" err="1"/>
              <a:t>rubu</a:t>
            </a:r>
            <a:r>
              <a:rPr lang="hr-HR" dirty="0"/>
              <a:t>,</a:t>
            </a:r>
            <a:endParaRPr lang="en-US" dirty="0">
              <a:sym typeface="Symbol" pitchFamily="18" charset="2"/>
            </a:endParaRPr>
          </a:p>
          <a:p>
            <a:pPr marL="800100" lvl="1" eaLnBrk="1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hr-HR" dirty="0"/>
              <a:t>po </a:t>
            </a:r>
            <a:r>
              <a:rPr lang="en-US" dirty="0" err="1"/>
              <a:t>desnom</a:t>
            </a:r>
            <a:r>
              <a:rPr lang="en-US" dirty="0"/>
              <a:t> </a:t>
            </a:r>
            <a:r>
              <a:rPr lang="en-US" dirty="0" err="1"/>
              <a:t>rubu</a:t>
            </a:r>
            <a:r>
              <a:rPr lang="hr-HR" dirty="0"/>
              <a:t>,</a:t>
            </a:r>
            <a:endParaRPr lang="en-US" dirty="0">
              <a:sym typeface="Symbol" pitchFamily="18" charset="2"/>
            </a:endParaRPr>
          </a:p>
          <a:p>
            <a:pPr marL="800100" lvl="1" eaLnBrk="1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ruba</a:t>
            </a:r>
            <a:r>
              <a:rPr lang="hr-HR" dirty="0"/>
              <a:t>,</a:t>
            </a:r>
            <a:endParaRPr lang="en-US" dirty="0">
              <a:sym typeface="Symbol" pitchFamily="18" charset="2"/>
            </a:endParaRPr>
          </a:p>
          <a:p>
            <a:pPr marL="800100" lvl="1" eaLnBrk="1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hr-HR" dirty="0"/>
              <a:t>po sredini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hr-HR" dirty="0"/>
              <a:t>radnog p</a:t>
            </a:r>
            <a:r>
              <a:rPr lang="en-US" dirty="0" err="1"/>
              <a:t>odručja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9" name="Picture 4" descr="wo65"/>
          <p:cNvPicPr>
            <a:picLocks noChangeAspect="1" noChangeArrowheads="1"/>
          </p:cNvPicPr>
          <p:nvPr/>
        </p:nvPicPr>
        <p:blipFill>
          <a:blip r:embed="rId2" cstate="print"/>
          <a:srcRect l="2808" t="8000" r="76140" b="9334"/>
          <a:stretch>
            <a:fillRect/>
          </a:stretch>
        </p:blipFill>
        <p:spPr bwMode="auto">
          <a:xfrm>
            <a:off x="3713714" y="2015615"/>
            <a:ext cx="419100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Picture 5" descr="wo65"/>
          <p:cNvPicPr>
            <a:picLocks noChangeArrowheads="1"/>
          </p:cNvPicPr>
          <p:nvPr/>
        </p:nvPicPr>
        <p:blipFill>
          <a:blip r:embed="rId2" cstate="print"/>
          <a:srcRect l="52516" r="24269" b="12094"/>
          <a:stretch>
            <a:fillRect/>
          </a:stretch>
        </p:blipFill>
        <p:spPr bwMode="auto">
          <a:xfrm>
            <a:off x="3750927" y="2608487"/>
            <a:ext cx="417512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" name="Picture 6" descr="wo65"/>
          <p:cNvPicPr>
            <a:picLocks noChangeArrowheads="1"/>
          </p:cNvPicPr>
          <p:nvPr/>
        </p:nvPicPr>
        <p:blipFill>
          <a:blip r:embed="rId2" cstate="print"/>
          <a:srcRect l="75192" r="795" b="6047"/>
          <a:stretch>
            <a:fillRect/>
          </a:stretch>
        </p:blipFill>
        <p:spPr bwMode="auto">
          <a:xfrm>
            <a:off x="3133412" y="3274994"/>
            <a:ext cx="420687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" name="Picture 7" descr="wo65"/>
          <p:cNvPicPr>
            <a:picLocks noChangeArrowheads="1"/>
          </p:cNvPicPr>
          <p:nvPr/>
        </p:nvPicPr>
        <p:blipFill>
          <a:blip r:embed="rId2" cstate="print"/>
          <a:srcRect l="26656" r="50925" b="15118"/>
          <a:stretch>
            <a:fillRect/>
          </a:stretch>
        </p:blipFill>
        <p:spPr bwMode="auto">
          <a:xfrm>
            <a:off x="8595534" y="3977126"/>
            <a:ext cx="417512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1619672" y="4677021"/>
            <a:ext cx="6606651" cy="1539875"/>
            <a:chOff x="793" y="2341"/>
            <a:chExt cx="4536" cy="1161"/>
          </a:xfrm>
        </p:grpSpPr>
        <p:pic>
          <p:nvPicPr>
            <p:cNvPr id="14" name="Picture 13" descr="wo6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8252"/>
            <a:stretch/>
          </p:blipFill>
          <p:spPr bwMode="auto">
            <a:xfrm>
              <a:off x="793" y="2341"/>
              <a:ext cx="4536" cy="104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793" y="2387"/>
              <a:ext cx="590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3969" y="3203"/>
              <a:ext cx="681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>
              <a:off x="3470" y="2931"/>
              <a:ext cx="816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352" y="2351"/>
              <a:ext cx="272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1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4649" y="3157"/>
              <a:ext cx="27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2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4286" y="2704"/>
              <a:ext cx="27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3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7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3403104" cy="3170981"/>
          </a:xfrm>
        </p:spPr>
        <p:txBody>
          <a:bodyPr/>
          <a:lstStyle/>
          <a:p>
            <a:pPr algn="just" eaLnBrk="1" hangingPunct="1"/>
            <a:r>
              <a:rPr lang="hr-HR" dirty="0"/>
              <a:t>Osim oznakama na </a:t>
            </a:r>
            <a:r>
              <a:rPr lang="hr-HR" dirty="0" smtClean="0"/>
              <a:t>ravnalu, </a:t>
            </a:r>
            <a:r>
              <a:rPr lang="hr-HR" b="1" i="1" dirty="0"/>
              <a:t>uvlake</a:t>
            </a:r>
            <a:r>
              <a:rPr lang="hr-HR" dirty="0"/>
              <a:t> i </a:t>
            </a:r>
            <a:r>
              <a:rPr lang="hr-HR" b="1" i="1" dirty="0"/>
              <a:t>razmaci prije ili poslije odlomka </a:t>
            </a:r>
            <a:r>
              <a:rPr lang="hr-HR" dirty="0"/>
              <a:t>mogu se podesiti i ovako: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4286248" y="1571612"/>
            <a:ext cx="4176712" cy="2738437"/>
            <a:chOff x="1565" y="1888"/>
            <a:chExt cx="2812" cy="1906"/>
          </a:xfrm>
        </p:grpSpPr>
        <p:pic>
          <p:nvPicPr>
            <p:cNvPr id="10" name="Picture 4" descr="wo8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65" y="1888"/>
              <a:ext cx="2812" cy="190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1655" y="2931"/>
              <a:ext cx="2642" cy="81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547664" y="4716470"/>
            <a:ext cx="6532454" cy="1430514"/>
            <a:chOff x="2101932" y="4572008"/>
            <a:chExt cx="6532454" cy="1430514"/>
          </a:xfrm>
        </p:grpSpPr>
        <p:pic>
          <p:nvPicPr>
            <p:cNvPr id="13" name="Picture 7" descr="wo101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6769"/>
            <a:stretch/>
          </p:blipFill>
          <p:spPr>
            <a:xfrm>
              <a:off x="2101932" y="4572008"/>
              <a:ext cx="6532454" cy="142400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</p:pic>
        <p:grpSp>
          <p:nvGrpSpPr>
            <p:cNvPr id="14" name="Grupa 13"/>
            <p:cNvGrpSpPr/>
            <p:nvPr/>
          </p:nvGrpSpPr>
          <p:grpSpPr>
            <a:xfrm>
              <a:off x="2946373" y="4716470"/>
              <a:ext cx="5616575" cy="1286052"/>
              <a:chOff x="2771775" y="4149725"/>
              <a:chExt cx="5616575" cy="1286052"/>
            </a:xfrm>
          </p:grpSpPr>
          <p:sp>
            <p:nvSpPr>
              <p:cNvPr id="15" name="AutoShape 8"/>
              <p:cNvSpPr>
                <a:spLocks noChangeArrowheads="1"/>
              </p:cNvSpPr>
              <p:nvPr/>
            </p:nvSpPr>
            <p:spPr bwMode="auto">
              <a:xfrm>
                <a:off x="2771775" y="4149725"/>
                <a:ext cx="1111250" cy="264895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" name="AutoShape 10"/>
              <p:cNvSpPr>
                <a:spLocks noChangeArrowheads="1"/>
              </p:cNvSpPr>
              <p:nvPr/>
            </p:nvSpPr>
            <p:spPr bwMode="auto">
              <a:xfrm>
                <a:off x="6588125" y="5181600"/>
                <a:ext cx="1008063" cy="254177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" name="AutoShape 12"/>
              <p:cNvSpPr>
                <a:spLocks noChangeArrowheads="1"/>
              </p:cNvSpPr>
              <p:nvPr/>
            </p:nvSpPr>
            <p:spPr bwMode="auto">
              <a:xfrm>
                <a:off x="6084888" y="4437063"/>
                <a:ext cx="2303462" cy="695157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455854" y="4796354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>
                <a:solidFill>
                  <a:srgbClr val="FF0000"/>
                </a:solidFill>
              </a:rPr>
              <a:t>1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213467" y="5818704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>
                <a:solidFill>
                  <a:srgbClr val="FF0000"/>
                </a:solidFill>
              </a:rPr>
              <a:t>2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489692" y="5085279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>
                <a:solidFill>
                  <a:srgbClr val="FF0000"/>
                </a:solidFill>
              </a:rPr>
              <a:t>3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11.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35058"/>
              </p:ext>
            </p:extLst>
          </p:nvPr>
        </p:nvGraphicFramePr>
        <p:xfrm>
          <a:off x="683568" y="1556793"/>
          <a:ext cx="7776864" cy="454809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64296"/>
                <a:gridCol w="5112568"/>
              </a:tblGrid>
              <a:tr h="867595">
                <a:tc gridSpan="2"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5_tekst iz mape 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7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Poništiti postavljene uvlake na 2., 5. i 7. odlomku.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57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odlomak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viseću uvlaku od 5 cm.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odlomak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uvlaku prvog reda od 4 cm.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odlomak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Uvući odlomak po 3 cm i s lijeve i s desne strane.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11.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7" name="Picture 7" descr="wo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476671"/>
            <a:ext cx="4752726" cy="58937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09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 i sjenčanja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Da bi se dio teksta (ili cijela stranica) učinio uočljivijim, istaknutijim, može ga se obrubiti ili sjenčati, kao što pokazuje slika:</a:t>
            </a:r>
            <a:endParaRPr lang="en-US" dirty="0"/>
          </a:p>
        </p:txBody>
      </p:sp>
      <p:pic>
        <p:nvPicPr>
          <p:cNvPr id="7" name="Picture 5" descr="wo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5328592" cy="322193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3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Za postavljanje obruba, potrebno je po označavanju birati:</a:t>
            </a:r>
          </a:p>
          <a:p>
            <a:pPr lvl="1" eaLnBrk="1" hangingPunct="1"/>
            <a:r>
              <a:rPr lang="hr-HR" dirty="0"/>
              <a:t>kartica </a:t>
            </a:r>
            <a:r>
              <a:rPr lang="hr-HR" b="1" i="1" dirty="0"/>
              <a:t>Izgled stranice</a:t>
            </a:r>
            <a:r>
              <a:rPr lang="hr-HR" dirty="0"/>
              <a:t>, grupa </a:t>
            </a:r>
            <a:r>
              <a:rPr lang="hr-HR" b="1" i="1" dirty="0"/>
              <a:t>Pozadina stranice</a:t>
            </a:r>
            <a:r>
              <a:rPr lang="hr-HR" dirty="0"/>
              <a:t>, a potom </a:t>
            </a:r>
            <a:r>
              <a:rPr lang="hr-HR" b="1" i="1" dirty="0"/>
              <a:t>Obrubi stranice</a:t>
            </a:r>
            <a:r>
              <a:rPr lang="hr-HR" dirty="0"/>
              <a:t>.</a:t>
            </a:r>
          </a:p>
          <a:p>
            <a:pPr eaLnBrk="1" hangingPunct="1"/>
            <a:endParaRPr lang="en-US" dirty="0"/>
          </a:p>
        </p:txBody>
      </p:sp>
      <p:grpSp>
        <p:nvGrpSpPr>
          <p:cNvPr id="7" name="Grupa 6"/>
          <p:cNvGrpSpPr/>
          <p:nvPr/>
        </p:nvGrpSpPr>
        <p:grpSpPr>
          <a:xfrm>
            <a:off x="1951944" y="3954462"/>
            <a:ext cx="5617297" cy="1711325"/>
            <a:chOff x="2410691" y="3860800"/>
            <a:chExt cx="5617297" cy="1711325"/>
          </a:xfrm>
        </p:grpSpPr>
        <p:pic>
          <p:nvPicPr>
            <p:cNvPr id="8" name="Picture 4" descr="wo8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7387"/>
            <a:stretch/>
          </p:blipFill>
          <p:spPr bwMode="auto">
            <a:xfrm>
              <a:off x="2410691" y="3860800"/>
              <a:ext cx="5472834" cy="16637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832225" y="3970338"/>
              <a:ext cx="1316038" cy="3222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119688" y="3905250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1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6300788" y="5229225"/>
              <a:ext cx="1441450" cy="2921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5984875" y="5114925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2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6300788" y="4941888"/>
              <a:ext cx="1441450" cy="2921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7596188" y="4581525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3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71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325219" cy="410584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3289465" y="1935677"/>
            <a:ext cx="1591294" cy="1469251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059832" y="692696"/>
            <a:ext cx="1944216" cy="467518"/>
          </a:xfrm>
          <a:prstGeom prst="wedgeRectCallout">
            <a:avLst>
              <a:gd name="adj1" fmla="val 11649"/>
              <a:gd name="adj2" fmla="val 241561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Stil obruba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188486" y="1935677"/>
            <a:ext cx="1005975" cy="254132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59532" y="1772816"/>
            <a:ext cx="1584176" cy="806398"/>
          </a:xfrm>
          <a:prstGeom prst="wedgeRectCallout">
            <a:avLst>
              <a:gd name="adj1" fmla="val 64567"/>
              <a:gd name="adj2" fmla="val 88090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Postavke obruba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290756" y="3573016"/>
            <a:ext cx="1591294" cy="1087406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11560" y="5137004"/>
            <a:ext cx="1863891" cy="864096"/>
          </a:xfrm>
          <a:prstGeom prst="wedgeRectCallout">
            <a:avLst>
              <a:gd name="adj1" fmla="val 111826"/>
              <a:gd name="adj2" fmla="val -10990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Boja i širina obruba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5004048" y="2729678"/>
            <a:ext cx="2016223" cy="1469251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004047" y="4275117"/>
            <a:ext cx="2299278" cy="439387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396514" y="5137004"/>
            <a:ext cx="1944216" cy="1483319"/>
          </a:xfrm>
          <a:prstGeom prst="wedgeRectCallout">
            <a:avLst>
              <a:gd name="adj1" fmla="val -31718"/>
              <a:gd name="adj2" fmla="val -8390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Obrub oko odlomka ili odabranog teksta.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439231" y="599108"/>
            <a:ext cx="1944216" cy="1483319"/>
          </a:xfrm>
          <a:prstGeom prst="wedgeRectCallout">
            <a:avLst>
              <a:gd name="adj1" fmla="val -37826"/>
              <a:gd name="adj2" fmla="val 10823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Postavljanje pojedinih stranica obruba.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Uklanjanje obruba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Obrub se uklanja tako da se označi obrubljeno područje pa odabere:</a:t>
            </a:r>
          </a:p>
          <a:p>
            <a:pPr lvl="1" eaLnBrk="1" hangingPunct="1"/>
            <a:r>
              <a:rPr lang="hr-HR" dirty="0"/>
              <a:t>kartica </a:t>
            </a:r>
            <a:r>
              <a:rPr lang="hr-HR" b="1" i="1" dirty="0"/>
              <a:t>Izgled stranice</a:t>
            </a:r>
            <a:r>
              <a:rPr lang="hr-HR" dirty="0"/>
              <a:t>, grupa </a:t>
            </a:r>
            <a:r>
              <a:rPr lang="hr-HR" b="1" i="1" dirty="0"/>
              <a:t>Pozadina stranice</a:t>
            </a:r>
            <a:r>
              <a:rPr lang="hr-HR" dirty="0"/>
              <a:t>, a potom </a:t>
            </a:r>
            <a:r>
              <a:rPr lang="hr-HR" b="1" i="1" dirty="0"/>
              <a:t>Obrubi stranice</a:t>
            </a:r>
            <a:r>
              <a:rPr lang="hr-HR" dirty="0"/>
              <a:t>,</a:t>
            </a:r>
          </a:p>
          <a:p>
            <a:pPr lvl="1" eaLnBrk="1" hangingPunct="1"/>
            <a:r>
              <a:rPr lang="hr-HR" dirty="0"/>
              <a:t>na kartici </a:t>
            </a:r>
            <a:r>
              <a:rPr lang="hr-HR" b="1" i="1" dirty="0"/>
              <a:t>Obrubi</a:t>
            </a:r>
            <a:r>
              <a:rPr lang="hr-HR" dirty="0"/>
              <a:t> </a:t>
            </a:r>
            <a:br>
              <a:rPr lang="hr-HR" dirty="0"/>
            </a:br>
            <a:r>
              <a:rPr lang="hr-HR" dirty="0"/>
              <a:t>birati </a:t>
            </a:r>
            <a:r>
              <a:rPr lang="hr-HR" b="1" i="1" dirty="0"/>
              <a:t>Ništa</a:t>
            </a:r>
            <a:r>
              <a:rPr lang="hr-HR" dirty="0"/>
              <a:t>.</a:t>
            </a:r>
            <a:endParaRPr lang="en-US" dirty="0"/>
          </a:p>
        </p:txBody>
      </p:sp>
      <p:grpSp>
        <p:nvGrpSpPr>
          <p:cNvPr id="7" name="Grupa 6"/>
          <p:cNvGrpSpPr/>
          <p:nvPr/>
        </p:nvGrpSpPr>
        <p:grpSpPr>
          <a:xfrm>
            <a:off x="4432333" y="3789040"/>
            <a:ext cx="3164003" cy="2352005"/>
            <a:chOff x="3924300" y="3716338"/>
            <a:chExt cx="2951163" cy="2165350"/>
          </a:xfrm>
        </p:grpSpPr>
        <p:pic>
          <p:nvPicPr>
            <p:cNvPr id="8" name="Picture 4" descr="wo83"/>
            <p:cNvPicPr>
              <a:picLocks noChangeAspect="1" noChangeArrowheads="1"/>
            </p:cNvPicPr>
            <p:nvPr/>
          </p:nvPicPr>
          <p:blipFill>
            <a:blip r:embed="rId2" cstate="print"/>
            <a:srcRect t="197" r="75325" b="69568"/>
            <a:stretch>
              <a:fillRect/>
            </a:stretch>
          </p:blipFill>
          <p:spPr bwMode="auto">
            <a:xfrm>
              <a:off x="4643438" y="3716338"/>
              <a:ext cx="2232025" cy="216535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4932363" y="5084763"/>
              <a:ext cx="627062" cy="6778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924300" y="5373688"/>
              <a:ext cx="10080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7817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12.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1202"/>
              </p:ext>
            </p:extLst>
          </p:nvPr>
        </p:nvGraphicFramePr>
        <p:xfrm>
          <a:off x="683568" y="1556793"/>
          <a:ext cx="7776864" cy="417646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76864"/>
              </a:tblGrid>
              <a:tr h="1012476">
                <a:tc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6_tekst iz mape 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Ukloniti obrube koji su postavljeni u dokumentu.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Uokviriti svaku riječ zaslon crtkanom crtom crvene boje, širine 2 ¼ </a:t>
                      </a:r>
                      <a:r>
                        <a:rPr kumimoji="0" lang="hr-HR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33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Cijeli tekst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Osjetilna ploha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uokviriti dvostrukom crtom zelene boje, širine 3 </a:t>
                      </a: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1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12.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8" name="Picture 9" descr="wo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13883" y="332655"/>
            <a:ext cx="4590565" cy="5957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12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Sjenčanje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304800" y="1554163"/>
            <a:ext cx="7507560" cy="1370781"/>
          </a:xfrm>
        </p:spPr>
        <p:txBody>
          <a:bodyPr/>
          <a:lstStyle/>
          <a:p>
            <a:pPr algn="just"/>
            <a:r>
              <a:rPr lang="hr-HR" dirty="0"/>
              <a:t>Da bi se postavilo sjenčanje, potrebno je</a:t>
            </a:r>
            <a:r>
              <a:rPr lang="hr-HR" b="1" i="1" dirty="0"/>
              <a:t> po označavanju</a:t>
            </a:r>
            <a:r>
              <a:rPr lang="hr-HR" dirty="0"/>
              <a:t> birati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8" name="Grupa 7"/>
          <p:cNvGrpSpPr/>
          <p:nvPr/>
        </p:nvGrpSpPr>
        <p:grpSpPr>
          <a:xfrm>
            <a:off x="2262871" y="2705114"/>
            <a:ext cx="4536503" cy="1582785"/>
            <a:chOff x="2410691" y="3860800"/>
            <a:chExt cx="5617297" cy="1683633"/>
          </a:xfrm>
        </p:grpSpPr>
        <p:pic>
          <p:nvPicPr>
            <p:cNvPr id="9" name="Picture 4" descr="wo8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7387"/>
            <a:stretch/>
          </p:blipFill>
          <p:spPr bwMode="auto">
            <a:xfrm>
              <a:off x="2410691" y="3860800"/>
              <a:ext cx="5472834" cy="16637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3832225" y="3970338"/>
              <a:ext cx="1316038" cy="3222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119688" y="3905250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1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6300788" y="5229225"/>
              <a:ext cx="1441450" cy="2921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868988" y="5087233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>
                  <a:solidFill>
                    <a:srgbClr val="FF0000"/>
                  </a:solidFill>
                </a:rPr>
                <a:t>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6300788" y="4941888"/>
              <a:ext cx="1441450" cy="2921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7596188" y="4581525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3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2477022" y="4451211"/>
            <a:ext cx="3991532" cy="1600423"/>
            <a:chOff x="4499992" y="4509120"/>
            <a:chExt cx="3991532" cy="1600423"/>
          </a:xfrm>
        </p:grpSpPr>
        <p:pic>
          <p:nvPicPr>
            <p:cNvPr id="16" name="Slika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4509120"/>
              <a:ext cx="3991532" cy="1600423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</p:pic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6648451" y="4793104"/>
              <a:ext cx="3265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 smtClean="0">
                  <a:solidFill>
                    <a:srgbClr val="FF0000"/>
                  </a:solidFill>
                </a:rPr>
                <a:t>4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5991227" y="4904373"/>
              <a:ext cx="657224" cy="23912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1281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8.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12050"/>
              </p:ext>
            </p:extLst>
          </p:nvPr>
        </p:nvGraphicFramePr>
        <p:xfrm>
          <a:off x="683568" y="1556792"/>
          <a:ext cx="7776864" cy="417442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95122"/>
                <a:gridCol w="5881742"/>
              </a:tblGrid>
              <a:tr h="864096">
                <a:tc gridSpan="2"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2_tekst iz mape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Naslov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Smjestiti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 sredinu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1. odlomak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Poravnati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 lijevom rubu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2. odlomak</a:t>
                      </a:r>
                      <a:endParaRPr kumimoji="0" lang="en-US" sz="2400" b="1" kern="120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Smjestiti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 sredinu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3. odlomak</a:t>
                      </a:r>
                      <a:endParaRPr kumimoji="0" lang="en-US" sz="2400" b="1" kern="120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Poravnati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obostrano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4. 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Poravnati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 desnom rubu</a:t>
                      </a:r>
                      <a:r>
                        <a:rPr kumimoji="0" lang="hr-HR" sz="2400" b="0" i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0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Sjenčanje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0768"/>
            <a:ext cx="5268061" cy="4134427"/>
          </a:xfrm>
          <a:prstGeom prst="rect">
            <a:avLst/>
          </a:prstGeom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136900" y="1971674"/>
            <a:ext cx="1520825" cy="4572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99592" y="1988840"/>
            <a:ext cx="1584176" cy="806398"/>
          </a:xfrm>
          <a:prstGeom prst="wedgeRectCallout">
            <a:avLst>
              <a:gd name="adj1" fmla="val 90421"/>
              <a:gd name="adj2" fmla="val -1112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Boja ispune.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134246" y="2438401"/>
            <a:ext cx="2229842" cy="1998712"/>
          </a:xfrm>
          <a:prstGeom prst="roundRect">
            <a:avLst>
              <a:gd name="adj" fmla="val 2998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67544" y="3418672"/>
            <a:ext cx="2268252" cy="806398"/>
          </a:xfrm>
          <a:prstGeom prst="wedgeRectCallout">
            <a:avLst>
              <a:gd name="adj1" fmla="val 82204"/>
              <a:gd name="adj2" fmla="val -26484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Uzorak i boja uzorka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796136" y="4234594"/>
            <a:ext cx="2304256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292080" y="5468700"/>
            <a:ext cx="3048650" cy="812276"/>
          </a:xfrm>
          <a:prstGeom prst="wedgeRectCallout">
            <a:avLst>
              <a:gd name="adj1" fmla="val -15783"/>
              <a:gd name="adj2" fmla="val -14136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Sjenčanje odlomka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ili odabranog teksta.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Uklanjanje sjenčanja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49045"/>
            <a:ext cx="8686800" cy="4525962"/>
          </a:xfrm>
        </p:spPr>
        <p:txBody>
          <a:bodyPr/>
          <a:lstStyle/>
          <a:p>
            <a:r>
              <a:rPr lang="hr-HR" dirty="0"/>
              <a:t>Sjenčanje se uklanja tako da se </a:t>
            </a:r>
            <a:r>
              <a:rPr lang="hr-HR" b="1" i="1" dirty="0"/>
              <a:t>označi sjenčano područje</a:t>
            </a:r>
            <a:r>
              <a:rPr lang="hr-HR" dirty="0"/>
              <a:t> pa odabere</a:t>
            </a:r>
            <a:r>
              <a:rPr lang="hr-HR" dirty="0" smtClean="0"/>
              <a:t>:</a:t>
            </a:r>
          </a:p>
          <a:p>
            <a:pPr lvl="1"/>
            <a:r>
              <a:rPr lang="hr-HR" dirty="0"/>
              <a:t>na kartici </a:t>
            </a:r>
            <a:r>
              <a:rPr lang="hr-HR" b="1" i="1" dirty="0"/>
              <a:t>Sjenčanje</a:t>
            </a:r>
            <a:r>
              <a:rPr lang="hr-HR" dirty="0"/>
              <a:t>:</a:t>
            </a:r>
          </a:p>
          <a:p>
            <a:pPr marL="1609725" lvl="2" indent="-339725"/>
            <a:r>
              <a:rPr lang="hr-HR" sz="2800" dirty="0"/>
              <a:t>Ispuna: </a:t>
            </a:r>
            <a:r>
              <a:rPr lang="hr-HR" sz="2800" b="1" i="1" dirty="0"/>
              <a:t>Bez boje</a:t>
            </a:r>
            <a:r>
              <a:rPr lang="hr-HR" sz="2800" dirty="0"/>
              <a:t>,</a:t>
            </a:r>
          </a:p>
          <a:p>
            <a:pPr marL="1609725" lvl="2" indent="-339725"/>
            <a:r>
              <a:rPr lang="hr-HR" sz="2800" dirty="0"/>
              <a:t>Stil: </a:t>
            </a:r>
            <a:r>
              <a:rPr lang="hr-HR" sz="2800" b="1" i="1" dirty="0"/>
              <a:t>Očisti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80928"/>
            <a:ext cx="3384376" cy="264004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04048" y="3523101"/>
            <a:ext cx="1800225" cy="5778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04048" y="4100951"/>
            <a:ext cx="2635002" cy="61392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2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13.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11965"/>
              </p:ext>
            </p:extLst>
          </p:nvPr>
        </p:nvGraphicFramePr>
        <p:xfrm>
          <a:off x="683568" y="1556793"/>
          <a:ext cx="7776864" cy="417646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76864"/>
              </a:tblGrid>
              <a:tr h="1012476">
                <a:tc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6_tekst iz mape 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Ukloniti sjenčanja koja su postavljena u dokumentu.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Prvi odlomak teksta </a:t>
                      </a:r>
                      <a:r>
                        <a:rPr kumimoji="0" lang="hr-H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Igraća palica </a:t>
                      </a: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sjenčati svjetlo plavom bojom, stilom </a:t>
                      </a:r>
                      <a:r>
                        <a:rPr kumimoji="0" lang="hr-H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Svjetlo okomito, sive boje</a:t>
                      </a: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33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Tekst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Osjetilna ploha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sjenčati svjetlo zelenom bojom.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8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13.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7" name="Picture 7" descr="wo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74957" y="476672"/>
            <a:ext cx="4457483" cy="57819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29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323528" y="151309"/>
            <a:ext cx="3043064" cy="1675656"/>
          </a:xfrm>
        </p:spPr>
        <p:txBody>
          <a:bodyPr/>
          <a:lstStyle/>
          <a:p>
            <a:r>
              <a:rPr lang="hr-HR" dirty="0"/>
              <a:t>Obrub oko stranice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4664"/>
            <a:ext cx="5364743" cy="4926416"/>
          </a:xfrm>
          <a:prstGeom prst="rect">
            <a:avLst/>
          </a:prstGeom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603358" y="4725144"/>
            <a:ext cx="3041588" cy="1738520"/>
          </a:xfrm>
          <a:prstGeom prst="wedgeRectCallout">
            <a:avLst>
              <a:gd name="adj1" fmla="val -19096"/>
              <a:gd name="adj2" fmla="val -7235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Bef>
                <a:spcPct val="35000"/>
              </a:spcBef>
              <a:buClr>
                <a:srgbClr val="FFCC66"/>
              </a:buClr>
              <a:buSzPct val="75000"/>
              <a:buFont typeface="Wingdings" pitchFamily="2" charset="2"/>
              <a:buNone/>
            </a:pPr>
            <a:r>
              <a:rPr lang="hr-HR" sz="2400" dirty="0"/>
              <a:t>O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brub oko stranice može se postaviti oko svih stranica ili samo oko odabranih.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178595" y="3508744"/>
            <a:ext cx="1350335" cy="1786270"/>
          </a:xfrm>
          <a:prstGeom prst="roundRect">
            <a:avLst>
              <a:gd name="adj" fmla="val 75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52642" y="4158141"/>
            <a:ext cx="2304256" cy="2297906"/>
          </a:xfrm>
          <a:prstGeom prst="wedgeRectCallout">
            <a:avLst>
              <a:gd name="adj1" fmla="val 129270"/>
              <a:gd name="adj2" fmla="val -22320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rgbClr val="FFCC66"/>
              </a:buClr>
              <a:buSzPct val="75000"/>
              <a:buFont typeface="Wingdings" pitchFamily="2" charset="2"/>
              <a:buNone/>
              <a:tabLst>
                <a:tab pos="1930400" algn="l"/>
              </a:tabLst>
            </a:pP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Za posebne potrebe može se u ponudi </a:t>
            </a:r>
            <a:r>
              <a:rPr lang="hr-HR" sz="2400" b="1" i="1" dirty="0">
                <a:solidFill>
                  <a:schemeClr val="accent2">
                    <a:lumMod val="50000"/>
                  </a:schemeClr>
                </a:solidFill>
              </a:rPr>
              <a:t>Efekt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 izabrati okvir prigodnog uzorka.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868144" y="3356992"/>
            <a:ext cx="2287028" cy="949194"/>
          </a:xfrm>
          <a:prstGeom prst="roundRect">
            <a:avLst>
              <a:gd name="adj" fmla="val 75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636335" y="764705"/>
            <a:ext cx="903767" cy="266654"/>
          </a:xfrm>
          <a:prstGeom prst="roundRect">
            <a:avLst>
              <a:gd name="adj" fmla="val 75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29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14.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44678"/>
              </p:ext>
            </p:extLst>
          </p:nvPr>
        </p:nvGraphicFramePr>
        <p:xfrm>
          <a:off x="683568" y="1988840"/>
          <a:ext cx="7776864" cy="218053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76864"/>
              </a:tblGrid>
              <a:tr h="1090269">
                <a:tc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Rode iz mape 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obrub samo oko naslovne stranice. Birati neku od ponuda koju nudi naredba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Efekti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4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14.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19868" cy="4071937"/>
          </a:xfrm>
        </p:spPr>
        <p:txBody>
          <a:bodyPr/>
          <a:lstStyle/>
          <a:p>
            <a:pPr algn="just"/>
            <a:r>
              <a:rPr lang="hr-HR" spc="-80" dirty="0"/>
              <a:t>Nakon promjene tekst izgleda kao što pokazuje slika.</a:t>
            </a:r>
            <a:endParaRPr lang="en-US" spc="-80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8" name="Picture 9" descr="wo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3043440"/>
            <a:ext cx="6929936" cy="34196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5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8.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124742"/>
            <a:ext cx="4814847" cy="525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Poništavanje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4699248" cy="4525962"/>
          </a:xfrm>
        </p:spPr>
        <p:txBody>
          <a:bodyPr/>
          <a:lstStyle/>
          <a:p>
            <a:pPr algn="just" eaLnBrk="1" hangingPunct="1">
              <a:defRPr/>
            </a:pPr>
            <a:r>
              <a:rPr lang="hr-HR" dirty="0"/>
              <a:t>Učinjene se radnje mogu poništiti ("korak unatrag") </a:t>
            </a:r>
            <a:br>
              <a:rPr lang="hr-HR" dirty="0"/>
            </a:br>
            <a:r>
              <a:rPr lang="hr-HR" dirty="0"/>
              <a:t>za vrijeme rada (</a:t>
            </a:r>
            <a:r>
              <a:rPr lang="hr-HR" b="1" i="1" dirty="0"/>
              <a:t>do 100 koraka unazad</a:t>
            </a:r>
            <a:r>
              <a:rPr lang="hr-HR" dirty="0"/>
              <a:t>).</a:t>
            </a:r>
          </a:p>
          <a:p>
            <a:pPr algn="just">
              <a:defRPr/>
            </a:pPr>
            <a:r>
              <a:rPr lang="hr-HR" dirty="0"/>
              <a:t>Poništava se odabirom gumba </a:t>
            </a:r>
            <a:r>
              <a:rPr lang="hr-HR" b="1" i="1" dirty="0"/>
              <a:t>Poništi</a:t>
            </a:r>
            <a:r>
              <a:rPr lang="hr-HR" dirty="0" smtClean="0"/>
              <a:t> koji se nalazi na alatnoj traci </a:t>
            </a:r>
            <a:r>
              <a:rPr lang="hr-HR" dirty="0"/>
              <a:t>za brzi </a:t>
            </a:r>
            <a:r>
              <a:rPr lang="hr-HR" dirty="0" smtClean="0"/>
              <a:t>pristup. </a:t>
            </a:r>
            <a:endParaRPr lang="hr-HR" dirty="0"/>
          </a:p>
        </p:txBody>
      </p:sp>
      <p:pic>
        <p:nvPicPr>
          <p:cNvPr id="9" name="Picture 9" descr="wo2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47484" y="1536688"/>
            <a:ext cx="3068932" cy="41658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652120" y="1536689"/>
            <a:ext cx="548655" cy="36987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5926447" y="1031863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5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Promjena proreda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47249"/>
            <a:ext cx="5305003" cy="4525962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/>
              <a:t>Prored je </a:t>
            </a:r>
            <a:r>
              <a:rPr lang="hr-HR" b="1" i="1" dirty="0"/>
              <a:t>razmak između </a:t>
            </a:r>
            <a:br>
              <a:rPr lang="hr-HR" b="1" i="1" dirty="0"/>
            </a:br>
            <a:r>
              <a:rPr lang="hr-HR" b="1" i="1" dirty="0"/>
              <a:t>dva susjedna retka </a:t>
            </a:r>
            <a:r>
              <a:rPr lang="hr-HR" dirty="0"/>
              <a:t>teksta.</a:t>
            </a:r>
          </a:p>
          <a:p>
            <a:pPr eaLnBrk="1" hangingPunct="1">
              <a:defRPr/>
            </a:pPr>
            <a:r>
              <a:rPr lang="hr-HR" spc="-80" dirty="0"/>
              <a:t>Da bi se promijenio, po označavanju teksta treba birati: </a:t>
            </a:r>
          </a:p>
          <a:p>
            <a:pPr marL="901700" lvl="1" indent="-280988" algn="just" eaLnBrk="1" hangingPunct="1">
              <a:defRPr/>
            </a:pPr>
            <a:r>
              <a:rPr lang="hr-HR" dirty="0"/>
              <a:t>kartica </a:t>
            </a:r>
            <a:r>
              <a:rPr lang="hr-HR" b="1" i="1" dirty="0"/>
              <a:t>Polazno</a:t>
            </a:r>
            <a:r>
              <a:rPr lang="hr-HR" dirty="0"/>
              <a:t>, grupa </a:t>
            </a:r>
            <a:r>
              <a:rPr lang="hr-HR" b="1" i="1" dirty="0"/>
              <a:t>Odlomak</a:t>
            </a:r>
            <a:r>
              <a:rPr lang="hr-HR" dirty="0"/>
              <a:t>, naredbeni gumb </a:t>
            </a:r>
            <a:r>
              <a:rPr lang="hr-HR" b="1" i="1" dirty="0"/>
              <a:t>Promjene proreda</a:t>
            </a:r>
            <a:r>
              <a:rPr lang="hr-HR" dirty="0"/>
              <a:t>, </a:t>
            </a:r>
            <a:r>
              <a:rPr lang="hr-HR" dirty="0" smtClean="0"/>
              <a:t>a potom željeni </a:t>
            </a:r>
            <a:r>
              <a:rPr lang="hr-HR" dirty="0"/>
              <a:t>prored.</a:t>
            </a:r>
            <a:endParaRPr lang="en-US" dirty="0"/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5556523" y="1686156"/>
            <a:ext cx="3213100" cy="4176712"/>
            <a:chOff x="3334" y="981"/>
            <a:chExt cx="2024" cy="2631"/>
          </a:xfrm>
        </p:grpSpPr>
        <p:pic>
          <p:nvPicPr>
            <p:cNvPr id="8" name="Picture 4" descr="wo6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34" y="1026"/>
              <a:ext cx="2024" cy="258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424" y="1026"/>
              <a:ext cx="545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96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1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424" y="1570"/>
              <a:ext cx="272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3424" y="1797"/>
              <a:ext cx="1905" cy="1815"/>
            </a:xfrm>
            <a:prstGeom prst="roundRect">
              <a:avLst>
                <a:gd name="adj" fmla="val 4671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3669" y="1480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2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059" y="2115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3</a:t>
              </a:r>
              <a:endParaRPr lang="en-US" sz="24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9.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84116"/>
              </p:ext>
            </p:extLst>
          </p:nvPr>
        </p:nvGraphicFramePr>
        <p:xfrm>
          <a:off x="683568" y="1556792"/>
          <a:ext cx="7776864" cy="330645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95122"/>
                <a:gridCol w="5881742"/>
              </a:tblGrid>
              <a:tr h="1058065">
                <a:tc gridSpan="2"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datoteku naziva vlastitog prezimena iz mape </a:t>
                      </a:r>
                      <a:br>
                        <a:rPr lang="hr-HR" sz="2400" dirty="0" smtClean="0"/>
                      </a:br>
                      <a:r>
                        <a:rPr lang="hr-HR" sz="2400" dirty="0" smtClean="0"/>
                        <a:t>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6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1. odlomak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Prored dvostruki,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obostrano poravnati. 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2. odlomak</a:t>
                      </a:r>
                      <a:endParaRPr kumimoji="0" lang="en-US" sz="2400" b="1" kern="120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Prored 1,5 redak,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obostrano poravnati. 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9.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701602"/>
            <a:ext cx="4824536" cy="560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06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Promjena proreda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3960440" cy="3026965"/>
          </a:xfrm>
        </p:spPr>
        <p:txBody>
          <a:bodyPr/>
          <a:lstStyle/>
          <a:p>
            <a:r>
              <a:rPr lang="hr-HR" dirty="0"/>
              <a:t>Osim ponuđenih vrijednosti proreda mogu </a:t>
            </a:r>
            <a:r>
              <a:rPr lang="hr-HR" dirty="0" smtClean="0"/>
              <a:t>se zadati </a:t>
            </a:r>
            <a:r>
              <a:rPr lang="hr-HR" dirty="0"/>
              <a:t>i </a:t>
            </a:r>
            <a:r>
              <a:rPr lang="hr-HR" dirty="0" smtClean="0"/>
              <a:t>proizvoljne vrijednosti, biranjem naredbe </a:t>
            </a:r>
            <a:r>
              <a:rPr lang="hr-HR" b="1" i="1" dirty="0" smtClean="0"/>
              <a:t>Mogućnosti </a:t>
            </a:r>
            <a:r>
              <a:rPr lang="hr-HR" b="1" i="1" dirty="0"/>
              <a:t>proreda</a:t>
            </a:r>
            <a:r>
              <a:rPr lang="hr-HR" dirty="0" smtClean="0"/>
              <a:t>.</a:t>
            </a:r>
          </a:p>
          <a:p>
            <a:pPr lvl="0" algn="just"/>
            <a:endParaRPr lang="hr-HR" sz="2000" dirty="0" smtClean="0"/>
          </a:p>
          <a:p>
            <a:pPr lvl="0" algn="just"/>
            <a:r>
              <a:rPr lang="hr-HR" sz="2000" dirty="0" smtClean="0"/>
              <a:t>Ako </a:t>
            </a:r>
            <a:r>
              <a:rPr lang="hr-HR" sz="2000" dirty="0"/>
              <a:t>se zadaje višestruka vrijednost proreda, treba paziti na </a:t>
            </a:r>
            <a:r>
              <a:rPr lang="hr-HR" sz="2000" b="1" i="1" dirty="0"/>
              <a:t>izgled decimalnog separatora</a:t>
            </a:r>
            <a:r>
              <a:rPr lang="hr-HR" sz="2000" dirty="0" smtClean="0"/>
              <a:t>!</a:t>
            </a:r>
            <a:endParaRPr lang="hr-HR" sz="2000" dirty="0"/>
          </a:p>
        </p:txBody>
      </p:sp>
      <p:pic>
        <p:nvPicPr>
          <p:cNvPr id="7" name="Picture 5" descr="wo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0836" y="606324"/>
            <a:ext cx="34020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945348" y="2892340"/>
            <a:ext cx="1571634" cy="122873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6802472" y="249134"/>
            <a:ext cx="2147874" cy="1857388"/>
            <a:chOff x="5292725" y="2500306"/>
            <a:chExt cx="3213100" cy="2714644"/>
          </a:xfrm>
        </p:grpSpPr>
        <p:pic>
          <p:nvPicPr>
            <p:cNvPr id="10" name="Picture 4" descr="wo67"/>
            <p:cNvPicPr>
              <a:picLocks noChangeAspect="1" noChangeArrowheads="1"/>
            </p:cNvPicPr>
            <p:nvPr/>
          </p:nvPicPr>
          <p:blipFill>
            <a:blip r:embed="rId3" cstate="print"/>
            <a:srcRect t="17749" b="16125"/>
            <a:stretch>
              <a:fillRect/>
            </a:stretch>
          </p:blipFill>
          <p:spPr bwMode="auto">
            <a:xfrm>
              <a:off x="5292725" y="2500306"/>
              <a:ext cx="3213100" cy="2714644"/>
            </a:xfrm>
            <a:prstGeom prst="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</p:pic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435600" y="2635250"/>
              <a:ext cx="431800" cy="3603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5857884" y="4857760"/>
              <a:ext cx="1922482" cy="290511"/>
            </a:xfrm>
            <a:prstGeom prst="roundRect">
              <a:avLst>
                <a:gd name="adj" fmla="val 4671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pic>
        <p:nvPicPr>
          <p:cNvPr id="13" name="Picture 5" descr="wo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895" y="5373216"/>
            <a:ext cx="2670170" cy="77775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205969" y="5730406"/>
            <a:ext cx="655656" cy="38259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79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nda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7158</TotalTime>
  <Words>1102</Words>
  <Application>Microsoft Office PowerPoint</Application>
  <PresentationFormat>Prikaz na zaslonu (4:3)</PresentationFormat>
  <Paragraphs>243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37" baseType="lpstr">
      <vt:lpstr>sanda</vt:lpstr>
      <vt:lpstr>Ms Word 2010</vt:lpstr>
      <vt:lpstr>Poravnanje odlomka</vt:lpstr>
      <vt:lpstr>Vježba 8.</vt:lpstr>
      <vt:lpstr>Vježba 8.</vt:lpstr>
      <vt:lpstr>Poništavanje</vt:lpstr>
      <vt:lpstr>Promjena proreda</vt:lpstr>
      <vt:lpstr>Vježba 9.</vt:lpstr>
      <vt:lpstr>Vježba 9.</vt:lpstr>
      <vt:lpstr>Promjena proreda</vt:lpstr>
      <vt:lpstr>Razmak između odlomaka</vt:lpstr>
      <vt:lpstr>Vježba 10.</vt:lpstr>
      <vt:lpstr>Vježba 10.</vt:lpstr>
      <vt:lpstr>Ravnalo</vt:lpstr>
      <vt:lpstr>Ravnalo</vt:lpstr>
      <vt:lpstr>Uvlake</vt:lpstr>
      <vt:lpstr>Uvlake</vt:lpstr>
      <vt:lpstr>Uvlake</vt:lpstr>
      <vt:lpstr>Uvlake</vt:lpstr>
      <vt:lpstr>Uvlake</vt:lpstr>
      <vt:lpstr>Uvlake</vt:lpstr>
      <vt:lpstr>Vježba 11.</vt:lpstr>
      <vt:lpstr>Vježba 11.</vt:lpstr>
      <vt:lpstr>Obrubi i sjenčanja</vt:lpstr>
      <vt:lpstr>Obrubi</vt:lpstr>
      <vt:lpstr>Obrubi</vt:lpstr>
      <vt:lpstr>Uklanjanje obruba</vt:lpstr>
      <vt:lpstr>Vježba 12.</vt:lpstr>
      <vt:lpstr>Vježba 12.</vt:lpstr>
      <vt:lpstr>Sjenčanje</vt:lpstr>
      <vt:lpstr>Sjenčanje</vt:lpstr>
      <vt:lpstr>Uklanjanje sjenčanja</vt:lpstr>
      <vt:lpstr>Vježba 13.</vt:lpstr>
      <vt:lpstr>Vježba 13.</vt:lpstr>
      <vt:lpstr>Obrub oko stranice</vt:lpstr>
      <vt:lpstr>Vježba 14.</vt:lpstr>
      <vt:lpstr>Vježba 14.</vt:lpstr>
    </vt:vector>
  </TitlesOfParts>
  <Company>MZOŠ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2007</dc:title>
  <dc:creator>Ostali</dc:creator>
  <cp:lastModifiedBy>korisnik</cp:lastModifiedBy>
  <cp:revision>660</cp:revision>
  <dcterms:created xsi:type="dcterms:W3CDTF">2008-06-17T13:53:05Z</dcterms:created>
  <dcterms:modified xsi:type="dcterms:W3CDTF">2018-11-26T15:02:43Z</dcterms:modified>
</cp:coreProperties>
</file>