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F80C-14FD-465E-890B-F941524A190E}" type="datetimeFigureOut">
              <a:rPr lang="hr-HR" smtClean="0"/>
              <a:pPr/>
              <a:t>16.9.2011.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D32A-E3D5-4801-A309-CB5831C6BF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Osnovne baze podataka</a:t>
            </a:r>
            <a:br>
              <a:rPr lang="hr-HR" dirty="0" smtClean="0"/>
            </a:br>
            <a:r>
              <a:rPr lang="hr-HR" sz="2400" dirty="0" smtClean="0"/>
              <a:t>1. dio</a:t>
            </a: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/>
          <a:lstStyle/>
          <a:p>
            <a:r>
              <a:rPr lang="hr-HR" dirty="0" smtClean="0"/>
              <a:t>Matija </a:t>
            </a:r>
            <a:r>
              <a:rPr lang="hr-HR" dirty="0" err="1" smtClean="0"/>
              <a:t>Varga</a:t>
            </a:r>
            <a:r>
              <a:rPr lang="hr-HR" dirty="0" smtClean="0"/>
              <a:t>, mag. </a:t>
            </a:r>
            <a:r>
              <a:rPr lang="hr-HR" dirty="0" err="1" smtClean="0"/>
              <a:t>inf</a:t>
            </a:r>
            <a:r>
              <a:rPr lang="hr-HR" dirty="0" smtClean="0"/>
              <a:t>. </a:t>
            </a:r>
            <a:r>
              <a:rPr lang="hr-HR" dirty="0" err="1" smtClean="0"/>
              <a:t>univ</a:t>
            </a:r>
            <a:r>
              <a:rPr lang="hr-HR" dirty="0" smtClean="0"/>
              <a:t>. </a:t>
            </a:r>
            <a:r>
              <a:rPr lang="hr-HR" dirty="0" err="1" smtClean="0"/>
              <a:t>spec</a:t>
            </a:r>
            <a:r>
              <a:rPr lang="hr-HR" dirty="0" smtClean="0"/>
              <a:t>. </a:t>
            </a:r>
            <a:r>
              <a:rPr lang="hr-HR" dirty="0" err="1" smtClean="0"/>
              <a:t>oec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 što se koristi i tko koristi bazu podataka?</a:t>
            </a:r>
          </a:p>
        </p:txBody>
      </p:sp>
      <p:pic>
        <p:nvPicPr>
          <p:cNvPr id="4" name="Slika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118" y="1600200"/>
            <a:ext cx="70497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47864" y="6021288"/>
            <a:ext cx="2529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/>
              <a:t>1. Slikovni </a:t>
            </a:r>
            <a:r>
              <a:rPr lang="hr-HR" b="1" dirty="0"/>
              <a:t>prikaz </a:t>
            </a:r>
            <a:r>
              <a:rPr lang="hr-HR" b="1" dirty="0" smtClean="0"/>
              <a:t>SUBP-a</a:t>
            </a:r>
            <a:endParaRPr lang="hr-H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 što se koristi i tko koristi bazu podataka?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SUBP </a:t>
            </a:r>
            <a:r>
              <a:rPr lang="hr-HR" dirty="0"/>
              <a:t>je zapravo poslužitelj koji se nalazi između baze podataka i njezinih korisnika. </a:t>
            </a:r>
            <a:endParaRPr lang="hr-HR" dirty="0" smtClean="0"/>
          </a:p>
          <a:p>
            <a:r>
              <a:rPr lang="hr-HR" dirty="0" smtClean="0"/>
              <a:t>SUBP obavlja </a:t>
            </a:r>
            <a:r>
              <a:rPr lang="hr-HR" dirty="0"/>
              <a:t>sve operacije nad bazom podataka</a:t>
            </a:r>
            <a:r>
              <a:rPr lang="hr-HR" dirty="0" smtClean="0"/>
              <a:t>.</a:t>
            </a:r>
          </a:p>
          <a:p>
            <a:r>
              <a:rPr lang="hr-HR" dirty="0" smtClean="0"/>
              <a:t>Komercijalni </a:t>
            </a:r>
            <a:r>
              <a:rPr lang="hr-HR" dirty="0"/>
              <a:t>i </a:t>
            </a:r>
            <a:r>
              <a:rPr lang="hr-HR" dirty="0" smtClean="0"/>
              <a:t>besplatni SUBP-ovi su:</a:t>
            </a:r>
          </a:p>
          <a:p>
            <a:pPr lvl="1"/>
            <a:r>
              <a:rPr lang="hr-HR" dirty="0"/>
              <a:t>MySQL, </a:t>
            </a:r>
            <a:endParaRPr lang="hr-HR" dirty="0" smtClean="0"/>
          </a:p>
          <a:p>
            <a:pPr lvl="1"/>
            <a:r>
              <a:rPr lang="hr-HR" dirty="0" smtClean="0"/>
              <a:t>PostgreSQL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Microsoft </a:t>
            </a:r>
            <a:r>
              <a:rPr lang="hr-HR" dirty="0"/>
              <a:t>Access, </a:t>
            </a:r>
            <a:endParaRPr lang="hr-HR" dirty="0" smtClean="0"/>
          </a:p>
          <a:p>
            <a:pPr lvl="1"/>
            <a:r>
              <a:rPr lang="hr-HR" dirty="0" smtClean="0"/>
              <a:t>SQL Server, </a:t>
            </a:r>
          </a:p>
          <a:p>
            <a:pPr lvl="1"/>
            <a:r>
              <a:rPr lang="hr-HR" dirty="0" err="1" smtClean="0"/>
              <a:t>Oracle</a:t>
            </a:r>
            <a:r>
              <a:rPr lang="hr-HR" dirty="0" smtClean="0"/>
              <a:t> </a:t>
            </a:r>
            <a:r>
              <a:rPr lang="hr-HR" dirty="0" err="1" smtClean="0"/>
              <a:t>itd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 što se koristi i tko koristi bazu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SUBP: </a:t>
            </a:r>
          </a:p>
          <a:p>
            <a:pPr lvl="1"/>
            <a:r>
              <a:rPr lang="hr-HR" dirty="0" smtClean="0"/>
              <a:t>dohvaća </a:t>
            </a:r>
            <a:r>
              <a:rPr lang="hr-HR" dirty="0"/>
              <a:t>podatke iz baze </a:t>
            </a:r>
            <a:r>
              <a:rPr lang="hr-HR" dirty="0" smtClean="0"/>
              <a:t>podataka,</a:t>
            </a:r>
          </a:p>
          <a:p>
            <a:pPr lvl="1"/>
            <a:r>
              <a:rPr lang="hr-HR" dirty="0" smtClean="0"/>
              <a:t>zadužen je </a:t>
            </a:r>
            <a:r>
              <a:rPr lang="hr-HR" dirty="0"/>
              <a:t>za njihovo </a:t>
            </a:r>
            <a:r>
              <a:rPr lang="hr-HR" dirty="0" smtClean="0"/>
              <a:t>dodavanje,</a:t>
            </a:r>
          </a:p>
          <a:p>
            <a:pPr lvl="1"/>
            <a:r>
              <a:rPr lang="hr-HR" dirty="0" smtClean="0"/>
              <a:t>mijenjanje,</a:t>
            </a:r>
          </a:p>
          <a:p>
            <a:pPr lvl="1"/>
            <a:r>
              <a:rPr lang="hr-HR" dirty="0" smtClean="0"/>
              <a:t>brisanje,</a:t>
            </a:r>
          </a:p>
          <a:p>
            <a:pPr lvl="1"/>
            <a:r>
              <a:rPr lang="hr-HR" dirty="0" smtClean="0"/>
              <a:t>čuvanje </a:t>
            </a:r>
            <a:r>
              <a:rPr lang="hr-HR" dirty="0"/>
              <a:t>sigurnosnih </a:t>
            </a:r>
            <a:r>
              <a:rPr lang="hr-HR" dirty="0" smtClean="0"/>
              <a:t>kopija,</a:t>
            </a:r>
          </a:p>
          <a:p>
            <a:pPr lvl="1"/>
            <a:r>
              <a:rPr lang="hr-HR" dirty="0" smtClean="0"/>
              <a:t>čuvanje </a:t>
            </a:r>
            <a:r>
              <a:rPr lang="hr-HR" dirty="0"/>
              <a:t>integriteta baze podataka, </a:t>
            </a:r>
            <a:endParaRPr lang="hr-HR" dirty="0" smtClean="0"/>
          </a:p>
          <a:p>
            <a:pPr lvl="1"/>
            <a:r>
              <a:rPr lang="hr-HR" dirty="0" smtClean="0"/>
              <a:t>provjeru </a:t>
            </a:r>
            <a:r>
              <a:rPr lang="hr-HR" dirty="0"/>
              <a:t>identiteta korisnika koji pristupa bazi </a:t>
            </a:r>
            <a:r>
              <a:rPr lang="hr-HR" dirty="0" smtClean="0"/>
              <a:t>podataka,</a:t>
            </a:r>
          </a:p>
          <a:p>
            <a:pPr lvl="1"/>
            <a:r>
              <a:rPr lang="hr-HR" dirty="0" smtClean="0"/>
              <a:t>pazi </a:t>
            </a:r>
            <a:r>
              <a:rPr lang="hr-HR" dirty="0"/>
              <a:t>na istovremeni pristup bazi podataka od strane više korisnika.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 što se koristi i tko koristi bazu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Tko sve danas koristi bazu </a:t>
            </a:r>
            <a:r>
              <a:rPr lang="hr-HR" dirty="0" smtClean="0"/>
              <a:t>podataka u </a:t>
            </a:r>
            <a:r>
              <a:rPr lang="hr-HR" dirty="0"/>
              <a:t>Microsoft </a:t>
            </a:r>
            <a:r>
              <a:rPr lang="hr-HR" dirty="0" smtClean="0"/>
              <a:t>Access-u?</a:t>
            </a:r>
          </a:p>
          <a:p>
            <a:pPr lvl="1"/>
            <a:r>
              <a:rPr lang="hr-HR" dirty="0" smtClean="0"/>
              <a:t>male </a:t>
            </a:r>
            <a:r>
              <a:rPr lang="hr-HR" dirty="0"/>
              <a:t>i srednje tvrtke, </a:t>
            </a:r>
            <a:endParaRPr lang="hr-HR" dirty="0" smtClean="0"/>
          </a:p>
          <a:p>
            <a:pPr lvl="1"/>
            <a:r>
              <a:rPr lang="hr-HR" dirty="0" smtClean="0"/>
              <a:t>videoteke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knjižnice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pekarne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trgovine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skladišta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liječničke </a:t>
            </a:r>
            <a:r>
              <a:rPr lang="hr-HR" dirty="0"/>
              <a:t>ordinacije, </a:t>
            </a:r>
            <a:endParaRPr lang="hr-HR" dirty="0" smtClean="0"/>
          </a:p>
          <a:p>
            <a:pPr lvl="1"/>
            <a:r>
              <a:rPr lang="hr-HR" dirty="0" smtClean="0"/>
              <a:t>znanstvene organizacije, </a:t>
            </a:r>
          </a:p>
          <a:p>
            <a:pPr lvl="1"/>
            <a:r>
              <a:rPr lang="hr-HR" dirty="0" smtClean="0"/>
              <a:t>te </a:t>
            </a:r>
            <a:r>
              <a:rPr lang="hr-HR" dirty="0"/>
              <a:t>ostali manji subjekti u poslovnom </a:t>
            </a:r>
            <a:r>
              <a:rPr lang="hr-HR" dirty="0" smtClean="0"/>
              <a:t>svijetu.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 što se koristi i tko koristi bazu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sve danas koristi bazu podataka na SQL serveru?</a:t>
            </a:r>
          </a:p>
          <a:p>
            <a:pPr lvl="1"/>
            <a:r>
              <a:rPr lang="hr-HR" dirty="0"/>
              <a:t>banke, </a:t>
            </a:r>
            <a:endParaRPr lang="hr-HR" dirty="0" smtClean="0"/>
          </a:p>
          <a:p>
            <a:pPr lvl="1"/>
            <a:r>
              <a:rPr lang="hr-HR" dirty="0" smtClean="0"/>
              <a:t>državna </a:t>
            </a:r>
            <a:r>
              <a:rPr lang="hr-HR" dirty="0"/>
              <a:t>uprava, </a:t>
            </a:r>
            <a:endParaRPr lang="hr-HR" dirty="0" smtClean="0"/>
          </a:p>
          <a:p>
            <a:pPr lvl="1"/>
            <a:r>
              <a:rPr lang="hr-HR" dirty="0" smtClean="0"/>
              <a:t>zrakoplovne </a:t>
            </a:r>
            <a:r>
              <a:rPr lang="hr-HR" dirty="0"/>
              <a:t>kompanije, </a:t>
            </a:r>
          </a:p>
          <a:p>
            <a:pPr lvl="1"/>
            <a:r>
              <a:rPr lang="hr-HR" dirty="0" smtClean="0"/>
              <a:t>klinički </a:t>
            </a:r>
            <a:r>
              <a:rPr lang="hr-HR" dirty="0"/>
              <a:t>bolnički </a:t>
            </a:r>
            <a:r>
              <a:rPr lang="hr-HR" dirty="0" smtClean="0"/>
              <a:t>centri.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 što se koristi i tko koristi bazu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sve danas koristi ORACLE: </a:t>
            </a:r>
          </a:p>
          <a:p>
            <a:pPr lvl="1"/>
            <a:r>
              <a:rPr lang="hr-HR" dirty="0" smtClean="0"/>
              <a:t>vlastiti dom,</a:t>
            </a:r>
          </a:p>
          <a:p>
            <a:pPr lvl="1"/>
            <a:r>
              <a:rPr lang="hr-HR" dirty="0" smtClean="0"/>
              <a:t>za </a:t>
            </a:r>
            <a:r>
              <a:rPr lang="hr-HR" dirty="0"/>
              <a:t>organizaciju audio i video kolekcije</a:t>
            </a:r>
            <a:r>
              <a:rPr lang="hr-HR" dirty="0" smtClean="0"/>
              <a:t>,</a:t>
            </a:r>
          </a:p>
          <a:p>
            <a:pPr lvl="1"/>
            <a:r>
              <a:rPr lang="hr-HR" dirty="0" smtClean="0"/>
              <a:t>za </a:t>
            </a:r>
            <a:r>
              <a:rPr lang="hr-HR" dirty="0"/>
              <a:t>organizaciju kućne biblioteke</a:t>
            </a:r>
            <a:r>
              <a:rPr lang="hr-HR" dirty="0" smtClean="0"/>
              <a:t>,</a:t>
            </a:r>
          </a:p>
          <a:p>
            <a:pPr lvl="1"/>
            <a:r>
              <a:rPr lang="hr-HR" dirty="0" smtClean="0"/>
              <a:t>za </a:t>
            </a:r>
            <a:r>
              <a:rPr lang="hr-HR" dirty="0"/>
              <a:t>vođenje troškova obitelji</a:t>
            </a:r>
            <a:r>
              <a:rPr lang="hr-HR" dirty="0" smtClean="0"/>
              <a:t>,</a:t>
            </a:r>
          </a:p>
          <a:p>
            <a:pPr lvl="1"/>
            <a:r>
              <a:rPr lang="hr-HR" dirty="0"/>
              <a:t>z</a:t>
            </a:r>
            <a:r>
              <a:rPr lang="hr-HR" dirty="0" smtClean="0"/>
              <a:t>a vođenje popisa </a:t>
            </a:r>
            <a:r>
              <a:rPr lang="hr-HR" dirty="0"/>
              <a:t>prijatelja </a:t>
            </a:r>
            <a:r>
              <a:rPr lang="hr-HR" dirty="0" smtClean="0"/>
              <a:t>i </a:t>
            </a:r>
            <a:r>
              <a:rPr lang="hr-HR" dirty="0"/>
              <a:t>obitelji </a:t>
            </a:r>
            <a:r>
              <a:rPr lang="hr-HR" dirty="0" err="1" smtClean="0"/>
              <a:t>itd</a:t>
            </a:r>
            <a:r>
              <a:rPr lang="hr-HR" dirty="0"/>
              <a:t>.</a:t>
            </a:r>
          </a:p>
          <a:p>
            <a:pPr lvl="1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Modeli </a:t>
            </a:r>
            <a:r>
              <a:rPr lang="hr-HR" dirty="0"/>
              <a:t>podataka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model?</a:t>
            </a:r>
          </a:p>
          <a:p>
            <a:pPr lvl="1"/>
            <a:r>
              <a:rPr lang="hr-HR" dirty="0"/>
              <a:t>m</a:t>
            </a:r>
            <a:r>
              <a:rPr lang="hr-HR" dirty="0" smtClean="0"/>
              <a:t>odel je apstrakcija odnosno pojednostavljena reprezentacija stvarnog sustava.</a:t>
            </a:r>
          </a:p>
          <a:p>
            <a:pPr lvl="1"/>
            <a:r>
              <a:rPr lang="hr-HR" dirty="0" smtClean="0"/>
              <a:t>Kada se govori o modelu podataka potrebno je raspoznati što su entiteti a što atributi.</a:t>
            </a:r>
          </a:p>
          <a:p>
            <a:pPr lvl="1"/>
            <a:r>
              <a:rPr lang="hr-HR" dirty="0"/>
              <a:t>Entitet se može definirati kao objekt, pojava ili </a:t>
            </a:r>
            <a:r>
              <a:rPr lang="hr-HR" dirty="0" smtClean="0"/>
              <a:t>događaj.</a:t>
            </a:r>
          </a:p>
          <a:p>
            <a:pPr lvl="1"/>
            <a:r>
              <a:rPr lang="hr-HR" dirty="0" smtClean="0"/>
              <a:t>Primjeri entiteta: </a:t>
            </a:r>
          </a:p>
          <a:p>
            <a:pPr lvl="2"/>
            <a:r>
              <a:rPr lang="hr-HR" dirty="0" smtClean="0"/>
              <a:t>učenik</a:t>
            </a:r>
            <a:r>
              <a:rPr lang="hr-HR" dirty="0"/>
              <a:t>, auto, seminar, cvijet, film, </a:t>
            </a:r>
            <a:r>
              <a:rPr lang="hr-HR" dirty="0" smtClean="0"/>
              <a:t>knjiga.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Entitet </a:t>
            </a:r>
            <a:r>
              <a:rPr lang="hr-HR" dirty="0" smtClean="0"/>
              <a:t>je objekt u realnom svijetu o kojem u bazi podataka čuvamo podatke. Entiteti se u relacijskom modelu prikazuju </a:t>
            </a:r>
            <a:r>
              <a:rPr lang="hr-HR" b="1" dirty="0" smtClean="0"/>
              <a:t>relacijama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Entitet predstavlja kolekciju </a:t>
            </a:r>
            <a:r>
              <a:rPr lang="hr-HR" b="1" dirty="0" smtClean="0"/>
              <a:t>pojava</a:t>
            </a:r>
            <a:r>
              <a:rPr lang="hr-HR" dirty="0" smtClean="0"/>
              <a:t> ili </a:t>
            </a:r>
            <a:r>
              <a:rPr lang="hr-HR" b="1" dirty="0" smtClean="0"/>
              <a:t>instanci</a:t>
            </a:r>
            <a:r>
              <a:rPr lang="hr-HR" dirty="0" smtClean="0"/>
              <a:t> kojima u bazi podataka pohranjujemo ista svojstva.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Svaki entitet ima svoja svojstva i karakteristike koje ga jednoznačno opisuju. Ta svojstva </a:t>
            </a:r>
            <a:r>
              <a:rPr lang="hr-HR" dirty="0" smtClean="0"/>
              <a:t>se nazivaju </a:t>
            </a:r>
            <a:r>
              <a:rPr lang="hr-HR" b="1" dirty="0" smtClean="0"/>
              <a:t>atributi</a:t>
            </a:r>
            <a:r>
              <a:rPr lang="hr-HR" b="1" dirty="0"/>
              <a:t>. </a:t>
            </a:r>
            <a:endParaRPr lang="hr-HR" b="1" dirty="0" smtClean="0"/>
          </a:p>
          <a:p>
            <a:r>
              <a:rPr lang="hr-HR" b="1" dirty="0" smtClean="0"/>
              <a:t>Atribut </a:t>
            </a:r>
            <a:r>
              <a:rPr lang="hr-HR" dirty="0" smtClean="0"/>
              <a:t>je nosilac određenog svojstva entiteta.</a:t>
            </a:r>
          </a:p>
          <a:p>
            <a:r>
              <a:rPr lang="hr-HR" dirty="0" smtClean="0"/>
              <a:t>Atribut je dvojka sastavljena od </a:t>
            </a:r>
            <a:r>
              <a:rPr lang="hr-HR" b="1" dirty="0" smtClean="0"/>
              <a:t>naziva </a:t>
            </a:r>
            <a:r>
              <a:rPr lang="hr-HR" dirty="0" smtClean="0"/>
              <a:t>atributa i </a:t>
            </a:r>
            <a:r>
              <a:rPr lang="hr-HR" b="1" dirty="0" smtClean="0"/>
              <a:t>domene </a:t>
            </a:r>
            <a:r>
              <a:rPr lang="hr-HR" dirty="0" smtClean="0"/>
              <a:t>atributa.</a:t>
            </a:r>
          </a:p>
          <a:p>
            <a:r>
              <a:rPr lang="hr-HR" b="1" dirty="0" smtClean="0"/>
              <a:t>Domena </a:t>
            </a:r>
            <a:r>
              <a:rPr lang="hr-HR" dirty="0" smtClean="0"/>
              <a:t>atributa je skup vrijednosti iz kojeg instance entiteta mogu poprimati vrijednosti za atribut kojem domena pripada.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Domena </a:t>
            </a:r>
            <a:r>
              <a:rPr lang="hr-HR" dirty="0" smtClean="0"/>
              <a:t>atributa je skup vrijednosti iz kojeg instance entiteta mogu poprimati vrijednosti za atribut kojem domena pripada.</a:t>
            </a:r>
          </a:p>
          <a:p>
            <a:r>
              <a:rPr lang="hr-HR" dirty="0" smtClean="0"/>
              <a:t>Primjer</a:t>
            </a:r>
          </a:p>
          <a:p>
            <a:pPr lvl="1"/>
            <a:r>
              <a:rPr lang="hr-HR" dirty="0" smtClean="0"/>
              <a:t>za </a:t>
            </a:r>
            <a:r>
              <a:rPr lang="hr-HR" dirty="0"/>
              <a:t>entitet „auto“ možemo navesti neke atribute (svojstva) koji ga opisuju: </a:t>
            </a:r>
            <a:endParaRPr lang="hr-HR" dirty="0" smtClean="0"/>
          </a:p>
          <a:p>
            <a:pPr lvl="2"/>
            <a:r>
              <a:rPr lang="hr-HR" dirty="0" smtClean="0"/>
              <a:t>model</a:t>
            </a:r>
            <a:r>
              <a:rPr lang="hr-HR" dirty="0"/>
              <a:t>, </a:t>
            </a:r>
            <a:endParaRPr lang="hr-HR" dirty="0" smtClean="0"/>
          </a:p>
          <a:p>
            <a:pPr lvl="2"/>
            <a:r>
              <a:rPr lang="hr-HR" dirty="0" smtClean="0"/>
              <a:t>tip</a:t>
            </a:r>
            <a:r>
              <a:rPr lang="hr-HR" dirty="0"/>
              <a:t>, </a:t>
            </a:r>
            <a:endParaRPr lang="hr-HR" dirty="0" smtClean="0"/>
          </a:p>
          <a:p>
            <a:pPr lvl="2"/>
            <a:r>
              <a:rPr lang="hr-HR" dirty="0" smtClean="0"/>
              <a:t>boja</a:t>
            </a:r>
            <a:r>
              <a:rPr lang="hr-HR" dirty="0"/>
              <a:t>, </a:t>
            </a:r>
            <a:endParaRPr lang="hr-HR" dirty="0" smtClean="0"/>
          </a:p>
          <a:p>
            <a:pPr lvl="2"/>
            <a:r>
              <a:rPr lang="hr-HR" dirty="0" smtClean="0"/>
              <a:t>motor</a:t>
            </a:r>
            <a:r>
              <a:rPr lang="hr-HR" dirty="0"/>
              <a:t>, </a:t>
            </a:r>
            <a:endParaRPr lang="hr-HR" dirty="0" smtClean="0"/>
          </a:p>
          <a:p>
            <a:pPr lvl="2"/>
            <a:r>
              <a:rPr lang="hr-HR" dirty="0" smtClean="0"/>
              <a:t>konjske </a:t>
            </a:r>
            <a:r>
              <a:rPr lang="hr-HR" dirty="0"/>
              <a:t>snage</a:t>
            </a:r>
            <a:r>
              <a:rPr lang="hr-HR" dirty="0" smtClean="0"/>
              <a:t>,</a:t>
            </a:r>
          </a:p>
          <a:p>
            <a:pPr lvl="2"/>
            <a:r>
              <a:rPr lang="hr-HR" dirty="0" smtClean="0"/>
              <a:t>kubikaža </a:t>
            </a:r>
            <a:r>
              <a:rPr lang="hr-HR" dirty="0" err="1"/>
              <a:t>itd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Uvod u baze </a:t>
            </a:r>
            <a:r>
              <a:rPr lang="hr-HR" b="1" dirty="0" smtClean="0"/>
              <a:t>podataka</a:t>
            </a:r>
          </a:p>
          <a:p>
            <a:pPr lvl="1"/>
            <a:r>
              <a:rPr lang="hr-HR" dirty="0"/>
              <a:t>Što je baza </a:t>
            </a:r>
            <a:r>
              <a:rPr lang="hr-HR" dirty="0" smtClean="0"/>
              <a:t>podataka?</a:t>
            </a:r>
            <a:endParaRPr lang="hr-HR" dirty="0"/>
          </a:p>
          <a:p>
            <a:pPr lvl="1"/>
            <a:r>
              <a:rPr lang="hr-HR" dirty="0"/>
              <a:t>Za što se koristi i tko koristi bazu podataka</a:t>
            </a:r>
          </a:p>
          <a:p>
            <a:pPr lvl="1"/>
            <a:r>
              <a:rPr lang="hr-HR" dirty="0"/>
              <a:t>Modeli podataka</a:t>
            </a:r>
          </a:p>
          <a:p>
            <a:pPr lvl="1"/>
            <a:r>
              <a:rPr lang="hr-HR" dirty="0"/>
              <a:t>Otvaranje postojeće i kreiranje nove baze podataka u MS </a:t>
            </a:r>
            <a:r>
              <a:rPr lang="hr-HR" dirty="0" smtClean="0"/>
              <a:t>Accessu upoznavanje </a:t>
            </a:r>
            <a:r>
              <a:rPr lang="hr-HR" dirty="0"/>
              <a:t>s izgledom programa MS </a:t>
            </a:r>
            <a:r>
              <a:rPr lang="hr-HR" dirty="0" smtClean="0"/>
              <a:t>Access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bazama podataka za svaki entitet stvaramo tablicu ili relaciju. </a:t>
            </a:r>
          </a:p>
          <a:p>
            <a:r>
              <a:rPr lang="hr-HR" dirty="0" smtClean="0"/>
              <a:t>Jedan podatak je skup atributa koji ga opisuju.</a:t>
            </a:r>
          </a:p>
          <a:p>
            <a:r>
              <a:rPr lang="hr-HR" dirty="0"/>
              <a:t>P</a:t>
            </a:r>
            <a:r>
              <a:rPr lang="hr-HR" dirty="0" smtClean="0"/>
              <a:t>rimjer: </a:t>
            </a:r>
          </a:p>
          <a:p>
            <a:pPr lvl="1"/>
            <a:r>
              <a:rPr lang="hr-HR" dirty="0" smtClean="0"/>
              <a:t>entitet „auto“ sastoji se od nekoliko atributa kao što smo prije objasnili, a svi atributi skupa opisuju jedan podatak: </a:t>
            </a:r>
          </a:p>
          <a:p>
            <a:pPr lvl="2"/>
            <a:r>
              <a:rPr lang="hr-HR" dirty="0" smtClean="0"/>
              <a:t>model: </a:t>
            </a:r>
            <a:r>
              <a:rPr lang="hr-HR" dirty="0" err="1" smtClean="0"/>
              <a:t>Hyundai</a:t>
            </a:r>
            <a:r>
              <a:rPr lang="hr-HR" dirty="0" smtClean="0"/>
              <a:t>, tip: i30, </a:t>
            </a:r>
          </a:p>
          <a:p>
            <a:pPr lvl="2"/>
            <a:r>
              <a:rPr lang="hr-HR" dirty="0" smtClean="0"/>
              <a:t>boja: bijela, </a:t>
            </a:r>
          </a:p>
          <a:p>
            <a:pPr lvl="2"/>
            <a:r>
              <a:rPr lang="hr-HR" dirty="0" smtClean="0"/>
              <a:t>motor: dizel, </a:t>
            </a:r>
          </a:p>
          <a:p>
            <a:pPr lvl="2"/>
            <a:r>
              <a:rPr lang="hr-HR" dirty="0" smtClean="0"/>
              <a:t>konjske snage: 90, </a:t>
            </a:r>
          </a:p>
          <a:p>
            <a:pPr lvl="2"/>
            <a:r>
              <a:rPr lang="hr-HR" dirty="0" smtClean="0"/>
              <a:t>kubikaža: 1600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Model podataka je skup pravila koja određuju kako može izgledati logička struktura baze</a:t>
            </a:r>
            <a:r>
              <a:rPr lang="hr-HR" dirty="0" smtClean="0"/>
              <a:t>.</a:t>
            </a:r>
          </a:p>
          <a:p>
            <a:r>
              <a:rPr lang="hr-HR" dirty="0" smtClean="0"/>
              <a:t>Vrste modela podataka:</a:t>
            </a:r>
          </a:p>
          <a:p>
            <a:pPr lvl="1"/>
            <a:r>
              <a:rPr lang="hr-HR" dirty="0" smtClean="0"/>
              <a:t>Hijerarhijski model</a:t>
            </a:r>
          </a:p>
          <a:p>
            <a:pPr lvl="1"/>
            <a:r>
              <a:rPr lang="hr-HR" dirty="0" smtClean="0"/>
              <a:t>Mrežni model</a:t>
            </a:r>
          </a:p>
          <a:p>
            <a:pPr lvl="1"/>
            <a:r>
              <a:rPr lang="hr-HR" dirty="0" smtClean="0"/>
              <a:t>ER-a model</a:t>
            </a:r>
          </a:p>
          <a:p>
            <a:pPr lvl="1"/>
            <a:r>
              <a:rPr lang="hr-HR" dirty="0" smtClean="0"/>
              <a:t>Relacijski model</a:t>
            </a:r>
          </a:p>
          <a:p>
            <a:pPr lvl="1"/>
            <a:r>
              <a:rPr lang="hr-HR" dirty="0" err="1" smtClean="0"/>
              <a:t>Polustrukturirani</a:t>
            </a:r>
            <a:r>
              <a:rPr lang="hr-HR" dirty="0" smtClean="0"/>
              <a:t> model</a:t>
            </a:r>
          </a:p>
          <a:p>
            <a:pPr lvl="1"/>
            <a:r>
              <a:rPr lang="hr-HR" dirty="0" err="1" smtClean="0"/>
              <a:t>Smantički</a:t>
            </a:r>
            <a:r>
              <a:rPr lang="hr-HR" dirty="0" smtClean="0"/>
              <a:t> model</a:t>
            </a:r>
          </a:p>
          <a:p>
            <a:pPr lvl="1"/>
            <a:r>
              <a:rPr lang="hr-HR" dirty="0" smtClean="0"/>
              <a:t>Geoprostorni model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381947"/>
          </a:xfrm>
        </p:spPr>
        <p:txBody>
          <a:bodyPr/>
          <a:lstStyle/>
          <a:p>
            <a:pPr marL="342900" lvl="1" indent="-342900">
              <a:buNone/>
            </a:pPr>
            <a:endParaRPr lang="hr-HR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hr-HR" dirty="0" smtClean="0"/>
              <a:t>ER-a model 1.</a:t>
            </a:r>
          </a:p>
          <a:p>
            <a:pPr marL="742950" lvl="2" indent="-342900"/>
            <a:r>
              <a:rPr lang="hr-HR" sz="2000" dirty="0" smtClean="0"/>
              <a:t>Potrebno je nacrtati ER-a model na temelju slike dolje</a:t>
            </a:r>
          </a:p>
          <a:p>
            <a:endParaRPr lang="hr-HR" dirty="0"/>
          </a:p>
        </p:txBody>
      </p:sp>
      <p:pic>
        <p:nvPicPr>
          <p:cNvPr id="4" name="Slika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hr-HR" dirty="0" smtClean="0"/>
              <a:t>ER-a model 2.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60444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Modeli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r>
              <a:rPr lang="hr-HR" dirty="0" smtClean="0"/>
              <a:t>ER-a model 3.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52525"/>
            <a:ext cx="684076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Microsoft Access</a:t>
            </a:r>
            <a:r>
              <a:rPr lang="hr-HR" dirty="0"/>
              <a:t> je program koji je dio uredskog paketa Microsoft Office. </a:t>
            </a:r>
            <a:endParaRPr lang="hr-HR" dirty="0" smtClean="0"/>
          </a:p>
          <a:p>
            <a:r>
              <a:rPr lang="hr-HR" dirty="0"/>
              <a:t>Ekstenzija za datoteku napravljenu u starijim verzijama MS Accessa je </a:t>
            </a:r>
            <a:r>
              <a:rPr lang="hr-HR" b="1" dirty="0"/>
              <a:t>.</a:t>
            </a:r>
            <a:r>
              <a:rPr lang="hr-HR" b="1" dirty="0" err="1"/>
              <a:t>mdb</a:t>
            </a:r>
            <a:r>
              <a:rPr lang="hr-HR" dirty="0"/>
              <a:t> (</a:t>
            </a:r>
            <a:r>
              <a:rPr lang="hr-HR" dirty="0" err="1"/>
              <a:t>engl</a:t>
            </a:r>
            <a:r>
              <a:rPr lang="hr-HR" dirty="0"/>
              <a:t>. </a:t>
            </a:r>
            <a:r>
              <a:rPr lang="hr-HR" i="1" dirty="0"/>
              <a:t>Microsoft </a:t>
            </a:r>
            <a:r>
              <a:rPr lang="hr-HR" i="1" dirty="0" err="1"/>
              <a:t>Data</a:t>
            </a:r>
            <a:r>
              <a:rPr lang="hr-HR" i="1" dirty="0"/>
              <a:t> Base</a:t>
            </a:r>
            <a:r>
              <a:rPr lang="hr-HR" dirty="0" smtClean="0"/>
              <a:t>).</a:t>
            </a:r>
          </a:p>
          <a:p>
            <a:r>
              <a:rPr lang="hr-HR" dirty="0"/>
              <a:t>u MS Accessu </a:t>
            </a:r>
            <a:r>
              <a:rPr lang="hr-HR" dirty="0" smtClean="0"/>
              <a:t>2010  </a:t>
            </a:r>
            <a:r>
              <a:rPr lang="hr-HR" dirty="0"/>
              <a:t>to promijenjeno u </a:t>
            </a:r>
            <a:r>
              <a:rPr lang="hr-HR" b="1" dirty="0"/>
              <a:t>.</a:t>
            </a:r>
            <a:r>
              <a:rPr lang="hr-HR" b="1" dirty="0" err="1"/>
              <a:t>accdb</a:t>
            </a:r>
            <a:r>
              <a:rPr lang="hr-HR" dirty="0"/>
              <a:t>. Microsoft Access </a:t>
            </a:r>
            <a:r>
              <a:rPr lang="hr-HR" dirty="0" smtClean="0"/>
              <a:t>je zasnovan </a:t>
            </a:r>
            <a:r>
              <a:rPr lang="hr-HR" dirty="0"/>
              <a:t>na relacijskom modelu što znači da podatke sprema u tablice.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hr-HR" dirty="0" smtClean="0"/>
              <a:t>Praktični dio</a:t>
            </a:r>
          </a:p>
          <a:p>
            <a:r>
              <a:rPr lang="hr-HR" dirty="0"/>
              <a:t>MS Access se pokreće na isti način kako se pokreću i ostale aplikacije iz MS Office-a. </a:t>
            </a:r>
            <a:endParaRPr lang="hr-HR" dirty="0" smtClean="0"/>
          </a:p>
          <a:p>
            <a:endParaRPr lang="hr-HR" dirty="0" smtClean="0"/>
          </a:p>
          <a:p>
            <a:pPr lvl="0"/>
            <a:r>
              <a:rPr lang="hr-HR" dirty="0"/>
              <a:t>Klik na gumb </a:t>
            </a:r>
            <a:r>
              <a:rPr lang="hr-HR" dirty="0" smtClean="0"/>
              <a:t>Start     </a:t>
            </a:r>
            <a:r>
              <a:rPr lang="hr-HR" dirty="0" smtClean="0">
                <a:sym typeface="Wingdings"/>
              </a:rPr>
              <a:t></a:t>
            </a:r>
            <a:r>
              <a:rPr lang="hr-HR" dirty="0" smtClean="0"/>
              <a:t> </a:t>
            </a:r>
            <a:r>
              <a:rPr lang="hr-HR" dirty="0"/>
              <a:t>Svi Programi </a:t>
            </a:r>
            <a:r>
              <a:rPr lang="hr-HR" dirty="0">
                <a:sym typeface="Wingdings"/>
              </a:rPr>
              <a:t></a:t>
            </a:r>
            <a:r>
              <a:rPr lang="hr-HR" dirty="0"/>
              <a:t> Microsoft Office </a:t>
            </a:r>
            <a:r>
              <a:rPr lang="hr-HR" dirty="0">
                <a:sym typeface="Wingdings"/>
              </a:rPr>
              <a:t></a:t>
            </a:r>
            <a:r>
              <a:rPr lang="hr-HR" dirty="0"/>
              <a:t> Microsoft Office Access 2007 (gumb Start </a:t>
            </a:r>
            <a:r>
              <a:rPr lang="hr-HR" dirty="0">
                <a:sym typeface="Wingdings"/>
              </a:rPr>
              <a:t>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>
                <a:sym typeface="Wingdings"/>
              </a:rPr>
              <a:t></a:t>
            </a:r>
            <a:r>
              <a:rPr lang="hr-HR" dirty="0"/>
              <a:t> Microsoft Office </a:t>
            </a:r>
            <a:r>
              <a:rPr lang="hr-HR" dirty="0">
                <a:sym typeface="Wingdings"/>
              </a:rPr>
              <a:t></a:t>
            </a:r>
            <a:r>
              <a:rPr lang="hr-HR" dirty="0"/>
              <a:t> Microsoft Office Access 2007)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9" name="Slika 6" descr="Slika gumb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0506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Dvoklik</a:t>
            </a:r>
            <a:r>
              <a:rPr lang="hr-HR" dirty="0"/>
              <a:t> na ikonu </a:t>
            </a:r>
            <a:r>
              <a:rPr lang="hr-HR" dirty="0" smtClean="0"/>
              <a:t>Accessa       </a:t>
            </a:r>
            <a:r>
              <a:rPr lang="hr-HR" dirty="0"/>
              <a:t>koja se nalazi na radnoj </a:t>
            </a:r>
            <a:r>
              <a:rPr lang="hr-HR" dirty="0" smtClean="0"/>
              <a:t>površini.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535063" cy="45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Kreiranje baze podataka u MS Accessu 2010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6205"/>
            <a:ext cx="9144000" cy="606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U gornjem lijevom kutu prozora nalazi se gumb Office.        Klikom na njega otvara se izbornik sa sljedećim naredbama: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Novo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New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Otvori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Open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Spremi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Save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Spremi kao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Save As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Ispis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Print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Upravljaj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Manage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E-pošta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E-mail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Objavi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Publish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Zatvori bazu podataka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CloseDatabase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5928" y="1556792"/>
            <a:ext cx="6480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2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420888"/>
            <a:ext cx="241176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hr-HR" sz="3600" dirty="0" smtClean="0"/>
              <a:t>Što je baza podataka?</a:t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Skup međusobno povezanih podataka.</a:t>
            </a:r>
          </a:p>
          <a:p>
            <a:r>
              <a:rPr lang="hr-HR" dirty="0" smtClean="0"/>
              <a:t>Baza </a:t>
            </a:r>
            <a:r>
              <a:rPr lang="hr-HR" dirty="0"/>
              <a:t>podataka je skup međusobno povezanih podataka pohranjenih na vanjskoj memoriji te istovremeno dostupnih </a:t>
            </a:r>
            <a:r>
              <a:rPr lang="hr-HR" dirty="0" smtClean="0"/>
              <a:t>korisnicima </a:t>
            </a:r>
            <a:r>
              <a:rPr lang="hr-HR" dirty="0"/>
              <a:t>i aplikacijama</a:t>
            </a:r>
            <a:r>
              <a:rPr lang="hr-HR" dirty="0" smtClean="0"/>
              <a:t>.</a:t>
            </a:r>
          </a:p>
          <a:p>
            <a:r>
              <a:rPr lang="hr-HR" dirty="0"/>
              <a:t>B</a:t>
            </a:r>
            <a:r>
              <a:rPr lang="hr-HR" dirty="0" smtClean="0"/>
              <a:t>aze podataka se </a:t>
            </a:r>
            <a:r>
              <a:rPr lang="hr-HR" dirty="0"/>
              <a:t>nalaze u digitalnom obliku u</a:t>
            </a:r>
            <a:r>
              <a:rPr lang="hr-HR" dirty="0" smtClean="0"/>
              <a:t> računalu.</a:t>
            </a:r>
          </a:p>
          <a:p>
            <a:r>
              <a:rPr lang="hr-HR" dirty="0" smtClean="0"/>
              <a:t>SQL - </a:t>
            </a:r>
            <a:r>
              <a:rPr lang="hr-HR" dirty="0"/>
              <a:t>komercijalni upitni jezik za rad s relacijskom bazom </a:t>
            </a:r>
            <a:r>
              <a:rPr lang="hr-HR" dirty="0" smtClean="0"/>
              <a:t>podataka.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 lijevoj strani početnog ekrana nalaze se dostupne kategorije predložaka, kako lokalnih tako i mrežnih, dok se u središnjem dijelu nalaze pojedini istaknuti mrežni predlošci te gumb za izradu nove prazne baze podataka.</a:t>
            </a:r>
          </a:p>
          <a:p>
            <a:endParaRPr lang="hr-HR" dirty="0" smtClean="0"/>
          </a:p>
          <a:p>
            <a:r>
              <a:rPr lang="hr-HR" dirty="0" smtClean="0"/>
              <a:t>Na desnoj strani ekrana nalazi se popis nedavno otvorenih baza podataka, a u gornjem desnom kutu nalaze se gumbi Minimaliziraj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Minimize</a:t>
            </a:r>
            <a:r>
              <a:rPr lang="hr-HR" dirty="0" smtClean="0"/>
              <a:t>), </a:t>
            </a:r>
            <a:r>
              <a:rPr lang="hr-HR" dirty="0" err="1" smtClean="0"/>
              <a:t>Maksimiziraj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Maximize</a:t>
            </a:r>
            <a:r>
              <a:rPr lang="hr-HR" dirty="0" smtClean="0"/>
              <a:t>) i Zatvori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Close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Kreiranje baze podataka u MS Accessu 2010</a:t>
            </a:r>
            <a:endParaRPr lang="hr-HR" dirty="0"/>
          </a:p>
        </p:txBody>
      </p:sp>
      <p:pic>
        <p:nvPicPr>
          <p:cNvPr id="4" name="Slika 2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1015926" cy="8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19168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Zatvaranje baze podataka</a:t>
            </a:r>
            <a:endParaRPr lang="hr-HR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Otvaranje postojeće baze podataka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otvaranje postojeće baze podataka unutar MS Accessa 2007 na raspolaganju imamo dva načina. </a:t>
            </a:r>
          </a:p>
          <a:p>
            <a:pPr lvl="1"/>
            <a:r>
              <a:rPr lang="hr-HR" dirty="0" smtClean="0"/>
              <a:t>Najjednostavniji je da na postojeću bazu podataka napravimo dvostruki klik.</a:t>
            </a:r>
          </a:p>
          <a:p>
            <a:pPr lvl="1"/>
            <a:r>
              <a:rPr lang="hr-HR" dirty="0" smtClean="0"/>
              <a:t>Drugi način je otvaranje baze podataka iz već pokrenute aplikacije MS Accessa 2007.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Otvaranje postojeće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hr-HR" dirty="0" smtClean="0"/>
              <a:t>Klikom na gumb Office te zatim na naredbu Otvori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Open</a:t>
            </a:r>
            <a:r>
              <a:rPr lang="hr-HR" dirty="0" smtClean="0"/>
              <a:t>) odabiremo željenu bazu podataka na sljedeći način:</a:t>
            </a:r>
          </a:p>
          <a:p>
            <a:endParaRPr lang="hr-HR" dirty="0"/>
          </a:p>
        </p:txBody>
      </p:sp>
      <p:pic>
        <p:nvPicPr>
          <p:cNvPr id="4" name="Slika 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7416824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postojeće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Pronađemo željenu mapu.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Odaberemo željenu bazu podataka, te kliknemo na gumb Otvori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Open</a:t>
            </a:r>
            <a:r>
              <a:rPr lang="hr-HR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Pri otvaranju baze podataka javit će se prozor sa sigurnosnim upozorenjem, nakon čega ćemo morati kliknuti na gumb Mogućnosti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Options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  <p:pic>
        <p:nvPicPr>
          <p:cNvPr id="4" name="Slika 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589240"/>
            <a:ext cx="70567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postojeće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sz="2000" dirty="0" smtClean="0"/>
              <a:t>4.Nakon otvaranja dijaloškog okvira Sigurnosne odrednice paketa Microsoft Office (</a:t>
            </a:r>
            <a:r>
              <a:rPr lang="hr-HR" sz="2000" dirty="0" err="1" smtClean="0"/>
              <a:t>engl</a:t>
            </a:r>
            <a:r>
              <a:rPr lang="hr-HR" sz="2000" dirty="0" smtClean="0"/>
              <a:t>. </a:t>
            </a:r>
            <a:r>
              <a:rPr lang="hr-HR" sz="2000" i="1" dirty="0" smtClean="0"/>
              <a:t>Microsoft Office </a:t>
            </a:r>
            <a:r>
              <a:rPr lang="hr-HR" sz="2000" i="1" dirty="0" err="1" smtClean="0"/>
              <a:t>Security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Options</a:t>
            </a:r>
            <a:r>
              <a:rPr lang="hr-HR" sz="2000" dirty="0" smtClean="0"/>
              <a:t>), trebamo odabrati opciju Omogući ovaj sadržaj (</a:t>
            </a:r>
            <a:r>
              <a:rPr lang="hr-HR" sz="2000" dirty="0" err="1" smtClean="0"/>
              <a:t>engl</a:t>
            </a:r>
            <a:r>
              <a:rPr lang="hr-HR" sz="2000" dirty="0" smtClean="0"/>
              <a:t>. </a:t>
            </a:r>
            <a:r>
              <a:rPr lang="hr-HR" sz="2000" i="1" dirty="0" err="1" smtClean="0"/>
              <a:t>Enable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this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content</a:t>
            </a:r>
            <a:r>
              <a:rPr lang="hr-HR" sz="2000" dirty="0" smtClean="0"/>
              <a:t>) te kliknuti na gumb U redu (</a:t>
            </a:r>
            <a:r>
              <a:rPr lang="hr-HR" sz="2000" dirty="0" err="1" smtClean="0"/>
              <a:t>engl</a:t>
            </a:r>
            <a:r>
              <a:rPr lang="hr-HR" sz="2000" dirty="0" smtClean="0"/>
              <a:t>. </a:t>
            </a:r>
            <a:r>
              <a:rPr lang="hr-HR" sz="2000" i="1" dirty="0" smtClean="0"/>
              <a:t>OK</a:t>
            </a:r>
            <a:r>
              <a:rPr lang="hr-HR" sz="2000" dirty="0" smtClean="0"/>
              <a:t>).</a:t>
            </a:r>
          </a:p>
          <a:p>
            <a:endParaRPr lang="hr-HR" sz="2000" dirty="0"/>
          </a:p>
        </p:txBody>
      </p:sp>
      <p:pic>
        <p:nvPicPr>
          <p:cNvPr id="4" name="Slika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5040559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Otvaranje postojeće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229600" cy="4525963"/>
          </a:xfrm>
        </p:spPr>
        <p:txBody>
          <a:bodyPr/>
          <a:lstStyle/>
          <a:p>
            <a:r>
              <a:rPr lang="hr-HR" dirty="0" smtClean="0"/>
              <a:t>Prikazani sustav upozorenja uređen je zbog mogućnosti da baza podataka može sadržavati računalne viruse te tako biti opasna za naše računalo.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13277"/>
            <a:ext cx="7164290" cy="444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Otvaranje postojeće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Kada smo otvorili bazu podataka, u gornjem lijevom kutu nalazi se gumb Office, te pokraj njega traka za brzi pristup. </a:t>
            </a:r>
          </a:p>
          <a:p>
            <a:r>
              <a:rPr lang="hr-HR" dirty="0" smtClean="0"/>
              <a:t>U gornjem dijelu ekrana nalazi se vrpca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ribbon</a:t>
            </a:r>
            <a:r>
              <a:rPr lang="hr-HR" dirty="0" smtClean="0"/>
              <a:t>) koja se sastoji od kartica, od kojih su nam na raspolaganju sljedeće:</a:t>
            </a:r>
          </a:p>
          <a:p>
            <a:pPr>
              <a:buNone/>
            </a:pPr>
            <a:endParaRPr lang="hr-HR" dirty="0" smtClean="0"/>
          </a:p>
          <a:p>
            <a:pPr lvl="2"/>
            <a:r>
              <a:rPr lang="hr-HR" dirty="0" smtClean="0"/>
              <a:t>Polazno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Home</a:t>
            </a:r>
            <a:r>
              <a:rPr lang="hr-HR" dirty="0" smtClean="0"/>
              <a:t>)</a:t>
            </a:r>
          </a:p>
          <a:p>
            <a:pPr lvl="2"/>
            <a:r>
              <a:rPr lang="hr-HR" dirty="0" smtClean="0"/>
              <a:t>Stvori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Create</a:t>
            </a:r>
            <a:r>
              <a:rPr lang="hr-HR" dirty="0" smtClean="0"/>
              <a:t>)</a:t>
            </a:r>
          </a:p>
          <a:p>
            <a:pPr lvl="2"/>
            <a:r>
              <a:rPr lang="hr-HR" dirty="0" smtClean="0"/>
              <a:t>Vanjski podaci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External</a:t>
            </a:r>
            <a:r>
              <a:rPr lang="hr-HR" i="1" dirty="0" smtClean="0"/>
              <a:t> </a:t>
            </a:r>
            <a:r>
              <a:rPr lang="hr-HR" i="1" dirty="0" err="1" smtClean="0"/>
              <a:t>Data</a:t>
            </a:r>
            <a:r>
              <a:rPr lang="hr-HR" dirty="0" smtClean="0"/>
              <a:t>)</a:t>
            </a:r>
          </a:p>
          <a:p>
            <a:pPr lvl="2"/>
            <a:r>
              <a:rPr lang="hr-HR" dirty="0" smtClean="0"/>
              <a:t>Alati baze podataka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Database</a:t>
            </a:r>
            <a:r>
              <a:rPr lang="hr-HR" i="1" dirty="0" smtClean="0"/>
              <a:t> </a:t>
            </a:r>
            <a:r>
              <a:rPr lang="hr-HR" i="1" dirty="0" err="1" smtClean="0"/>
              <a:t>Tools</a:t>
            </a:r>
            <a:r>
              <a:rPr lang="hr-HR" dirty="0" smtClean="0"/>
              <a:t>)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nove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Unutar početnog prozora MS Accessa 2007 odaberimo ikonu        Prazna baza podataka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Blank</a:t>
            </a:r>
            <a:r>
              <a:rPr lang="hr-HR" i="1" dirty="0" smtClean="0"/>
              <a:t> </a:t>
            </a:r>
            <a:r>
              <a:rPr lang="hr-HR" i="1" dirty="0" err="1" smtClean="0"/>
              <a:t>Database</a:t>
            </a:r>
            <a:r>
              <a:rPr lang="hr-HR" dirty="0" smtClean="0"/>
              <a:t>).  Na desnoj strani početnog prozora MS Accessa 2007 unesimo naziv baze podataka (u našem slučaju to je „</a:t>
            </a:r>
            <a:r>
              <a:rPr lang="hr-HR" dirty="0" err="1" smtClean="0"/>
              <a:t>Videokolekcija</a:t>
            </a:r>
            <a:r>
              <a:rPr lang="hr-HR" dirty="0" smtClean="0"/>
              <a:t>“).</a:t>
            </a:r>
          </a:p>
          <a:p>
            <a:endParaRPr lang="hr-HR" dirty="0"/>
          </a:p>
        </p:txBody>
      </p:sp>
      <p:pic>
        <p:nvPicPr>
          <p:cNvPr id="4" name="Slika 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060848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05064"/>
            <a:ext cx="529208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nove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toga kliknimo na ikonu    kako bi odabrali mapu u koju ćemo spremiti našu bazu podataka. </a:t>
            </a:r>
          </a:p>
          <a:p>
            <a:r>
              <a:rPr lang="hr-HR" dirty="0" smtClean="0"/>
              <a:t>Nakon odabira željene mape kliknimo na gumb Stvori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Create</a:t>
            </a:r>
            <a:r>
              <a:rPr lang="hr-HR" dirty="0" smtClean="0"/>
              <a:t>)  i time je naša baza podataka stvorena i spremna za dizajniranje.</a:t>
            </a:r>
          </a:p>
          <a:p>
            <a:endParaRPr lang="hr-HR" dirty="0"/>
          </a:p>
        </p:txBody>
      </p:sp>
      <p:pic>
        <p:nvPicPr>
          <p:cNvPr id="4" name="Slika 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800"/>
            <a:ext cx="4320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085184"/>
            <a:ext cx="28803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Baza podataka je skup </a:t>
            </a:r>
            <a:r>
              <a:rPr lang="hr-HR" dirty="0" smtClean="0"/>
              <a:t>povezanih podataka</a:t>
            </a:r>
            <a:r>
              <a:rPr lang="hr-HR" dirty="0"/>
              <a:t>, spremljenih bez zalihosti, namijenjeni radu jedne ili više aplikacija.</a:t>
            </a:r>
            <a:endParaRPr lang="hr-HR" dirty="0" smtClean="0"/>
          </a:p>
          <a:p>
            <a:r>
              <a:rPr lang="hr-HR" dirty="0" smtClean="0"/>
              <a:t>Baza podataka je skup tablica.</a:t>
            </a:r>
          </a:p>
          <a:p>
            <a:r>
              <a:rPr lang="hr-HR" dirty="0" smtClean="0"/>
              <a:t>Osobine </a:t>
            </a:r>
            <a:r>
              <a:rPr lang="hr-HR" dirty="0"/>
              <a:t>baza podataka</a:t>
            </a:r>
          </a:p>
          <a:p>
            <a:pPr lvl="1">
              <a:buNone/>
            </a:pPr>
            <a:r>
              <a:rPr lang="hr-HR" dirty="0"/>
              <a:t>- baza podataka je skup tablica.</a:t>
            </a:r>
          </a:p>
          <a:p>
            <a:pPr lvl="1">
              <a:buNone/>
            </a:pPr>
            <a:r>
              <a:rPr lang="hr-HR" dirty="0"/>
              <a:t>- jedna tablica = jedna </a:t>
            </a:r>
            <a:r>
              <a:rPr lang="hr-HR" dirty="0" smtClean="0"/>
              <a:t>relacija.</a:t>
            </a:r>
            <a:endParaRPr lang="hr-HR" dirty="0"/>
          </a:p>
          <a:p>
            <a:pPr lvl="1">
              <a:buNone/>
            </a:pPr>
            <a:r>
              <a:rPr lang="hr-HR" dirty="0"/>
              <a:t>- definicija relacije = relacijska shema (naziv relacije, popis atributa</a:t>
            </a:r>
            <a:r>
              <a:rPr lang="hr-HR" dirty="0" smtClean="0"/>
              <a:t>).</a:t>
            </a:r>
            <a:endParaRPr lang="hr-HR" dirty="0"/>
          </a:p>
          <a:p>
            <a:pPr lvl="1">
              <a:buNone/>
            </a:pPr>
            <a:r>
              <a:rPr lang="hr-HR" dirty="0"/>
              <a:t>- definicija baze = relacijska shema baze </a:t>
            </a:r>
            <a:r>
              <a:rPr lang="hr-HR" dirty="0" smtClean="0"/>
              <a:t>podataka.</a:t>
            </a:r>
            <a:endParaRPr lang="hr-HR" dirty="0"/>
          </a:p>
          <a:p>
            <a:endParaRPr lang="hr-HR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Što je baza podataka?</a:t>
            </a:r>
            <a:b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Kraj </a:t>
            </a:r>
            <a:r>
              <a:rPr lang="hr-HR" dirty="0" smtClean="0"/>
              <a:t>prvog </a:t>
            </a:r>
            <a:r>
              <a:rPr lang="hr-HR" dirty="0" smtClean="0"/>
              <a:t>dijela 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Podaci neke baze podataka pohranjeni su na računalu kao datoteke. </a:t>
            </a:r>
            <a:endParaRPr lang="hr-HR" dirty="0" smtClean="0"/>
          </a:p>
          <a:p>
            <a:r>
              <a:rPr lang="hr-HR" dirty="0"/>
              <a:t>Relacija </a:t>
            </a:r>
            <a:r>
              <a:rPr lang="hr-HR" dirty="0" smtClean="0"/>
              <a:t>koja je dio baze podataka ima </a:t>
            </a:r>
            <a:r>
              <a:rPr lang="hr-HR" dirty="0"/>
              <a:t>osobine:</a:t>
            </a:r>
          </a:p>
          <a:p>
            <a:pPr lvl="1"/>
            <a:r>
              <a:rPr lang="hr-HR" dirty="0" smtClean="0"/>
              <a:t>ne </a:t>
            </a:r>
            <a:r>
              <a:rPr lang="hr-HR" dirty="0"/>
              <a:t>postoji dva jednaka </a:t>
            </a:r>
            <a:r>
              <a:rPr lang="hr-HR" dirty="0" smtClean="0"/>
              <a:t>retka,</a:t>
            </a:r>
            <a:endParaRPr lang="hr-HR" dirty="0"/>
          </a:p>
          <a:p>
            <a:pPr lvl="1"/>
            <a:r>
              <a:rPr lang="hr-HR" dirty="0" smtClean="0"/>
              <a:t>ne </a:t>
            </a:r>
            <a:r>
              <a:rPr lang="hr-HR" dirty="0"/>
              <a:t>postoji dva jednaka </a:t>
            </a:r>
            <a:r>
              <a:rPr lang="hr-HR" dirty="0" smtClean="0"/>
              <a:t>stupca,</a:t>
            </a:r>
            <a:endParaRPr lang="hr-HR" dirty="0"/>
          </a:p>
          <a:p>
            <a:pPr lvl="1"/>
            <a:r>
              <a:rPr lang="hr-HR" dirty="0" smtClean="0"/>
              <a:t>redoslijed </a:t>
            </a:r>
            <a:r>
              <a:rPr lang="hr-HR" dirty="0"/>
              <a:t>stupca nije </a:t>
            </a:r>
            <a:r>
              <a:rPr lang="hr-HR" dirty="0" smtClean="0"/>
              <a:t>bitan,</a:t>
            </a:r>
            <a:endParaRPr lang="hr-HR" dirty="0"/>
          </a:p>
          <a:p>
            <a:pPr lvl="1"/>
            <a:r>
              <a:rPr lang="hr-HR" dirty="0" smtClean="0"/>
              <a:t>redoslijed </a:t>
            </a:r>
            <a:r>
              <a:rPr lang="hr-HR" dirty="0"/>
              <a:t>retka nije </a:t>
            </a:r>
            <a:r>
              <a:rPr lang="hr-HR" dirty="0" smtClean="0"/>
              <a:t>bitan.</a:t>
            </a:r>
            <a:endParaRPr lang="hr-HR" dirty="0"/>
          </a:p>
          <a:p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Što je baza podataka?</a:t>
            </a:r>
            <a:b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Baza podataka je skup operativnih i integriranih podataka obrađivanih u jednoj organizaciji.</a:t>
            </a:r>
          </a:p>
          <a:p>
            <a:r>
              <a:rPr lang="hr-HR" dirty="0" smtClean="0"/>
              <a:t>Baza podataka može biti memorirana na medijima koji nisu u računalu, </a:t>
            </a:r>
            <a:r>
              <a:rPr lang="hr-HR" dirty="0" err="1" smtClean="0"/>
              <a:t>npr</a:t>
            </a:r>
            <a:r>
              <a:rPr lang="hr-HR" dirty="0" smtClean="0"/>
              <a:t>. na papiru.</a:t>
            </a:r>
          </a:p>
          <a:p>
            <a:r>
              <a:rPr lang="hr-HR" dirty="0" smtClean="0"/>
              <a:t>Danas je sve manje baza podataka koje sadrže tekstne podatke, no sve ih je više s </a:t>
            </a:r>
            <a:r>
              <a:rPr lang="hr-HR" dirty="0" err="1" smtClean="0"/>
              <a:t>netekstnim</a:t>
            </a:r>
            <a:r>
              <a:rPr lang="hr-HR" dirty="0" smtClean="0"/>
              <a:t> podacima. 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Što je baza podataka?</a:t>
            </a:r>
            <a:b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 o vrsti i namjeni podataka u bazi podataka razlikujemo: 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Baze formatiranih podataka</a:t>
            </a:r>
          </a:p>
          <a:p>
            <a:pPr lvl="1"/>
            <a:r>
              <a:rPr lang="hr-HR" dirty="0" smtClean="0"/>
              <a:t>Baze neformatiranih podataka</a:t>
            </a:r>
          </a:p>
          <a:p>
            <a:pPr lvl="1"/>
            <a:r>
              <a:rPr lang="hr-HR" dirty="0" smtClean="0"/>
              <a:t>Baze znanja</a:t>
            </a:r>
          </a:p>
          <a:p>
            <a:pPr lvl="1"/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Što je baza podataka?</a:t>
            </a:r>
            <a:br>
              <a:rPr kumimoji="0" lang="hr-HR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</a:p>
          <a:p>
            <a:pPr lvl="1"/>
            <a:r>
              <a:rPr lang="hr-HR" dirty="0" smtClean="0"/>
              <a:t>Što je baza podataka?</a:t>
            </a:r>
          </a:p>
          <a:p>
            <a:pPr lvl="1"/>
            <a:r>
              <a:rPr lang="hr-HR" dirty="0" smtClean="0"/>
              <a:t>Navedi svojstva </a:t>
            </a:r>
            <a:r>
              <a:rPr lang="hr-HR" dirty="0"/>
              <a:t>baze </a:t>
            </a:r>
            <a:r>
              <a:rPr lang="hr-HR" dirty="0" smtClean="0"/>
              <a:t>podataka.</a:t>
            </a:r>
          </a:p>
          <a:p>
            <a:pPr lvl="1"/>
            <a:r>
              <a:rPr lang="hr-HR" dirty="0" smtClean="0"/>
              <a:t>Što označava SQL? </a:t>
            </a:r>
          </a:p>
          <a:p>
            <a:pPr lvl="1"/>
            <a:r>
              <a:rPr lang="hr-HR" dirty="0" smtClean="0"/>
              <a:t>Navedi osobine baze podataka.</a:t>
            </a:r>
          </a:p>
          <a:p>
            <a:pPr lvl="1"/>
            <a:r>
              <a:rPr lang="hr-HR" dirty="0" smtClean="0"/>
              <a:t>U kojem obliku mogu biti podaci pohranjeni u bazi?</a:t>
            </a:r>
          </a:p>
          <a:p>
            <a:pPr lvl="1"/>
            <a:r>
              <a:rPr lang="hr-HR" dirty="0" smtClean="0"/>
              <a:t>Gdje može biti memorirana baza podataka?</a:t>
            </a:r>
          </a:p>
          <a:p>
            <a:pPr lvl="1"/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Što je baza podataka?</a:t>
            </a:r>
            <a:br>
              <a:rPr kumimoji="0" lang="hr-H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000" dirty="0">
                <a:latin typeface="+mn-lt"/>
              </a:rPr>
              <a:t>Za što se koristi i tko koristi bazu </a:t>
            </a:r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dirty="0" smtClean="0">
                <a:latin typeface="+mn-lt"/>
              </a:rPr>
              <a:t>podataka?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Direktne datoteke su pohranjene na računalu.</a:t>
            </a:r>
          </a:p>
          <a:p>
            <a:r>
              <a:rPr lang="hr-HR" dirty="0" smtClean="0"/>
              <a:t>Po </a:t>
            </a:r>
            <a:r>
              <a:rPr lang="hr-HR" dirty="0"/>
              <a:t>čemu se razlikuje baza podataka od same direktne datoteke</a:t>
            </a:r>
            <a:r>
              <a:rPr lang="hr-HR" dirty="0" smtClean="0"/>
              <a:t>?</a:t>
            </a:r>
          </a:p>
          <a:p>
            <a:r>
              <a:rPr lang="hr-HR" dirty="0"/>
              <a:t>O</a:t>
            </a:r>
            <a:r>
              <a:rPr lang="hr-HR" dirty="0" smtClean="0"/>
              <a:t>d </a:t>
            </a:r>
            <a:r>
              <a:rPr lang="hr-HR" dirty="0"/>
              <a:t>same baze podataka i nemamo puno više koristi nego što imamo od direktne </a:t>
            </a:r>
            <a:r>
              <a:rPr lang="hr-HR" dirty="0" smtClean="0"/>
              <a:t>datoteke.</a:t>
            </a:r>
          </a:p>
          <a:p>
            <a:r>
              <a:rPr lang="hr-HR" dirty="0" smtClean="0"/>
              <a:t>DBMS ili SUBP</a:t>
            </a:r>
          </a:p>
          <a:p>
            <a:pPr lvl="1"/>
            <a:r>
              <a:rPr lang="hr-HR" dirty="0" err="1" smtClean="0"/>
              <a:t>Database</a:t>
            </a:r>
            <a:r>
              <a:rPr lang="hr-HR" dirty="0" smtClean="0"/>
              <a:t> </a:t>
            </a:r>
            <a:r>
              <a:rPr lang="hr-HR" dirty="0" err="1" smtClean="0"/>
              <a:t>Management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hr-HR" dirty="0" smtClean="0"/>
          </a:p>
          <a:p>
            <a:pPr lvl="1"/>
            <a:r>
              <a:rPr lang="hr-HR" dirty="0" smtClean="0"/>
              <a:t>Sustav za upravljanje bazom podataka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1658</Words>
  <Application>Microsoft Office PowerPoint</Application>
  <PresentationFormat>On-screen Show (4:3)</PresentationFormat>
  <Paragraphs>210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Osnovne baze podataka 1. dio</vt:lpstr>
      <vt:lpstr>Sadržaj </vt:lpstr>
      <vt:lpstr>Što je baza podataka? </vt:lpstr>
      <vt:lpstr>Slide 4</vt:lpstr>
      <vt:lpstr>Slide 5</vt:lpstr>
      <vt:lpstr>Slide 6</vt:lpstr>
      <vt:lpstr>Slide 7</vt:lpstr>
      <vt:lpstr>Slide 8</vt:lpstr>
      <vt:lpstr>Za što se koristi i tko koristi bazu  podataka? </vt:lpstr>
      <vt:lpstr>Za što se koristi i tko koristi bazu podataka?</vt:lpstr>
      <vt:lpstr>Za što se koristi i tko koristi bazu podataka?</vt:lpstr>
      <vt:lpstr>Za što se koristi i tko koristi bazu podataka?</vt:lpstr>
      <vt:lpstr>Za što se koristi i tko koristi bazu podataka?</vt:lpstr>
      <vt:lpstr>Za što se koristi i tko koristi bazu podataka?</vt:lpstr>
      <vt:lpstr>Za što se koristi i tko koristi bazu podataka?</vt:lpstr>
      <vt:lpstr> Modeli podataka </vt:lpstr>
      <vt:lpstr>Modeli podataka</vt:lpstr>
      <vt:lpstr>Modeli podataka</vt:lpstr>
      <vt:lpstr>Modeli podataka</vt:lpstr>
      <vt:lpstr>Modeli podataka</vt:lpstr>
      <vt:lpstr>Modeli podataka</vt:lpstr>
      <vt:lpstr>Modeli podataka</vt:lpstr>
      <vt:lpstr>Modeli podataka</vt:lpstr>
      <vt:lpstr>Modeli podataka</vt:lpstr>
      <vt:lpstr>Kreiranje baze podataka u MS Accessu 2010</vt:lpstr>
      <vt:lpstr>Kreiranje baze podataka u MS Accessu 2010</vt:lpstr>
      <vt:lpstr>Kreiranje baze podataka u MS Accessu 2010</vt:lpstr>
      <vt:lpstr>Kreiranje baze podataka u MS Accessu 2010</vt:lpstr>
      <vt:lpstr>Kreiranje baze podataka u MS Accessu 2010</vt:lpstr>
      <vt:lpstr>Kreiranje baze podataka u MS Accessu 2010</vt:lpstr>
      <vt:lpstr>Kreiranje baze podataka u MS Accessu 2010</vt:lpstr>
      <vt:lpstr>Otvaranje postojeće baze podataka </vt:lpstr>
      <vt:lpstr>Otvaranje postojeće baze podataka</vt:lpstr>
      <vt:lpstr>Otvaranje postojeće baze podataka</vt:lpstr>
      <vt:lpstr>Otvaranje postojeće baze podataka</vt:lpstr>
      <vt:lpstr>Otvaranje postojeće baze podataka</vt:lpstr>
      <vt:lpstr>Otvaranje postojeće baze podataka</vt:lpstr>
      <vt:lpstr>Izrada nove baze podataka</vt:lpstr>
      <vt:lpstr>Izrada nove baze podataka</vt:lpstr>
      <vt:lpstr>Slide 40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baze podataka</dc:title>
  <dc:creator>PLN1</dc:creator>
  <cp:lastModifiedBy>PLN1</cp:lastModifiedBy>
  <cp:revision>60</cp:revision>
  <dcterms:created xsi:type="dcterms:W3CDTF">2011-09-16T12:49:00Z</dcterms:created>
  <dcterms:modified xsi:type="dcterms:W3CDTF">2011-09-16T20:39:42Z</dcterms:modified>
</cp:coreProperties>
</file>