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6" r:id="rId8"/>
    <p:sldId id="261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31D9-8EF7-40F6-B158-7F1A4E67C125}" type="datetimeFigureOut">
              <a:rPr lang="hr-HR" smtClean="0"/>
              <a:pPr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1135-FEFF-49D3-9182-5EF50DDDFC4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Osnove baza podataka</a:t>
            </a:r>
            <a:br>
              <a:rPr lang="hr-HR" dirty="0" smtClean="0"/>
            </a:br>
            <a:r>
              <a:rPr lang="hr-HR" dirty="0" smtClean="0"/>
              <a:t>2</a:t>
            </a:r>
            <a:r>
              <a:rPr lang="hr-HR" sz="2400" dirty="0" smtClean="0"/>
              <a:t>. </a:t>
            </a:r>
            <a:r>
              <a:rPr lang="hr-HR" sz="2400" dirty="0" smtClean="0"/>
              <a:t>dio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Održavanje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Faza održavanja </a:t>
            </a:r>
            <a:r>
              <a:rPr lang="hr-HR" dirty="0" smtClean="0"/>
              <a:t>se vrši nakon </a:t>
            </a:r>
            <a:r>
              <a:rPr lang="hr-HR" dirty="0"/>
              <a:t>što baza podataka uđe u redovnu upotrebu.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fazi održavanja ispravljaju se greške koje nisu bile otkrivene u fazi testiranja te greške koje su se pojavile </a:t>
            </a:r>
            <a:r>
              <a:rPr lang="hr-HR" dirty="0" smtClean="0"/>
              <a:t>pri </a:t>
            </a:r>
            <a:r>
              <a:rPr lang="hr-HR" dirty="0"/>
              <a:t>uvođenju različitih promjena (zbog novih zahtijeva korisnika, proširenja baze podataka ili novije verzije DBMS-a).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EVA dijagram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dirty="0" err="1" smtClean="0"/>
              <a:t>Entity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r>
              <a:rPr lang="hr-HR" dirty="0" smtClean="0"/>
              <a:t> </a:t>
            </a:r>
            <a:r>
              <a:rPr lang="hr-HR" dirty="0" err="1" smtClean="0"/>
              <a:t>Diagram</a:t>
            </a:r>
            <a:r>
              <a:rPr lang="hr-HR" dirty="0" smtClean="0"/>
              <a:t>) </a:t>
            </a:r>
          </a:p>
          <a:p>
            <a:pPr lvl="1"/>
            <a:r>
              <a:rPr lang="hr-HR" dirty="0" smtClean="0"/>
              <a:t>prikazuje </a:t>
            </a:r>
            <a:r>
              <a:rPr lang="hr-HR" b="1" dirty="0" smtClean="0"/>
              <a:t>relacije</a:t>
            </a:r>
            <a:r>
              <a:rPr lang="hr-HR" dirty="0" smtClean="0"/>
              <a:t> između </a:t>
            </a:r>
            <a:r>
              <a:rPr lang="hr-HR" b="1" dirty="0" smtClean="0"/>
              <a:t>entiteta</a:t>
            </a:r>
            <a:r>
              <a:rPr lang="hr-HR" dirty="0" smtClean="0"/>
              <a:t> u bazi podataka.</a:t>
            </a:r>
          </a:p>
          <a:p>
            <a:r>
              <a:rPr lang="hr-HR" dirty="0" smtClean="0"/>
              <a:t>prikazuje </a:t>
            </a:r>
            <a:r>
              <a:rPr lang="hr-HR" b="1" dirty="0" smtClean="0"/>
              <a:t>objekte , atribute i veze </a:t>
            </a:r>
            <a:r>
              <a:rPr lang="hr-HR" dirty="0" smtClean="0"/>
              <a:t>između entiteta i objekta.</a:t>
            </a:r>
          </a:p>
          <a:p>
            <a:r>
              <a:rPr lang="hr-HR" b="1" dirty="0" smtClean="0"/>
              <a:t>objekt</a:t>
            </a:r>
            <a:r>
              <a:rPr lang="hr-HR" dirty="0" smtClean="0"/>
              <a:t> nešto što postoji u stvarnom svijetu i sadrži atribute koji ga opisuju i po kojima ga možemo razlikovati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Slabi i jaki entitet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Entitet</a:t>
            </a:r>
            <a:r>
              <a:rPr lang="hr-HR" dirty="0" smtClean="0"/>
              <a:t> je egzistencijalno samostalan ako njegova egzistencija nije uvjetovana egzistencijom nekog drugog entiteta. </a:t>
            </a:r>
          </a:p>
          <a:p>
            <a:r>
              <a:rPr lang="hr-HR" b="1" dirty="0" smtClean="0"/>
              <a:t>Entitet </a:t>
            </a:r>
            <a:r>
              <a:rPr lang="hr-HR" dirty="0" smtClean="0"/>
              <a:t>je egzistencijalno slab ako je njegova egzistencija uvjetovana egzistencijom drugog entiteta ili grupe entiteta. </a:t>
            </a:r>
          </a:p>
          <a:p>
            <a:r>
              <a:rPr lang="hr-HR" b="1" dirty="0" smtClean="0"/>
              <a:t>Entitet</a:t>
            </a:r>
            <a:r>
              <a:rPr lang="hr-HR" dirty="0" smtClean="0"/>
              <a:t> je identifikacijski jak ako </a:t>
            </a:r>
            <a:r>
              <a:rPr lang="hr-HR" u="sng" dirty="0" smtClean="0"/>
              <a:t>se može</a:t>
            </a:r>
            <a:r>
              <a:rPr lang="hr-HR" dirty="0" smtClean="0"/>
              <a:t> jednoznačno identificirati s ključem koji se sastoji od vlastitih ključnih atributa (ili ključnog atributa).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ER-a dijagram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ER dijagram prikazuje entitete (tablice) pomoću pravokutnika, dok su veze među njima prikazane pomoću rombova koji se s entitetima povezuju bridovima. </a:t>
            </a:r>
          </a:p>
          <a:p>
            <a:r>
              <a:rPr lang="hr-HR" dirty="0" smtClean="0"/>
              <a:t>U dijagramu se također nalaze imena entiteta i  veza, te funkcionalnost veza. 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želimo napraviti bazu podataka koja će sadržavati našu kolekciju filmova i popis prijatelja te želimo znati kad je koji prijatelj posudio koji film, kada ga je vratio te u kakvom stanju.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Znači, imat ćemo </a:t>
            </a:r>
            <a:r>
              <a:rPr lang="hr-HR" b="1" dirty="0" smtClean="0"/>
              <a:t>dva entiteta</a:t>
            </a:r>
            <a:r>
              <a:rPr lang="hr-HR" dirty="0" smtClean="0"/>
              <a:t>:</a:t>
            </a:r>
          </a:p>
          <a:p>
            <a:pPr lvl="1"/>
            <a:r>
              <a:rPr lang="hr-HR" b="1" dirty="0" smtClean="0"/>
              <a:t>PRIJATELJ</a:t>
            </a:r>
            <a:r>
              <a:rPr lang="hr-HR" dirty="0" smtClean="0"/>
              <a:t> s atributima [ID_prijatelja], [Ime_prijatelja], [Prezime_prijatelja], [Adresa_prijatelja], [Mjesto_prijatelja] i [Broj telefona]</a:t>
            </a:r>
          </a:p>
          <a:p>
            <a:pPr lvl="1"/>
            <a:r>
              <a:rPr lang="hr-HR" b="1" dirty="0" smtClean="0"/>
              <a:t>FILM</a:t>
            </a:r>
            <a:r>
              <a:rPr lang="hr-HR" dirty="0" smtClean="0"/>
              <a:t> s atributima [</a:t>
            </a:r>
            <a:r>
              <a:rPr lang="hr-HR" dirty="0" err="1" smtClean="0"/>
              <a:t>Sifra</a:t>
            </a:r>
            <a:r>
              <a:rPr lang="hr-HR" dirty="0" smtClean="0"/>
              <a:t>_filma], [Naziv_filma], [</a:t>
            </a:r>
            <a:r>
              <a:rPr lang="hr-HR" dirty="0" err="1" smtClean="0"/>
              <a:t>Reziser</a:t>
            </a:r>
            <a:r>
              <a:rPr lang="hr-HR" dirty="0" smtClean="0"/>
              <a:t>_filma], [Glavni_glumci], [Godina_izdanja], [Slika_naslovnice] i [</a:t>
            </a:r>
            <a:r>
              <a:rPr lang="hr-HR" dirty="0" err="1" smtClean="0"/>
              <a:t>Zanr</a:t>
            </a:r>
            <a:r>
              <a:rPr lang="hr-HR" dirty="0" smtClean="0"/>
              <a:t>]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ER-a dijagram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Također, potrebna je veza da bi povezali dva entiteta. </a:t>
            </a:r>
          </a:p>
          <a:p>
            <a:r>
              <a:rPr lang="hr-HR" dirty="0" smtClean="0"/>
              <a:t>Ako bi pokušali entitete povezati direktno pomoću primarnog i stranog ključa, dobili bismo vezu ∞ - ∞</a:t>
            </a:r>
          </a:p>
          <a:p>
            <a:r>
              <a:rPr lang="hr-HR" dirty="0" smtClean="0"/>
              <a:t>svaki prijatelj može posuditi više filmova, a jedan film može biti posuđen od strane više prijatelja. </a:t>
            </a:r>
          </a:p>
          <a:p>
            <a:r>
              <a:rPr lang="hr-HR" dirty="0" smtClean="0"/>
              <a:t>treba još jedna tablica (</a:t>
            </a:r>
            <a:r>
              <a:rPr lang="hr-HR" dirty="0" err="1" smtClean="0"/>
              <a:t>tzv</a:t>
            </a:r>
            <a:r>
              <a:rPr lang="hr-HR" dirty="0" smtClean="0"/>
              <a:t>. prometna tablica) ili veza koja će bilježiti koji je prijatelj posudio koji film, kojeg datuma i kada ga je vratio.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ER-a dijagram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Veza je:</a:t>
            </a:r>
          </a:p>
          <a:p>
            <a:pPr lvl="1"/>
            <a:r>
              <a:rPr lang="hr-HR" dirty="0" smtClean="0"/>
              <a:t>POSUDUJE s atributima [ID_prijatelja], [</a:t>
            </a:r>
            <a:r>
              <a:rPr lang="hr-HR" dirty="0" err="1" smtClean="0"/>
              <a:t>Sifra</a:t>
            </a:r>
            <a:r>
              <a:rPr lang="hr-HR" dirty="0" smtClean="0"/>
              <a:t>_filma], [Datum_posudbe], [Datum_</a:t>
            </a:r>
            <a:r>
              <a:rPr lang="hr-HR" dirty="0" err="1" smtClean="0"/>
              <a:t>vracanja</a:t>
            </a:r>
            <a:r>
              <a:rPr lang="hr-HR" dirty="0" smtClean="0"/>
              <a:t>] te [Stanje_filma]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645024"/>
            <a:ext cx="849694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021288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ER dijagram za bazu podataka </a:t>
            </a:r>
            <a:r>
              <a:rPr kumimoji="0" lang="hr-HR" sz="24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Videokolekcija</a:t>
            </a:r>
            <a:endParaRPr kumimoji="0" lang="hr-H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ER-a dijagram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Izradi baze podataka nećemo pristupiti sve dok nemamo konačnu verziju ER dijagrama. </a:t>
            </a:r>
          </a:p>
          <a:p>
            <a:r>
              <a:rPr lang="hr-HR" dirty="0" smtClean="0"/>
              <a:t>Bazu podataka iz ER dijagrama dobit ćemo pretvaranjem dijagrama u tablice.</a:t>
            </a:r>
          </a:p>
          <a:p>
            <a:r>
              <a:rPr lang="hr-HR" b="1" u="sng" dirty="0" smtClean="0"/>
              <a:t>Vježba</a:t>
            </a:r>
            <a:r>
              <a:rPr lang="hr-HR" dirty="0" smtClean="0"/>
              <a:t> </a:t>
            </a:r>
          </a:p>
          <a:p>
            <a:pPr lvl="1"/>
            <a:r>
              <a:rPr lang="hr-HR" dirty="0" smtClean="0"/>
              <a:t>kreirajmo ER dijagram za malo poduzeće koje se sastoji od nekoliko odjela, u kojima rade određeni zaposlenici. </a:t>
            </a:r>
          </a:p>
          <a:p>
            <a:pPr lvl="1"/>
            <a:r>
              <a:rPr lang="hr-HR" dirty="0" smtClean="0"/>
              <a:t>svaki odjel ima svog šefa koji je ujedno i zaposlenik poduzeća.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3.1. Dizajniranje </a:t>
            </a:r>
            <a:r>
              <a:rPr lang="hr-HR" dirty="0"/>
              <a:t>baze </a:t>
            </a:r>
            <a:r>
              <a:rPr lang="hr-HR" dirty="0" smtClean="0"/>
              <a:t>podataka</a:t>
            </a:r>
            <a:endParaRPr lang="hr-HR" dirty="0"/>
          </a:p>
          <a:p>
            <a:r>
              <a:rPr lang="hr-HR" dirty="0"/>
              <a:t>3.1.1. Analiza </a:t>
            </a:r>
            <a:r>
              <a:rPr lang="hr-HR" dirty="0" smtClean="0"/>
              <a:t>potrebe</a:t>
            </a:r>
            <a:endParaRPr lang="hr-HR" dirty="0"/>
          </a:p>
          <a:p>
            <a:r>
              <a:rPr lang="hr-HR" dirty="0"/>
              <a:t>3.1.2. Modeliranje </a:t>
            </a:r>
            <a:r>
              <a:rPr lang="hr-HR" dirty="0" smtClean="0"/>
              <a:t>podataka</a:t>
            </a:r>
            <a:endParaRPr lang="hr-HR" dirty="0"/>
          </a:p>
          <a:p>
            <a:r>
              <a:rPr lang="hr-HR" dirty="0"/>
              <a:t>3.1.3. </a:t>
            </a:r>
            <a:r>
              <a:rPr lang="hr-HR" dirty="0" smtClean="0"/>
              <a:t>Implementacija</a:t>
            </a:r>
            <a:endParaRPr lang="hr-HR" dirty="0"/>
          </a:p>
          <a:p>
            <a:r>
              <a:rPr lang="hr-HR" dirty="0"/>
              <a:t>3.1.4. </a:t>
            </a:r>
            <a:r>
              <a:rPr lang="hr-HR" dirty="0" smtClean="0"/>
              <a:t>Testiranje</a:t>
            </a:r>
            <a:endParaRPr lang="hr-HR" dirty="0"/>
          </a:p>
          <a:p>
            <a:r>
              <a:rPr lang="hr-HR" dirty="0"/>
              <a:t>3.1.5. </a:t>
            </a:r>
            <a:r>
              <a:rPr lang="hr-HR" dirty="0" smtClean="0"/>
              <a:t>Održavanje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Dizajniranje baze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517232"/>
          </a:xfrm>
        </p:spPr>
        <p:txBody>
          <a:bodyPr>
            <a:normAutofit/>
          </a:bodyPr>
          <a:lstStyle/>
          <a:p>
            <a:r>
              <a:rPr lang="pl-PL" dirty="0"/>
              <a:t>Prije nego se upustimo u kreiranje i rad s bazama podataka potrebno je </a:t>
            </a:r>
            <a:r>
              <a:rPr lang="pl-PL" dirty="0" smtClean="0"/>
              <a:t>proći </a:t>
            </a:r>
            <a:r>
              <a:rPr lang="hr-HR" dirty="0" smtClean="0"/>
              <a:t>kroz </a:t>
            </a:r>
            <a:r>
              <a:rPr lang="hr-HR" b="1" dirty="0"/>
              <a:t>faze </a:t>
            </a:r>
            <a:r>
              <a:rPr lang="hr-HR" b="1" dirty="0" smtClean="0"/>
              <a:t>dizajniranja.</a:t>
            </a:r>
          </a:p>
          <a:p>
            <a:r>
              <a:rPr lang="pl-PL" b="1" dirty="0" smtClean="0"/>
              <a:t>Dizajniranje </a:t>
            </a:r>
            <a:r>
              <a:rPr lang="pl-PL" b="1" dirty="0"/>
              <a:t>baze </a:t>
            </a:r>
            <a:r>
              <a:rPr lang="pl-PL" dirty="0" smtClean="0"/>
              <a:t>je</a:t>
            </a:r>
            <a:r>
              <a:rPr lang="pl-PL" b="1" dirty="0" smtClean="0"/>
              <a:t> </a:t>
            </a:r>
            <a:r>
              <a:rPr lang="pl-PL" dirty="0" smtClean="0"/>
              <a:t>najbitniji </a:t>
            </a:r>
            <a:r>
              <a:rPr lang="pl-PL" dirty="0"/>
              <a:t>dio u radu s bazama </a:t>
            </a:r>
            <a:r>
              <a:rPr lang="pl-PL" dirty="0" smtClean="0"/>
              <a:t>podataka.</a:t>
            </a:r>
          </a:p>
          <a:p>
            <a:r>
              <a:rPr lang="pl-PL" b="1" dirty="0"/>
              <a:t>Dizajniranje baze podataka </a:t>
            </a:r>
            <a:r>
              <a:rPr lang="pl-PL" dirty="0"/>
              <a:t>za neko poduzeće ili ustanovu je složen posao </a:t>
            </a:r>
            <a:r>
              <a:rPr lang="pl-PL" dirty="0" smtClean="0"/>
              <a:t>koji </a:t>
            </a:r>
            <a:r>
              <a:rPr lang="hr-HR" dirty="0" smtClean="0"/>
              <a:t>zahtijeva </a:t>
            </a:r>
            <a:r>
              <a:rPr lang="hr-HR" dirty="0"/>
              <a:t>suradnju stručnjaka različitih profila te strpljivost. </a:t>
            </a:r>
            <a:endParaRPr lang="hr-HR" dirty="0" smtClean="0"/>
          </a:p>
          <a:p>
            <a:endParaRPr lang="hr-H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Dizajniranje baze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Projekt</a:t>
            </a:r>
            <a:r>
              <a:rPr lang="hr-HR" dirty="0" smtClean="0"/>
              <a:t> se može podijeliti u nekoliko faza:</a:t>
            </a:r>
          </a:p>
          <a:p>
            <a:pPr lvl="1">
              <a:buNone/>
            </a:pPr>
            <a:r>
              <a:rPr lang="hr-HR" dirty="0" smtClean="0"/>
              <a:t>1. analiza potrebe,</a:t>
            </a:r>
          </a:p>
          <a:p>
            <a:pPr lvl="1">
              <a:buNone/>
            </a:pPr>
            <a:r>
              <a:rPr lang="hr-HR" dirty="0" smtClean="0"/>
              <a:t>2. modeliranje podataka,</a:t>
            </a:r>
          </a:p>
          <a:p>
            <a:pPr lvl="1">
              <a:buNone/>
            </a:pPr>
            <a:r>
              <a:rPr lang="hr-HR" dirty="0" smtClean="0"/>
              <a:t>3. implementacija,</a:t>
            </a:r>
          </a:p>
          <a:p>
            <a:pPr lvl="1">
              <a:buNone/>
            </a:pPr>
            <a:r>
              <a:rPr lang="hr-HR" dirty="0" smtClean="0"/>
              <a:t>4. testiranje,</a:t>
            </a:r>
          </a:p>
          <a:p>
            <a:pPr lvl="1">
              <a:buNone/>
            </a:pPr>
            <a:r>
              <a:rPr lang="hr-HR" dirty="0" smtClean="0"/>
              <a:t>5. održavanje.</a:t>
            </a:r>
            <a:endParaRPr lang="pl-PL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Analiza potrebe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rikupiti </a:t>
            </a:r>
            <a:r>
              <a:rPr lang="hr-HR" dirty="0"/>
              <a:t>informacije </a:t>
            </a:r>
            <a:r>
              <a:rPr lang="hr-HR" dirty="0" smtClean="0"/>
              <a:t>o </a:t>
            </a:r>
            <a:r>
              <a:rPr lang="pl-PL" dirty="0" smtClean="0"/>
              <a:t>sustavu </a:t>
            </a:r>
            <a:r>
              <a:rPr lang="pl-PL" dirty="0"/>
              <a:t>ili </a:t>
            </a:r>
            <a:r>
              <a:rPr lang="pl-PL" dirty="0" smtClean="0"/>
              <a:t>poduzeću </a:t>
            </a:r>
            <a:r>
              <a:rPr lang="pl-PL" dirty="0"/>
              <a:t>za koje se radi baza podataka</a:t>
            </a:r>
            <a:r>
              <a:rPr lang="pl-PL" dirty="0" smtClean="0"/>
              <a:t>.</a:t>
            </a:r>
          </a:p>
          <a:p>
            <a:r>
              <a:rPr lang="hr-HR" dirty="0"/>
              <a:t>Cilj ovog koraka </a:t>
            </a:r>
            <a:r>
              <a:rPr lang="hr-HR" dirty="0" smtClean="0"/>
              <a:t>je početna </a:t>
            </a:r>
            <a:r>
              <a:rPr lang="hr-HR" dirty="0"/>
              <a:t>dokumentacija koja će biti potrebna u budućem razvoju</a:t>
            </a:r>
            <a:r>
              <a:rPr lang="hr-HR" dirty="0" smtClean="0"/>
              <a:t>.</a:t>
            </a:r>
          </a:p>
          <a:p>
            <a:r>
              <a:rPr lang="hr-HR" dirty="0"/>
              <a:t>Rezultat analize je specifikacija potrebe (neformalan dokument pisan u </a:t>
            </a:r>
            <a:r>
              <a:rPr lang="hr-HR" dirty="0" smtClean="0"/>
              <a:t>prirodnom jeziku).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Modeliranje podataka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hr-HR" dirty="0">
                <a:cs typeface="Times New Roman" pitchFamily="18" charset="0"/>
              </a:rPr>
              <a:t>U fazi modeliranja potrebno je identificirati entitete koji će činiti </a:t>
            </a:r>
            <a:r>
              <a:rPr lang="hr-HR" dirty="0" smtClean="0">
                <a:cs typeface="Times New Roman" pitchFamily="18" charset="0"/>
              </a:rPr>
              <a:t>bazu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podataka</a:t>
            </a:r>
            <a:r>
              <a:rPr lang="vi-VN" dirty="0" smtClean="0">
                <a:cs typeface="Times New Roman" pitchFamily="18" charset="0"/>
              </a:rPr>
              <a:t> </a:t>
            </a:r>
            <a:r>
              <a:rPr lang="hr-HR" dirty="0" smtClean="0">
                <a:cs typeface="Times New Roman" pitchFamily="18" charset="0"/>
              </a:rPr>
              <a:t>te se</a:t>
            </a:r>
            <a:r>
              <a:rPr lang="vi-VN" dirty="0" smtClean="0">
                <a:cs typeface="Times New Roman" pitchFamily="18" charset="0"/>
              </a:rPr>
              <a:t> </a:t>
            </a:r>
            <a:r>
              <a:rPr lang="vi-VN" dirty="0">
                <a:latin typeface="Calibri" pitchFamily="34" charset="0"/>
                <a:cs typeface="Calibri" pitchFamily="34" charset="0"/>
              </a:rPr>
              <a:t>mora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utvrditi </a:t>
            </a:r>
            <a:r>
              <a:rPr lang="vi-VN" dirty="0">
                <a:latin typeface="Calibri" pitchFamily="34" charset="0"/>
                <a:cs typeface="Calibri" pitchFamily="34" charset="0"/>
              </a:rPr>
              <a:t>njihova međusobna povezanost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.</a:t>
            </a:r>
            <a:endParaRPr lang="hr-HR" dirty="0" smtClean="0">
              <a:latin typeface="Calibri" pitchFamily="34" charset="0"/>
              <a:cs typeface="Calibri" pitchFamily="34" charset="0"/>
            </a:endParaRPr>
          </a:p>
          <a:p>
            <a:r>
              <a:rPr lang="hr-HR" dirty="0" smtClean="0">
                <a:latin typeface="Calibri" pitchFamily="34" charset="0"/>
                <a:cs typeface="Calibri" pitchFamily="34" charset="0"/>
              </a:rPr>
              <a:t>Model podataka</a:t>
            </a:r>
            <a:endParaRPr lang="hr-H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Slika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789040"/>
            <a:ext cx="7236296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ER-a model </a:t>
            </a:r>
            <a:endParaRPr lang="hr-H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992888" cy="508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Implementacija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Kada smo gotovi s fazom modeliranja, prelazimo na logički dizajn u kojem </a:t>
            </a:r>
            <a:r>
              <a:rPr lang="hr-HR" dirty="0" smtClean="0"/>
              <a:t>iz ER </a:t>
            </a:r>
            <a:r>
              <a:rPr lang="hr-HR" dirty="0"/>
              <a:t>dijagrama dizajniramo stvarnu bazu </a:t>
            </a:r>
            <a:r>
              <a:rPr lang="hr-HR" dirty="0" smtClean="0"/>
              <a:t>podataka.</a:t>
            </a:r>
          </a:p>
          <a:p>
            <a:r>
              <a:rPr lang="hr-HR" dirty="0" smtClean="0"/>
              <a:t>U </a:t>
            </a:r>
            <a:r>
              <a:rPr lang="hr-HR" dirty="0"/>
              <a:t>toj fazi implementacije </a:t>
            </a:r>
            <a:r>
              <a:rPr lang="hr-HR" dirty="0" smtClean="0"/>
              <a:t>uz pomoć </a:t>
            </a:r>
            <a:r>
              <a:rPr lang="hr-HR" dirty="0"/>
              <a:t>ER dijagrama i željenog DBMS-a fizički kreiramo bazu podataka </a:t>
            </a:r>
            <a:r>
              <a:rPr lang="hr-HR" dirty="0" smtClean="0"/>
              <a:t>na računalu.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Testiranje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Vrlo bitan korak u dizajniranju baze podataka jest njezino testiranje koje </a:t>
            </a:r>
            <a:r>
              <a:rPr lang="hr-HR" dirty="0" smtClean="0"/>
              <a:t>provode korisnici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fazi testiranja korisnici provjeravaju zadovoljava li baza </a:t>
            </a:r>
            <a:r>
              <a:rPr lang="hr-HR" dirty="0" smtClean="0"/>
              <a:t>podataka sve </a:t>
            </a:r>
            <a:r>
              <a:rPr lang="hr-HR" dirty="0"/>
              <a:t>njihove zahtjeve.</a:t>
            </a:r>
          </a:p>
          <a:p>
            <a:r>
              <a:rPr lang="hr-HR" dirty="0"/>
              <a:t>U ovom se koraku nastoje otkriti greške koje su se mogle </a:t>
            </a:r>
            <a:r>
              <a:rPr lang="hr-HR" dirty="0" smtClean="0"/>
              <a:t>dogoditi u dizajnu i </a:t>
            </a:r>
            <a:r>
              <a:rPr lang="hr-HR" dirty="0"/>
              <a:t>razvoju.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722</Words>
  <Application>Microsoft Office PowerPoint</Application>
  <PresentationFormat>Prikaz na zaslonu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Osnove baza podataka 2. dio</vt:lpstr>
      <vt:lpstr>Sadržaj</vt:lpstr>
      <vt:lpstr>Dizajniranje baze podataka</vt:lpstr>
      <vt:lpstr>Dizajniranje baze podataka</vt:lpstr>
      <vt:lpstr>Analiza potrebe</vt:lpstr>
      <vt:lpstr>Modeliranje podataka</vt:lpstr>
      <vt:lpstr>ER-a model </vt:lpstr>
      <vt:lpstr>Implementacija</vt:lpstr>
      <vt:lpstr>Testiranje</vt:lpstr>
      <vt:lpstr>Održavanje</vt:lpstr>
      <vt:lpstr>EVA dijagram</vt:lpstr>
      <vt:lpstr>Slabi i jaki entitet</vt:lpstr>
      <vt:lpstr>ER-a dijagram</vt:lpstr>
      <vt:lpstr>Primjer</vt:lpstr>
      <vt:lpstr>ER-a dijagram</vt:lpstr>
      <vt:lpstr>ER-a dijagram</vt:lpstr>
      <vt:lpstr>ER-a dijagram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baza podataka 3. dio</dc:title>
  <dc:creator>PLN1</dc:creator>
  <cp:lastModifiedBy>Stjepan Šalković</cp:lastModifiedBy>
  <cp:revision>57</cp:revision>
  <dcterms:created xsi:type="dcterms:W3CDTF">2011-09-16T20:04:18Z</dcterms:created>
  <dcterms:modified xsi:type="dcterms:W3CDTF">2020-03-31T20:00:49Z</dcterms:modified>
</cp:coreProperties>
</file>