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1" r:id="rId40"/>
    <p:sldId id="310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4" r:id="rId54"/>
    <p:sldId id="325" r:id="rId55"/>
    <p:sldId id="326" r:id="rId56"/>
    <p:sldId id="327" r:id="rId57"/>
    <p:sldId id="328" r:id="rId5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31D9-8EF7-40F6-B158-7F1A4E67C125}" type="datetimeFigureOut">
              <a:rPr lang="hr-HR" smtClean="0"/>
              <a:pPr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1135-FEFF-49D3-9182-5EF50DDDFC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31D9-8EF7-40F6-B158-7F1A4E67C125}" type="datetimeFigureOut">
              <a:rPr lang="hr-HR" smtClean="0"/>
              <a:pPr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1135-FEFF-49D3-9182-5EF50DDDFC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31D9-8EF7-40F6-B158-7F1A4E67C125}" type="datetimeFigureOut">
              <a:rPr lang="hr-HR" smtClean="0"/>
              <a:pPr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1135-FEFF-49D3-9182-5EF50DDDFC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31D9-8EF7-40F6-B158-7F1A4E67C125}" type="datetimeFigureOut">
              <a:rPr lang="hr-HR" smtClean="0"/>
              <a:pPr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1135-FEFF-49D3-9182-5EF50DDDFC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31D9-8EF7-40F6-B158-7F1A4E67C125}" type="datetimeFigureOut">
              <a:rPr lang="hr-HR" smtClean="0"/>
              <a:pPr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1135-FEFF-49D3-9182-5EF50DDDFC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31D9-8EF7-40F6-B158-7F1A4E67C125}" type="datetimeFigureOut">
              <a:rPr lang="hr-HR" smtClean="0"/>
              <a:pPr/>
              <a:t>31.3.2020.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1135-FEFF-49D3-9182-5EF50DDDFC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31D9-8EF7-40F6-B158-7F1A4E67C125}" type="datetimeFigureOut">
              <a:rPr lang="hr-HR" smtClean="0"/>
              <a:pPr/>
              <a:t>31.3.2020.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1135-FEFF-49D3-9182-5EF50DDDFC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31D9-8EF7-40F6-B158-7F1A4E67C125}" type="datetimeFigureOut">
              <a:rPr lang="hr-HR" smtClean="0"/>
              <a:pPr/>
              <a:t>31.3.2020.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1135-FEFF-49D3-9182-5EF50DDDFC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31D9-8EF7-40F6-B158-7F1A4E67C125}" type="datetimeFigureOut">
              <a:rPr lang="hr-HR" smtClean="0"/>
              <a:pPr/>
              <a:t>31.3.2020.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1135-FEFF-49D3-9182-5EF50DDDFC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31D9-8EF7-40F6-B158-7F1A4E67C125}" type="datetimeFigureOut">
              <a:rPr lang="hr-HR" smtClean="0"/>
              <a:pPr/>
              <a:t>31.3.2020.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1135-FEFF-49D3-9182-5EF50DDDFC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31D9-8EF7-40F6-B158-7F1A4E67C125}" type="datetimeFigureOut">
              <a:rPr lang="hr-HR" smtClean="0"/>
              <a:pPr/>
              <a:t>31.3.2020.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1135-FEFF-49D3-9182-5EF50DDDFC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331D9-8EF7-40F6-B158-7F1A4E67C125}" type="datetimeFigureOut">
              <a:rPr lang="hr-HR" smtClean="0"/>
              <a:pPr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51135-FEFF-49D3-9182-5EF50DDDFC4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Osnove baza podataka</a:t>
            </a:r>
            <a:br>
              <a:rPr lang="hr-HR" dirty="0" smtClean="0"/>
            </a:br>
            <a:r>
              <a:rPr lang="hr-HR" sz="2400" dirty="0"/>
              <a:t>3</a:t>
            </a:r>
            <a:r>
              <a:rPr lang="hr-HR" sz="2400" dirty="0" smtClean="0"/>
              <a:t>. dio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Stvaranje tablice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1977083"/>
          </a:xfrm>
        </p:spPr>
        <p:txBody>
          <a:bodyPr/>
          <a:lstStyle/>
          <a:p>
            <a:r>
              <a:rPr lang="hr-HR" dirty="0" smtClean="0"/>
              <a:t>Stvorit ćemo tablicu </a:t>
            </a:r>
            <a:r>
              <a:rPr lang="hr-HR" i="1" dirty="0" smtClean="0"/>
              <a:t>Prijatelj koja će imati sljedeće atribute:</a:t>
            </a:r>
            <a:endParaRPr lang="hr-HR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8712968" cy="252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25144"/>
            <a:ext cx="8705029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Definiranje primarnog ključa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Odrediti primarni ključ. </a:t>
            </a:r>
          </a:p>
          <a:p>
            <a:r>
              <a:rPr lang="hr-HR" dirty="0" smtClean="0"/>
              <a:t>U tablici </a:t>
            </a:r>
            <a:r>
              <a:rPr lang="hr-HR" i="1" dirty="0" smtClean="0"/>
              <a:t>Prijatelji primarni ključ </a:t>
            </a:r>
            <a:r>
              <a:rPr lang="hr-HR" dirty="0" smtClean="0"/>
              <a:t>će biti polje </a:t>
            </a:r>
            <a:r>
              <a:rPr lang="hr-HR" i="1" dirty="0" smtClean="0"/>
              <a:t>[ID_</a:t>
            </a:r>
            <a:r>
              <a:rPr lang="hr-HR" dirty="0" smtClean="0"/>
              <a:t>prijatelja] koje je </a:t>
            </a:r>
            <a:r>
              <a:rPr lang="hr-HR" dirty="0" err="1" smtClean="0"/>
              <a:t>samonumerirajuće</a:t>
            </a:r>
            <a:r>
              <a:rPr lang="hr-HR" dirty="0" smtClean="0"/>
              <a:t> polje, što znači da će Access sam dodjeljivati </a:t>
            </a:r>
            <a:r>
              <a:rPr lang="pt-BR" dirty="0" smtClean="0"/>
              <a:t>brojeve svakom novom zapisu. </a:t>
            </a:r>
            <a:endParaRPr lang="hr-HR" dirty="0" smtClean="0"/>
          </a:p>
          <a:p>
            <a:r>
              <a:rPr lang="pt-BR" dirty="0" smtClean="0"/>
              <a:t>Samonumeriranje osigurava da se brojevi</a:t>
            </a:r>
            <a:r>
              <a:rPr lang="hr-HR" dirty="0" smtClean="0"/>
              <a:t> u polju definiranom tom vrstom podataka nikada ne mogu ponoviti i zbog toga </a:t>
            </a:r>
            <a:r>
              <a:rPr lang="pl-PL" dirty="0" smtClean="0"/>
              <a:t>je odličan izbor za polja primarnog ključa.</a:t>
            </a:r>
            <a:endParaRPr lang="hr-H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Definiranje primarnog ključa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Definiranje primarnog ključa radi se na sljedeći način:</a:t>
            </a:r>
          </a:p>
          <a:p>
            <a:pPr lvl="1">
              <a:buNone/>
            </a:pPr>
            <a:r>
              <a:rPr lang="hr-HR" dirty="0" smtClean="0"/>
              <a:t>1. odaberimo atribut koji želimo da bude primarni ključ (u našem je primjeru to atribut [ID prijatelja]);</a:t>
            </a:r>
            <a:endParaRPr lang="hr-HR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4077072"/>
            <a:ext cx="597062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r>
              <a:rPr lang="hr-HR" dirty="0" smtClean="0"/>
              <a:t>Definiranje primarnog ključa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/>
          </a:bodyPr>
          <a:lstStyle/>
          <a:p>
            <a:r>
              <a:rPr lang="hr-HR" dirty="0" smtClean="0"/>
              <a:t>Na kartici Dizajn (</a:t>
            </a:r>
            <a:r>
              <a:rPr lang="hr-HR" dirty="0" err="1" smtClean="0"/>
              <a:t>engl</a:t>
            </a:r>
            <a:r>
              <a:rPr lang="hr-HR" dirty="0" smtClean="0"/>
              <a:t>. </a:t>
            </a:r>
            <a:r>
              <a:rPr lang="hr-HR" dirty="0" err="1" smtClean="0"/>
              <a:t>Design</a:t>
            </a:r>
            <a:r>
              <a:rPr lang="hr-HR" dirty="0" smtClean="0"/>
              <a:t>) odaberimo alat Primarni ključ (</a:t>
            </a:r>
            <a:r>
              <a:rPr lang="hr-HR" dirty="0" err="1" smtClean="0"/>
              <a:t>engl</a:t>
            </a:r>
            <a:r>
              <a:rPr lang="hr-HR" dirty="0" smtClean="0"/>
              <a:t>. </a:t>
            </a:r>
            <a:r>
              <a:rPr lang="hr-HR" dirty="0" err="1" smtClean="0"/>
              <a:t>Primary</a:t>
            </a:r>
            <a:r>
              <a:rPr lang="hr-HR" dirty="0" smtClean="0"/>
              <a:t> </a:t>
            </a:r>
            <a:r>
              <a:rPr lang="hr-HR" dirty="0" err="1" smtClean="0"/>
              <a:t>Key</a:t>
            </a:r>
            <a:r>
              <a:rPr lang="hr-HR" dirty="0" smtClean="0"/>
              <a:t>).</a:t>
            </a:r>
          </a:p>
          <a:p>
            <a:r>
              <a:rPr lang="hr-HR" dirty="0" smtClean="0"/>
              <a:t>Nakon ovog će se odabira pokraj imena atributa [ID_prijatelja] prikazati ikona ključa.</a:t>
            </a:r>
          </a:p>
          <a:p>
            <a:r>
              <a:rPr lang="hr-HR" dirty="0" smtClean="0"/>
              <a:t>Želimo li ukloniti postojeću ikonu ključa s nekog atributa, označit ćemo taj atribut te ponovno kliknuti na alat Primarni ključ i ikona će nestati.</a:t>
            </a:r>
            <a:endParaRPr lang="hr-HR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5" y="4509120"/>
            <a:ext cx="5307277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Postavljanje indeksa na polje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Postavljanjem indeksa ćemo ubrzati pretraživanje baze podataka.</a:t>
            </a:r>
            <a:endParaRPr lang="hr-HR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2636912"/>
            <a:ext cx="3612277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Spremanje tablice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Spremanje tablice možemo učiniti na dva načina:</a:t>
            </a:r>
          </a:p>
          <a:p>
            <a:pPr lvl="1">
              <a:buNone/>
            </a:pPr>
            <a:r>
              <a:rPr lang="it-IT" dirty="0" smtClean="0"/>
              <a:t>1. </a:t>
            </a:r>
            <a:r>
              <a:rPr lang="it-IT" dirty="0" err="1" smtClean="0"/>
              <a:t>odaberimo</a:t>
            </a:r>
            <a:r>
              <a:rPr lang="it-IT" dirty="0" smtClean="0"/>
              <a:t> </a:t>
            </a:r>
            <a:r>
              <a:rPr lang="it-IT" dirty="0" err="1" smtClean="0"/>
              <a:t>gumb</a:t>
            </a:r>
            <a:r>
              <a:rPr lang="it-IT" dirty="0" smtClean="0"/>
              <a:t> </a:t>
            </a:r>
            <a:r>
              <a:rPr lang="it-IT" i="1" dirty="0" smtClean="0"/>
              <a:t>Office, </a:t>
            </a:r>
            <a:r>
              <a:rPr lang="it-IT" i="1" dirty="0" err="1" smtClean="0"/>
              <a:t>zatim</a:t>
            </a:r>
            <a:r>
              <a:rPr lang="it-IT" i="1" dirty="0" smtClean="0"/>
              <a:t> </a:t>
            </a:r>
            <a:r>
              <a:rPr lang="it-IT" i="1" dirty="0" err="1" smtClean="0"/>
              <a:t>naredbu</a:t>
            </a:r>
            <a:r>
              <a:rPr lang="it-IT" i="1" dirty="0" smtClean="0"/>
              <a:t> Spremi (</a:t>
            </a:r>
            <a:r>
              <a:rPr lang="it-IT" i="1" dirty="0" err="1" smtClean="0"/>
              <a:t>engl</a:t>
            </a:r>
            <a:r>
              <a:rPr lang="it-IT" i="1" dirty="0" smtClean="0"/>
              <a:t>. </a:t>
            </a:r>
            <a:r>
              <a:rPr lang="it-IT" i="1" dirty="0" err="1" smtClean="0"/>
              <a:t>Save</a:t>
            </a:r>
            <a:r>
              <a:rPr lang="it-IT" i="1" dirty="0" smtClean="0"/>
              <a:t>) i, </a:t>
            </a:r>
            <a:r>
              <a:rPr lang="it-IT" i="1" dirty="0" err="1" smtClean="0"/>
              <a:t>nakon</a:t>
            </a:r>
            <a:r>
              <a:rPr lang="it-IT" i="1" dirty="0" smtClean="0"/>
              <a:t> </a:t>
            </a:r>
            <a:r>
              <a:rPr lang="it-IT" i="1" dirty="0" err="1" smtClean="0"/>
              <a:t>što</a:t>
            </a:r>
            <a:r>
              <a:rPr lang="hr-HR" i="1" dirty="0" smtClean="0"/>
              <a:t> </a:t>
            </a:r>
            <a:r>
              <a:rPr lang="hr-HR" dirty="0" smtClean="0"/>
              <a:t>u dijaloški okvir unesemo ime tablice, kliknimo na gumb </a:t>
            </a:r>
            <a:r>
              <a:rPr lang="hr-HR" i="1" dirty="0" smtClean="0"/>
              <a:t>U redu (</a:t>
            </a:r>
            <a:r>
              <a:rPr lang="hr-HR" i="1" dirty="0" err="1" smtClean="0"/>
              <a:t>engl</a:t>
            </a:r>
            <a:r>
              <a:rPr lang="hr-HR" i="1" dirty="0" smtClean="0"/>
              <a:t>.OK);</a:t>
            </a:r>
            <a:endParaRPr lang="hr-HR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221087"/>
            <a:ext cx="5328592" cy="235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dirty="0" smtClean="0"/>
              <a:t>Spremanje tablice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Kliknimo na ikonu Zatvori (</a:t>
            </a:r>
            <a:r>
              <a:rPr lang="hr-HR" dirty="0" err="1" smtClean="0"/>
              <a:t>engl</a:t>
            </a:r>
            <a:r>
              <a:rPr lang="hr-HR" dirty="0" smtClean="0"/>
              <a:t>. </a:t>
            </a:r>
            <a:r>
              <a:rPr lang="hr-HR" dirty="0" err="1" smtClean="0"/>
              <a:t>Close</a:t>
            </a:r>
            <a:r>
              <a:rPr lang="hr-HR" dirty="0" smtClean="0"/>
              <a:t>) koja se nalazi u gornjem desnom uglu dizajnera tablice. </a:t>
            </a:r>
          </a:p>
          <a:p>
            <a:r>
              <a:rPr lang="hr-HR" dirty="0" smtClean="0"/>
              <a:t>Tada će se pojaviti upozorenje da zatvaramo tablicu koju nismo spremili. </a:t>
            </a:r>
          </a:p>
          <a:p>
            <a:r>
              <a:rPr lang="hr-HR" dirty="0" smtClean="0"/>
              <a:t>Odaberemo li opciju Da (</a:t>
            </a:r>
            <a:r>
              <a:rPr lang="hr-HR" dirty="0" err="1" smtClean="0"/>
              <a:t>engl</a:t>
            </a:r>
            <a:r>
              <a:rPr lang="hr-HR" dirty="0" smtClean="0"/>
              <a:t>. </a:t>
            </a:r>
            <a:r>
              <a:rPr lang="hr-HR" dirty="0" err="1" smtClean="0"/>
              <a:t>Yes</a:t>
            </a:r>
            <a:r>
              <a:rPr lang="hr-HR" dirty="0" smtClean="0"/>
              <a:t>), otvorit će se dijaloški okvir koji će tražiti unos imena tablice, a ako odaberemo opciju Ne (</a:t>
            </a:r>
            <a:r>
              <a:rPr lang="hr-HR" dirty="0" err="1" smtClean="0"/>
              <a:t>engl</a:t>
            </a:r>
            <a:r>
              <a:rPr lang="hr-HR" dirty="0" smtClean="0"/>
              <a:t>. No), tablica koju smo dizajnirali neće biti spremljena.</a:t>
            </a:r>
          </a:p>
          <a:p>
            <a:r>
              <a:rPr lang="hr-HR" dirty="0" smtClean="0"/>
              <a:t> Zadnja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ponuđena opcija je Odustani (engl. Cancel) čijim ćemo se odabirom</a:t>
            </a:r>
            <a:r>
              <a:rPr lang="hr-HR" dirty="0" smtClean="0"/>
              <a:t> </a:t>
            </a:r>
            <a:r>
              <a:rPr lang="fr-FR" dirty="0" err="1" smtClean="0"/>
              <a:t>ponov</a:t>
            </a:r>
            <a:r>
              <a:rPr lang="hr-HR" dirty="0" smtClean="0"/>
              <a:t>n</a:t>
            </a:r>
            <a:r>
              <a:rPr lang="fr-FR" dirty="0" smtClean="0"/>
              <a:t>o </a:t>
            </a:r>
            <a:r>
              <a:rPr lang="fr-FR" dirty="0" err="1" smtClean="0"/>
              <a:t>vratiti</a:t>
            </a:r>
            <a:r>
              <a:rPr lang="fr-FR" dirty="0" smtClean="0"/>
              <a:t> u </a:t>
            </a:r>
            <a:r>
              <a:rPr lang="fr-FR" dirty="0" err="1" smtClean="0"/>
              <a:t>dizajn</a:t>
            </a:r>
            <a:r>
              <a:rPr lang="fr-FR" dirty="0" smtClean="0"/>
              <a:t> </a:t>
            </a:r>
            <a:r>
              <a:rPr lang="fr-FR" dirty="0" err="1" smtClean="0"/>
              <a:t>tablice</a:t>
            </a:r>
            <a:r>
              <a:rPr lang="fr-FR" dirty="0" smtClean="0"/>
              <a:t>.</a:t>
            </a:r>
            <a:endParaRPr lang="hr-HR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836712"/>
            <a:ext cx="827584" cy="82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5701" y="5201816"/>
            <a:ext cx="611829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dirty="0" smtClean="0"/>
              <a:t>Spremanje tablice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pl-PL" dirty="0" smtClean="0"/>
              <a:t>Jednim od opisana dva načina spremimo tablicu pod imenom „Prijatelj“ nakon </a:t>
            </a:r>
            <a:r>
              <a:rPr lang="hr-HR" dirty="0" smtClean="0"/>
              <a:t>čega će se ona pojaviti s lijeve strane u navigacijskom oknu, kao što je prikazano na slici dolje.</a:t>
            </a:r>
            <a:endParaRPr lang="hr-HR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3212976"/>
            <a:ext cx="506032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Otvaranje tablice u dizajnerskom pogledu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8229600" cy="4525963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hr-HR" sz="2000" dirty="0" smtClean="0"/>
              <a:t>1. desni klik miša na ime tablice te zatim odaberemo opciju </a:t>
            </a:r>
            <a:r>
              <a:rPr lang="hr-HR" sz="2000" i="1" dirty="0" smtClean="0"/>
              <a:t>Pogled dizajn (</a:t>
            </a:r>
            <a:r>
              <a:rPr lang="hr-HR" sz="2000" i="1" dirty="0" err="1" smtClean="0"/>
              <a:t>engl</a:t>
            </a:r>
            <a:r>
              <a:rPr lang="hr-HR" sz="2000" i="1" dirty="0" smtClean="0"/>
              <a:t>. </a:t>
            </a:r>
            <a:r>
              <a:rPr lang="hr-HR" sz="2000" i="1" dirty="0" err="1" smtClean="0"/>
              <a:t>Design</a:t>
            </a:r>
            <a:r>
              <a:rPr lang="hr-HR" sz="2000" i="1" dirty="0" smtClean="0"/>
              <a:t> </a:t>
            </a:r>
            <a:r>
              <a:rPr lang="hr-HR" sz="2000" i="1" dirty="0" err="1" smtClean="0"/>
              <a:t>view</a:t>
            </a:r>
            <a:r>
              <a:rPr lang="hr-HR" sz="2000" i="1" dirty="0" smtClean="0"/>
              <a:t>)</a:t>
            </a:r>
          </a:p>
          <a:p>
            <a:pPr lvl="1">
              <a:buNone/>
            </a:pPr>
            <a:r>
              <a:rPr lang="hr-HR" sz="2000" dirty="0" smtClean="0"/>
              <a:t>2. dvostruki klik miša na ime tablice (nakon čega će se ona otvoriti u pogledu za unos podataka), zatim iz kartice </a:t>
            </a:r>
            <a:r>
              <a:rPr lang="hr-HR" sz="2000" i="1" dirty="0" smtClean="0"/>
              <a:t>Polazno (</a:t>
            </a:r>
            <a:r>
              <a:rPr lang="hr-HR" sz="2000" i="1" dirty="0" err="1" smtClean="0"/>
              <a:t>engl</a:t>
            </a:r>
            <a:r>
              <a:rPr lang="hr-HR" sz="2000" i="1" dirty="0" smtClean="0"/>
              <a:t>. </a:t>
            </a:r>
            <a:r>
              <a:rPr lang="hr-HR" sz="2000" i="1" dirty="0" err="1" smtClean="0"/>
              <a:t>Home</a:t>
            </a:r>
            <a:r>
              <a:rPr lang="hr-HR" sz="2000" i="1" dirty="0" smtClean="0"/>
              <a:t>) </a:t>
            </a:r>
            <a:r>
              <a:rPr lang="hr-HR" sz="2000" dirty="0" smtClean="0"/>
              <a:t>odaberimo alat </a:t>
            </a:r>
            <a:r>
              <a:rPr lang="hr-HR" sz="2000" i="1" dirty="0" smtClean="0"/>
              <a:t>Prikaz (</a:t>
            </a:r>
            <a:r>
              <a:rPr lang="hr-HR" sz="2000" i="1" dirty="0" err="1" smtClean="0"/>
              <a:t>engl</a:t>
            </a:r>
            <a:r>
              <a:rPr lang="hr-HR" sz="2000" i="1" dirty="0" smtClean="0"/>
              <a:t>. </a:t>
            </a:r>
            <a:r>
              <a:rPr lang="hr-HR" sz="2000" i="1" dirty="0" err="1" smtClean="0"/>
              <a:t>View</a:t>
            </a:r>
            <a:r>
              <a:rPr lang="hr-HR" sz="2000" i="1" dirty="0" smtClean="0"/>
              <a:t>) </a:t>
            </a:r>
            <a:r>
              <a:rPr lang="hr-HR" sz="2000" dirty="0" smtClean="0"/>
              <a:t>te iz podajućeg izbornika odaberimo opciju </a:t>
            </a:r>
            <a:r>
              <a:rPr lang="hr-HR" sz="2000" i="1" dirty="0" smtClean="0"/>
              <a:t>Prikaz </a:t>
            </a:r>
            <a:r>
              <a:rPr lang="en-US" sz="2000" i="1" dirty="0" err="1" smtClean="0"/>
              <a:t>dizajna</a:t>
            </a:r>
            <a:r>
              <a:rPr lang="en-US" sz="2000" i="1" dirty="0" smtClean="0"/>
              <a:t> (</a:t>
            </a:r>
            <a:r>
              <a:rPr lang="en-US" sz="2000" i="1" dirty="0" err="1" smtClean="0"/>
              <a:t>engl</a:t>
            </a:r>
            <a:r>
              <a:rPr lang="en-US" sz="2000" i="1" dirty="0" smtClean="0"/>
              <a:t>. Design View).</a:t>
            </a:r>
            <a:endParaRPr lang="hr-HR" sz="2000" dirty="0" smtClean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2636912"/>
            <a:ext cx="7054743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Stvaranje matične i prometne tablice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Napravimo tablicu </a:t>
            </a:r>
            <a:r>
              <a:rPr lang="hr-HR" i="1" dirty="0" smtClean="0"/>
              <a:t>Film, koristeći se sljedećim atributima i tipovima podataka:</a:t>
            </a:r>
          </a:p>
          <a:p>
            <a:endParaRPr lang="hr-HR" i="1" dirty="0" smtClean="0"/>
          </a:p>
          <a:p>
            <a:endParaRPr lang="hr-HR" i="1" dirty="0" smtClean="0"/>
          </a:p>
          <a:p>
            <a:endParaRPr lang="hr-HR" i="1" dirty="0" smtClean="0"/>
          </a:p>
          <a:p>
            <a:endParaRPr lang="hr-HR" i="1" dirty="0" smtClean="0"/>
          </a:p>
          <a:p>
            <a:endParaRPr lang="hr-HR" i="1" dirty="0" smtClean="0"/>
          </a:p>
          <a:p>
            <a:endParaRPr lang="hr-HR" i="1" dirty="0" smtClean="0"/>
          </a:p>
          <a:p>
            <a:r>
              <a:rPr lang="hr-HR" dirty="0" smtClean="0"/>
              <a:t>Prvo unesimo atribut [</a:t>
            </a:r>
            <a:r>
              <a:rPr lang="hr-HR" dirty="0" err="1" smtClean="0"/>
              <a:t>Sifra</a:t>
            </a:r>
            <a:r>
              <a:rPr lang="hr-HR" dirty="0" smtClean="0"/>
              <a:t>_filma],</a:t>
            </a:r>
            <a:endParaRPr lang="hr-HR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8820472" cy="278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Konstruiranje baze podataka na osnovi zadanog dijagrama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pl-PL" dirty="0" smtClean="0"/>
              <a:t>Otvorimo bazu podataka Videokolekcija postupkom koji je opisan u poglavlju 1 </a:t>
            </a:r>
            <a:r>
              <a:rPr lang="hr-HR" dirty="0" smtClean="0"/>
              <a:t>i dobit ćemo prozor MS Accessa 2007 kao što je prikazano na sljedećoj slici.</a:t>
            </a:r>
          </a:p>
          <a:p>
            <a:endParaRPr lang="hr-HR" dirty="0" smtClean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140967"/>
            <a:ext cx="6480720" cy="364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Stvaranje matične i prometne tablice</a:t>
            </a:r>
            <a:endParaRPr lang="hr-HR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4427984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96752"/>
            <a:ext cx="4716016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Postavljanje veličine polja</a:t>
            </a:r>
            <a:endParaRPr lang="hr-HR" dirty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40768"/>
            <a:ext cx="5011837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i="1" dirty="0" smtClean="0"/>
              <a:t>Postavljanje oblika podataka u tablicama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kartici Općenito drugo polje je Oblik (</a:t>
            </a:r>
            <a:r>
              <a:rPr lang="hr-HR" dirty="0" err="1" smtClean="0"/>
              <a:t>engl</a:t>
            </a:r>
            <a:r>
              <a:rPr lang="hr-HR" dirty="0" smtClean="0"/>
              <a:t>. Format). To se polje mijenja kako se mijenja tip podataka.</a:t>
            </a:r>
            <a:endParaRPr lang="hr-HR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140969"/>
            <a:ext cx="91440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Ulazna maska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Polje ispod polja </a:t>
            </a:r>
            <a:r>
              <a:rPr lang="hr-HR" i="1" dirty="0" smtClean="0"/>
              <a:t>Oblik u kartici općenito je Ulazna maska (</a:t>
            </a:r>
            <a:r>
              <a:rPr lang="hr-HR" i="1" dirty="0" err="1" smtClean="0"/>
              <a:t>engl</a:t>
            </a:r>
            <a:r>
              <a:rPr lang="hr-HR" i="1" dirty="0" smtClean="0"/>
              <a:t>. </a:t>
            </a:r>
            <a:r>
              <a:rPr lang="hr-HR" i="1" dirty="0" err="1" smtClean="0"/>
              <a:t>Input</a:t>
            </a:r>
            <a:r>
              <a:rPr lang="hr-HR" i="1" dirty="0" smtClean="0"/>
              <a:t> </a:t>
            </a:r>
            <a:r>
              <a:rPr lang="hr-HR" i="1" dirty="0" err="1" smtClean="0"/>
              <a:t>Mask</a:t>
            </a:r>
            <a:r>
              <a:rPr lang="hr-HR" i="1" dirty="0" smtClean="0"/>
              <a:t>).</a:t>
            </a:r>
          </a:p>
          <a:p>
            <a:r>
              <a:rPr lang="hr-HR" dirty="0" smtClean="0"/>
              <a:t>To je polje najkorisnije kod tekstualnog tipa podataka jer omogućuje definiranje obrasca unosa te provjeru unesenog podatka (</a:t>
            </a:r>
            <a:r>
              <a:rPr lang="hr-HR" dirty="0" err="1" smtClean="0"/>
              <a:t>tj</a:t>
            </a:r>
            <a:r>
              <a:rPr lang="hr-HR" dirty="0" smtClean="0"/>
              <a:t>. zadovoljava li uneseni podatak dužinom i znakovima definiranu ulaznu masku).</a:t>
            </a:r>
            <a:endParaRPr lang="hr-H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Ulazna maska 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03648" y="620688"/>
          <a:ext cx="6192687" cy="6048672"/>
        </p:xfrm>
        <a:graphic>
          <a:graphicData uri="http://schemas.openxmlformats.org/drawingml/2006/table">
            <a:tbl>
              <a:tblPr/>
              <a:tblGrid>
                <a:gridCol w="1786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9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2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Znak</a:t>
                      </a:r>
                      <a:endParaRPr lang="hr-H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Opis</a:t>
                      </a:r>
                      <a:endParaRPr lang="hr-H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Primjer ulazne maske</a:t>
                      </a:r>
                      <a:endParaRPr lang="hr-H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Izgled podatka</a:t>
                      </a:r>
                      <a:endParaRPr lang="hr-H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latin typeface="Calibri"/>
                          <a:ea typeface="Calibri"/>
                          <a:cs typeface="Times New Roman"/>
                        </a:rPr>
                        <a:t>0 (nula)</a:t>
                      </a:r>
                      <a:endParaRPr lang="hr-H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latin typeface="Calibri"/>
                          <a:ea typeface="Calibri"/>
                          <a:cs typeface="Times New Roman"/>
                        </a:rPr>
                        <a:t>Znak zahtijeva unos broja (ne može se unijeti praznina)</a:t>
                      </a:r>
                    </a:p>
                  </a:txBody>
                  <a:tcPr marL="41283" marR="4128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latin typeface="Calibri"/>
                          <a:ea typeface="Calibri"/>
                          <a:cs typeface="Times New Roman"/>
                        </a:rPr>
                        <a:t>0000</a:t>
                      </a:r>
                    </a:p>
                  </a:txBody>
                  <a:tcPr marL="41283" marR="4128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latin typeface="Calibri"/>
                          <a:ea typeface="Calibri"/>
                          <a:cs typeface="Times New Roman"/>
                        </a:rPr>
                        <a:t>1234 (moraju se unijeti točno 4 broja)</a:t>
                      </a:r>
                    </a:p>
                  </a:txBody>
                  <a:tcPr marL="41283" marR="41283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4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>
                          <a:latin typeface="Calibri"/>
                          <a:ea typeface="Calibri"/>
                          <a:cs typeface="Times New Roman"/>
                        </a:rPr>
                        <a:t>9 (devet)</a:t>
                      </a:r>
                      <a:endParaRPr lang="hr-H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latin typeface="Calibri"/>
                          <a:ea typeface="Calibri"/>
                          <a:cs typeface="Times New Roman"/>
                        </a:rPr>
                        <a:t>Znak zahtijeva unos broja, ali može se unijeti i praznina</a:t>
                      </a:r>
                    </a:p>
                  </a:txBody>
                  <a:tcPr marL="41283" marR="4128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latin typeface="Calibri"/>
                          <a:ea typeface="Calibri"/>
                          <a:cs typeface="Times New Roman"/>
                        </a:rPr>
                        <a:t>9999</a:t>
                      </a:r>
                    </a:p>
                  </a:txBody>
                  <a:tcPr marL="41283" marR="4128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latin typeface="Calibri"/>
                          <a:ea typeface="Calibri"/>
                          <a:cs typeface="Times New Roman"/>
                        </a:rPr>
                        <a:t>1234 ili 12 4 (mogu se unijeti 4 broja ili manje, ali ne više od 4 broja)</a:t>
                      </a:r>
                    </a:p>
                  </a:txBody>
                  <a:tcPr marL="41283" marR="41283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hr-H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latin typeface="Calibri"/>
                          <a:ea typeface="Calibri"/>
                          <a:cs typeface="Times New Roman"/>
                        </a:rPr>
                        <a:t>Znak zahtijeva unos slova ili praznine</a:t>
                      </a:r>
                    </a:p>
                  </a:txBody>
                  <a:tcPr marL="41283" marR="4128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latin typeface="Calibri"/>
                          <a:ea typeface="Calibri"/>
                          <a:cs typeface="Times New Roman"/>
                        </a:rPr>
                        <a:t>CCCCC</a:t>
                      </a:r>
                    </a:p>
                  </a:txBody>
                  <a:tcPr marL="41283" marR="4128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latin typeface="Calibri"/>
                          <a:ea typeface="Calibri"/>
                          <a:cs typeface="Times New Roman"/>
                        </a:rPr>
                        <a:t>Kruh (mogu se unijeti 5 slova ili manje, ali ne više)</a:t>
                      </a:r>
                    </a:p>
                  </a:txBody>
                  <a:tcPr marL="41283" marR="41283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2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hr-H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latin typeface="Calibri"/>
                          <a:ea typeface="Calibri"/>
                          <a:cs typeface="Times New Roman"/>
                        </a:rPr>
                        <a:t>Znak zahtijeva unos jednog slova (ne može se unijeti praznina)</a:t>
                      </a:r>
                    </a:p>
                  </a:txBody>
                  <a:tcPr marL="41283" marR="4128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latin typeface="Calibri"/>
                          <a:ea typeface="Calibri"/>
                          <a:cs typeface="Times New Roman"/>
                        </a:rPr>
                        <a:t>LLLLL</a:t>
                      </a:r>
                    </a:p>
                  </a:txBody>
                  <a:tcPr marL="41283" marR="4128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latin typeface="Calibri"/>
                          <a:ea typeface="Calibri"/>
                          <a:cs typeface="Times New Roman"/>
                        </a:rPr>
                        <a:t>Račun (mora se unijeti točno 5 slova)</a:t>
                      </a:r>
                    </a:p>
                  </a:txBody>
                  <a:tcPr marL="41283" marR="41283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>
                          <a:latin typeface="Calibri"/>
                          <a:ea typeface="Calibri"/>
                          <a:cs typeface="Times New Roman"/>
                        </a:rPr>
                        <a:t>#</a:t>
                      </a:r>
                      <a:endParaRPr lang="hr-H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latin typeface="Calibri"/>
                          <a:ea typeface="Calibri"/>
                          <a:cs typeface="Times New Roman"/>
                        </a:rPr>
                        <a:t>Znak zahtijeva unos broja, razmaka, znaka plus ili minus</a:t>
                      </a:r>
                    </a:p>
                  </a:txBody>
                  <a:tcPr marL="41283" marR="4128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latin typeface="Calibri"/>
                          <a:ea typeface="Calibri"/>
                          <a:cs typeface="Times New Roman"/>
                        </a:rPr>
                        <a:t>#99</a:t>
                      </a:r>
                    </a:p>
                  </a:txBody>
                  <a:tcPr marL="41283" marR="4128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latin typeface="Calibri"/>
                          <a:ea typeface="Calibri"/>
                          <a:cs typeface="Times New Roman"/>
                        </a:rPr>
                        <a:t>01 ili 022 </a:t>
                      </a:r>
                    </a:p>
                  </a:txBody>
                  <a:tcPr marL="41283" marR="41283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endParaRPr lang="hr-H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latin typeface="Calibri"/>
                          <a:ea typeface="Calibri"/>
                          <a:cs typeface="Times New Roman"/>
                        </a:rPr>
                        <a:t>Znak zahtijeva unos slova ili razmaka</a:t>
                      </a:r>
                    </a:p>
                  </a:txBody>
                  <a:tcPr marL="41283" marR="4128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latin typeface="Calibri"/>
                          <a:ea typeface="Calibri"/>
                          <a:cs typeface="Times New Roman"/>
                        </a:rPr>
                        <a:t>???</a:t>
                      </a:r>
                    </a:p>
                  </a:txBody>
                  <a:tcPr marL="41283" marR="4128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latin typeface="Calibri"/>
                          <a:ea typeface="Calibri"/>
                          <a:cs typeface="Times New Roman"/>
                        </a:rPr>
                        <a:t>Ana ili A</a:t>
                      </a:r>
                    </a:p>
                  </a:txBody>
                  <a:tcPr marL="41283" marR="41283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2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hr-H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latin typeface="Calibri"/>
                          <a:ea typeface="Calibri"/>
                          <a:cs typeface="Times New Roman"/>
                        </a:rPr>
                        <a:t>Znak zahtijeva unos broja ili slova (ne može se unijeti praznina)</a:t>
                      </a:r>
                    </a:p>
                  </a:txBody>
                  <a:tcPr marL="41283" marR="4128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latin typeface="Calibri"/>
                          <a:ea typeface="Calibri"/>
                          <a:cs typeface="Times New Roman"/>
                        </a:rPr>
                        <a:t>AAA</a:t>
                      </a:r>
                    </a:p>
                  </a:txBody>
                  <a:tcPr marL="41283" marR="4128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latin typeface="Calibri"/>
                          <a:ea typeface="Calibri"/>
                          <a:cs typeface="Times New Roman"/>
                        </a:rPr>
                        <a:t>Ana ili 123</a:t>
                      </a:r>
                    </a:p>
                  </a:txBody>
                  <a:tcPr marL="41283" marR="41283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2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hr-H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latin typeface="Calibri"/>
                          <a:ea typeface="Calibri"/>
                          <a:cs typeface="Times New Roman"/>
                        </a:rPr>
                        <a:t>Znak zahtijeva unos broja ili slova (može se unijeti razmak)</a:t>
                      </a:r>
                    </a:p>
                  </a:txBody>
                  <a:tcPr marL="41283" marR="4128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latin typeface="Calibri"/>
                          <a:ea typeface="Calibri"/>
                          <a:cs typeface="Times New Roman"/>
                        </a:rPr>
                        <a:t>aaa</a:t>
                      </a:r>
                    </a:p>
                  </a:txBody>
                  <a:tcPr marL="41283" marR="4128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latin typeface="Calibri"/>
                          <a:ea typeface="Calibri"/>
                          <a:cs typeface="Times New Roman"/>
                        </a:rPr>
                        <a:t>Ana ili a ili 123 ili 1</a:t>
                      </a:r>
                    </a:p>
                  </a:txBody>
                  <a:tcPr marL="41283" marR="41283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3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>
                          <a:latin typeface="Calibri"/>
                          <a:ea typeface="Calibri"/>
                          <a:cs typeface="Times New Roman"/>
                        </a:rPr>
                        <a:t>&amp;</a:t>
                      </a:r>
                      <a:endParaRPr lang="hr-H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83" marR="41283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latin typeface="Calibri"/>
                          <a:ea typeface="Calibri"/>
                          <a:cs typeface="Times New Roman"/>
                        </a:rPr>
                        <a:t>Znak zahtijeva unos bilo kojeg znaka</a:t>
                      </a:r>
                    </a:p>
                  </a:txBody>
                  <a:tcPr marL="41283" marR="4128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latin typeface="Calibri"/>
                          <a:ea typeface="Calibri"/>
                          <a:cs typeface="Times New Roman"/>
                        </a:rPr>
                        <a:t>&amp;&amp;&amp;</a:t>
                      </a:r>
                    </a:p>
                  </a:txBody>
                  <a:tcPr marL="41283" marR="4128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latin typeface="Calibri"/>
                          <a:ea typeface="Calibri"/>
                          <a:cs typeface="Times New Roman"/>
                        </a:rPr>
                        <a:t>A12 ili +/- ili 4R6</a:t>
                      </a:r>
                    </a:p>
                  </a:txBody>
                  <a:tcPr marL="41283" marR="41283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dirty="0" smtClean="0"/>
              <a:t>Ulazna maska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r>
              <a:rPr lang="hr-HR" dirty="0" smtClean="0"/>
              <a:t>U sljedećoj tablici pogledajmo primjere nekih ulaznih maski za najčešće korištene svrhe.</a:t>
            </a:r>
            <a:endParaRPr lang="hr-HR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9144000" cy="2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Primjer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8229600" cy="4525963"/>
          </a:xfrm>
        </p:spPr>
        <p:txBody>
          <a:bodyPr/>
          <a:lstStyle/>
          <a:p>
            <a:r>
              <a:rPr lang="hr-HR" dirty="0" smtClean="0"/>
              <a:t>Napravimo sada ulaznu masku za atribut [Godina_izdanja]. Želimo da korisnik smije unijeti samo godinu. Znači, trebamo omogućiti unos četiri broja koja uvijek </a:t>
            </a:r>
            <a:r>
              <a:rPr lang="pl-PL" dirty="0" smtClean="0"/>
              <a:t>moraju biti obavezna za unos.</a:t>
            </a:r>
            <a:endParaRPr lang="hr-HR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646036"/>
            <a:ext cx="3816424" cy="42119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Zadana vrijednost</a:t>
            </a:r>
            <a:endParaRPr lang="hr-HR" dirty="0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96752"/>
            <a:ext cx="5040560" cy="554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i="1" dirty="0" smtClean="0"/>
              <a:t>Provjera točnosti unesenih podataka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 fontScale="92500"/>
          </a:bodyPr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MS Access omogućuje također provjeru zadovoljavaju li uneseni podaci određeni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kriterij. </a:t>
            </a:r>
          </a:p>
          <a:p>
            <a:r>
              <a:rPr lang="hr-HR" dirty="0" smtClean="0">
                <a:latin typeface="Calibri" pitchFamily="34" charset="0"/>
                <a:cs typeface="Calibri" pitchFamily="34" charset="0"/>
              </a:rPr>
              <a:t>Ta se mogućnost nudi u kartici Općenito u polju Pravilo potvrde valjanosti (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engl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Validation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Rule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Koristimo li se poljem Pravilo potvrde valjanosti, također moramo unijeti i tekstualnu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poruku koja će se prikazati ako podatak ne zadovoljava to pravilo.</a:t>
            </a:r>
          </a:p>
          <a:p>
            <a:r>
              <a:rPr lang="hr-HR" dirty="0" smtClean="0">
                <a:latin typeface="Calibri" pitchFamily="34" charset="0"/>
                <a:cs typeface="Calibri" pitchFamily="34" charset="0"/>
              </a:rPr>
              <a:t>Tu poruku unosimo u polje Tekst provjere valjanosti (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engl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Validation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Text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).</a:t>
            </a:r>
            <a:endParaRPr lang="hr-HR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hr-HR" i="1" dirty="0" smtClean="0"/>
              <a:t>Provjera točnosti unesenih podataka</a:t>
            </a:r>
            <a:endParaRPr lang="hr-HR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249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9512" y="3356992"/>
            <a:ext cx="54726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dirty="0" smtClean="0"/>
              <a:t>Postavimo sada </a:t>
            </a:r>
            <a:r>
              <a:rPr lang="hr-HR" i="1" dirty="0" smtClean="0"/>
              <a:t>Pravilo potvrde valjanosti na atribut [Godina_izdanja] tako da</a:t>
            </a:r>
          </a:p>
          <a:p>
            <a:pPr algn="just"/>
            <a:r>
              <a:rPr lang="hr-HR" dirty="0" smtClean="0"/>
              <a:t>se ne može unijeti broj manji od 1895 jer je to godina kada je snimljen prvi film.</a:t>
            </a:r>
          </a:p>
          <a:p>
            <a:pPr algn="just"/>
            <a:r>
              <a:rPr lang="hr-HR" dirty="0" smtClean="0"/>
              <a:t>A za </a:t>
            </a:r>
            <a:r>
              <a:rPr lang="hr-HR" i="1" dirty="0" smtClean="0"/>
              <a:t>Tekst provjere valjanosti upisat ćemo „Film mora biti snimljen poslije 1895.</a:t>
            </a:r>
          </a:p>
          <a:p>
            <a:pPr algn="just"/>
            <a:r>
              <a:rPr lang="hr-HR" dirty="0" smtClean="0"/>
              <a:t>godine!“.</a:t>
            </a:r>
            <a:endParaRPr lang="hr-HR" dirty="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3575" y="3140968"/>
            <a:ext cx="3400425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2483768" y="4941168"/>
            <a:ext cx="4680520" cy="64807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Konstruiranje baze podataka na osnovi zadanog dijagrama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Baza podataka </a:t>
            </a:r>
            <a:r>
              <a:rPr lang="hr-HR" i="1" dirty="0" err="1" smtClean="0"/>
              <a:t>Videokolekcija</a:t>
            </a:r>
            <a:r>
              <a:rPr lang="hr-HR" i="1" dirty="0" smtClean="0"/>
              <a:t> trenutačno je prazna, </a:t>
            </a:r>
            <a:r>
              <a:rPr lang="hr-HR" i="1" dirty="0" err="1" smtClean="0"/>
              <a:t>tj</a:t>
            </a:r>
            <a:r>
              <a:rPr lang="hr-HR" i="1" dirty="0" smtClean="0"/>
              <a:t>. ne sadržava tablice niti </a:t>
            </a:r>
            <a:r>
              <a:rPr lang="pl-PL" dirty="0" smtClean="0"/>
              <a:t>podatke. </a:t>
            </a:r>
          </a:p>
          <a:p>
            <a:r>
              <a:rPr lang="pl-PL" dirty="0" smtClean="0"/>
              <a:t>Možemo reći da za sada još uvijek to nije prava baza. </a:t>
            </a:r>
          </a:p>
          <a:p>
            <a:r>
              <a:rPr lang="pl-PL" dirty="0" smtClean="0"/>
              <a:t>Bazu podataka </a:t>
            </a:r>
            <a:r>
              <a:rPr lang="hr-HR" dirty="0" smtClean="0"/>
              <a:t>izgradit ćemo na osnovi napravljenog ER dijagrama.</a:t>
            </a:r>
            <a:endParaRPr lang="hr-H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i="1" dirty="0" smtClean="0"/>
              <a:t>Polje potrebnosti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4762872" cy="4525963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Polje može imati samo vrijednost </a:t>
            </a:r>
            <a:r>
              <a:rPr lang="hr-HR" b="1" dirty="0" smtClean="0"/>
              <a:t>Da ili Ne </a:t>
            </a:r>
            <a:r>
              <a:rPr lang="hr-HR" dirty="0" smtClean="0"/>
              <a:t>(</a:t>
            </a:r>
            <a:r>
              <a:rPr lang="hr-HR" dirty="0" err="1" smtClean="0"/>
              <a:t>engl</a:t>
            </a:r>
            <a:r>
              <a:rPr lang="hr-HR" dirty="0" smtClean="0"/>
              <a:t>. </a:t>
            </a:r>
            <a:r>
              <a:rPr lang="hr-HR" b="1" dirty="0" err="1" smtClean="0"/>
              <a:t>Yes</a:t>
            </a:r>
            <a:r>
              <a:rPr lang="hr-HR" b="1" dirty="0" smtClean="0"/>
              <a:t> / No</a:t>
            </a:r>
            <a:r>
              <a:rPr lang="hr-HR" dirty="0" smtClean="0"/>
              <a:t>). Postavljanjem polja na vrijednost </a:t>
            </a:r>
            <a:r>
              <a:rPr lang="hr-HR" b="1" dirty="0" smtClean="0"/>
              <a:t>Da</a:t>
            </a:r>
            <a:r>
              <a:rPr lang="hr-HR" dirty="0" smtClean="0"/>
              <a:t> taj atribut će biti obavezan za unos i neće ga se moći preskočiti, dok ako je polje postavljeno na vrijednost </a:t>
            </a:r>
            <a:r>
              <a:rPr lang="hr-HR" b="1" dirty="0" smtClean="0"/>
              <a:t>Ne</a:t>
            </a:r>
            <a:r>
              <a:rPr lang="hr-HR" dirty="0" smtClean="0"/>
              <a:t>, atribut se ne mora unijeti i može se preskočiti.</a:t>
            </a:r>
            <a:endParaRPr lang="hr-HR" dirty="0"/>
          </a:p>
        </p:txBody>
      </p:sp>
      <p:pic>
        <p:nvPicPr>
          <p:cNvPr id="4" name="Slika 4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268760"/>
            <a:ext cx="4049767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Čarobnjak za traženje vrijednosti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/>
          <a:lstStyle/>
          <a:p>
            <a:r>
              <a:rPr lang="it-IT" dirty="0" smtClean="0"/>
              <a:t>U </a:t>
            </a:r>
            <a:r>
              <a:rPr lang="it-IT" dirty="0" err="1" smtClean="0"/>
              <a:t>tablici</a:t>
            </a:r>
            <a:r>
              <a:rPr lang="it-IT" dirty="0" smtClean="0"/>
              <a:t> FILM </a:t>
            </a:r>
            <a:r>
              <a:rPr lang="it-IT" dirty="0" err="1" smtClean="0"/>
              <a:t>ostala</a:t>
            </a:r>
            <a:r>
              <a:rPr lang="it-IT" dirty="0" smtClean="0"/>
              <a:t> su </a:t>
            </a:r>
            <a:r>
              <a:rPr lang="it-IT" dirty="0" err="1" smtClean="0"/>
              <a:t>još</a:t>
            </a:r>
            <a:r>
              <a:rPr lang="it-IT" dirty="0" smtClean="0"/>
              <a:t> </a:t>
            </a:r>
            <a:r>
              <a:rPr lang="it-IT" dirty="0" err="1" smtClean="0"/>
              <a:t>dva</a:t>
            </a:r>
            <a:r>
              <a:rPr lang="it-IT" dirty="0" smtClean="0"/>
              <a:t> </a:t>
            </a:r>
            <a:r>
              <a:rPr lang="it-IT" dirty="0" err="1" smtClean="0"/>
              <a:t>atributa</a:t>
            </a:r>
            <a:r>
              <a:rPr lang="it-IT" dirty="0" smtClean="0"/>
              <a:t> </a:t>
            </a:r>
            <a:r>
              <a:rPr lang="it-IT" dirty="0" err="1" smtClean="0"/>
              <a:t>koja</a:t>
            </a:r>
            <a:r>
              <a:rPr lang="it-IT" dirty="0" smtClean="0"/>
              <a:t> </a:t>
            </a:r>
            <a:r>
              <a:rPr lang="it-IT" dirty="0" err="1" smtClean="0"/>
              <a:t>moramo</a:t>
            </a:r>
            <a:r>
              <a:rPr lang="it-IT" dirty="0" smtClean="0"/>
              <a:t> </a:t>
            </a:r>
            <a:r>
              <a:rPr lang="it-IT" dirty="0" err="1" smtClean="0"/>
              <a:t>stvoriti</a:t>
            </a:r>
            <a:r>
              <a:rPr lang="it-IT" dirty="0" smtClean="0"/>
              <a:t>, a </a:t>
            </a:r>
            <a:r>
              <a:rPr lang="it-IT" dirty="0" err="1" smtClean="0"/>
              <a:t>to</a:t>
            </a:r>
            <a:r>
              <a:rPr lang="it-IT" dirty="0" smtClean="0"/>
              <a:t> su [</a:t>
            </a:r>
            <a:r>
              <a:rPr lang="it-IT" dirty="0" err="1" smtClean="0"/>
              <a:t>Slika_naslovnice</a:t>
            </a:r>
            <a:r>
              <a:rPr lang="it-IT" dirty="0" smtClean="0"/>
              <a:t>]</a:t>
            </a:r>
            <a:r>
              <a:rPr lang="hr-HR" dirty="0" smtClean="0"/>
              <a:t> i [</a:t>
            </a:r>
            <a:r>
              <a:rPr lang="hr-HR" dirty="0" err="1" smtClean="0"/>
              <a:t>Zanr</a:t>
            </a:r>
            <a:r>
              <a:rPr lang="hr-HR" dirty="0" smtClean="0"/>
              <a:t>]. Za atribut [Slika_naslovnice] odabrat ćemo tip podataka Privitak, </a:t>
            </a:r>
            <a:r>
              <a:rPr lang="pl-PL" dirty="0" smtClean="0"/>
              <a:t>kako je prikazano na sljedećoj slici.</a:t>
            </a:r>
            <a:endParaRPr lang="hr-HR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284984"/>
            <a:ext cx="5508104" cy="3384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hr-HR" i="1" dirty="0" smtClean="0"/>
              <a:t>Čarobnjak za traženje vrijednosti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8229600" cy="4525963"/>
          </a:xfrm>
        </p:spPr>
        <p:txBody>
          <a:bodyPr>
            <a:normAutofit/>
          </a:bodyPr>
          <a:lstStyle/>
          <a:p>
            <a:r>
              <a:rPr lang="pl-PL" sz="2800" dirty="0" smtClean="0"/>
              <a:t>Za atribut [Zanr] odabrat ćemo tip podataka </a:t>
            </a:r>
            <a:r>
              <a:rPr lang="pl-PL" sz="2800" i="1" dirty="0" smtClean="0"/>
              <a:t>Čarobnjak za traženje. Kad </a:t>
            </a:r>
            <a:r>
              <a:rPr lang="hr-HR" sz="2800" dirty="0" smtClean="0"/>
              <a:t>upišemo ime atributa i za vrstu podataka odaberemo </a:t>
            </a:r>
            <a:r>
              <a:rPr lang="hr-HR" sz="2800" i="1" dirty="0" smtClean="0"/>
              <a:t>Čarobnjak za traženje, </a:t>
            </a:r>
            <a:r>
              <a:rPr lang="hr-HR" sz="2800" dirty="0" smtClean="0"/>
              <a:t>otvorit će nam se sljedeći dijaloški okvir.</a:t>
            </a:r>
            <a:endParaRPr lang="hr-HR" sz="2800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658199"/>
            <a:ext cx="5652120" cy="419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hr-HR" i="1" dirty="0" smtClean="0"/>
              <a:t>Čarobnjak za traženje vrijednosti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vi-VN" dirty="0" smtClean="0"/>
              <a:t>U prvom koraku čarobnjaka ponuđene su dvije opcije:</a:t>
            </a:r>
          </a:p>
          <a:p>
            <a:pPr lvl="1">
              <a:buNone/>
            </a:pPr>
            <a:r>
              <a:rPr lang="hr-HR" i="1" dirty="0" smtClean="0"/>
              <a:t>1. Želim da stupac za pretraživanje potraži vrijednosti u tablici ili upitu </a:t>
            </a:r>
            <a:r>
              <a:rPr lang="en-US" dirty="0" smtClean="0"/>
              <a:t>(</a:t>
            </a:r>
            <a:r>
              <a:rPr lang="en-US" dirty="0" err="1" smtClean="0"/>
              <a:t>engl</a:t>
            </a:r>
            <a:r>
              <a:rPr lang="en-US" dirty="0" smtClean="0"/>
              <a:t>. </a:t>
            </a:r>
            <a:r>
              <a:rPr lang="en-US" i="1" dirty="0" smtClean="0"/>
              <a:t>I want the column to search for values in a table or query).</a:t>
            </a:r>
          </a:p>
          <a:p>
            <a:r>
              <a:rPr lang="hr-HR" dirty="0" smtClean="0"/>
              <a:t>Ova opcija zahtijeva da postoji tablica ili upit iz kojih će čarobnjak dovoditi podatke (</a:t>
            </a:r>
            <a:r>
              <a:rPr lang="hr-HR" dirty="0" err="1" smtClean="0"/>
              <a:t>tj</a:t>
            </a:r>
            <a:r>
              <a:rPr lang="hr-HR" dirty="0" smtClean="0"/>
              <a:t>. s kojim će se povezati).</a:t>
            </a:r>
          </a:p>
          <a:p>
            <a:pPr lvl="1">
              <a:buNone/>
            </a:pPr>
            <a:r>
              <a:rPr lang="hr-HR" i="1" dirty="0" smtClean="0"/>
              <a:t>2. Unijet ću vrijednosti koje želim (</a:t>
            </a:r>
            <a:r>
              <a:rPr lang="hr-HR" i="1" dirty="0" err="1" smtClean="0"/>
              <a:t>engl</a:t>
            </a:r>
            <a:r>
              <a:rPr lang="hr-HR" i="1" dirty="0" smtClean="0"/>
              <a:t>. </a:t>
            </a:r>
            <a:r>
              <a:rPr lang="hr-HR" i="1" dirty="0" err="1" smtClean="0"/>
              <a:t>Enter</a:t>
            </a:r>
            <a:r>
              <a:rPr lang="hr-HR" i="1" dirty="0" smtClean="0"/>
              <a:t> </a:t>
            </a:r>
            <a:r>
              <a:rPr lang="hr-HR" i="1" dirty="0" err="1" smtClean="0"/>
              <a:t>the</a:t>
            </a:r>
            <a:r>
              <a:rPr lang="hr-HR" i="1" dirty="0" smtClean="0"/>
              <a:t> </a:t>
            </a:r>
            <a:r>
              <a:rPr lang="hr-HR" i="1" dirty="0" err="1" smtClean="0"/>
              <a:t>values</a:t>
            </a:r>
            <a:r>
              <a:rPr lang="hr-HR" i="1" dirty="0" smtClean="0"/>
              <a:t> </a:t>
            </a:r>
            <a:r>
              <a:rPr lang="hr-HR" i="1" dirty="0" err="1" smtClean="0"/>
              <a:t>that</a:t>
            </a:r>
            <a:r>
              <a:rPr lang="hr-HR" i="1" dirty="0" smtClean="0"/>
              <a:t> I </a:t>
            </a:r>
            <a:r>
              <a:rPr lang="hr-HR" i="1" dirty="0" err="1" smtClean="0"/>
              <a:t>want</a:t>
            </a:r>
            <a:r>
              <a:rPr lang="hr-HR" i="1" dirty="0" smtClean="0"/>
              <a:t>).</a:t>
            </a:r>
          </a:p>
          <a:p>
            <a:r>
              <a:rPr lang="hr-HR" dirty="0" smtClean="0"/>
              <a:t>Ova će opcija omogućiti upisivanje podataka za koje želimo da se pojavljuju u padajućem izborniku.</a:t>
            </a:r>
            <a:endParaRPr lang="hr-H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i="1" dirty="0" smtClean="0"/>
              <a:t>Čarobnjak za traženje vrijednosti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/>
          <a:lstStyle/>
          <a:p>
            <a:r>
              <a:rPr lang="hr-HR" dirty="0" smtClean="0"/>
              <a:t>Unos podataka u padajući izbornik</a:t>
            </a:r>
            <a:endParaRPr lang="hr-HR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539496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Čarobnjak za traženje vrijednosti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Nakon što unesemo podatke, kliknimo na ikonu </a:t>
            </a:r>
            <a:r>
              <a:rPr lang="hr-HR" i="1" dirty="0" smtClean="0"/>
              <a:t>Sljedeće (</a:t>
            </a:r>
            <a:r>
              <a:rPr lang="hr-HR" i="1" dirty="0" err="1" smtClean="0"/>
              <a:t>engl</a:t>
            </a:r>
            <a:r>
              <a:rPr lang="hr-HR" i="1" dirty="0" smtClean="0"/>
              <a:t>. </a:t>
            </a:r>
            <a:r>
              <a:rPr lang="hr-HR" i="1" dirty="0" err="1" smtClean="0"/>
              <a:t>Next</a:t>
            </a:r>
            <a:r>
              <a:rPr lang="hr-HR" i="1" dirty="0" smtClean="0"/>
              <a:t>).</a:t>
            </a:r>
          </a:p>
          <a:p>
            <a:r>
              <a:rPr lang="hr-HR" dirty="0" smtClean="0"/>
              <a:t>MS Access će nas pitati koju naljepnicu želimo za padajući izbornik, a ona će</a:t>
            </a:r>
            <a:r>
              <a:rPr lang="pl-PL" dirty="0" smtClean="0"/>
              <a:t> biti bitna kada budemo govorili o obrascima. </a:t>
            </a:r>
          </a:p>
          <a:p>
            <a:r>
              <a:rPr lang="pl-PL" dirty="0" smtClean="0"/>
              <a:t>Za sada ostavimo </a:t>
            </a:r>
            <a:r>
              <a:rPr lang="hr-HR" dirty="0" smtClean="0"/>
              <a:t>zadanu vrijednost „</a:t>
            </a:r>
            <a:r>
              <a:rPr lang="hr-HR" dirty="0" err="1" smtClean="0"/>
              <a:t>Zanr</a:t>
            </a:r>
            <a:r>
              <a:rPr lang="hr-HR" dirty="0" smtClean="0"/>
              <a:t>“ (dodijeljenu prema imenu atributa).</a:t>
            </a: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U ovom koraku također imamo opciju 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Dopusti višestruke vrijednosti (engl.</a:t>
            </a:r>
            <a:r>
              <a:rPr lang="hr-HR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r-HR" i="1" dirty="0" err="1" smtClean="0">
                <a:latin typeface="Calibri" pitchFamily="34" charset="0"/>
                <a:cs typeface="Calibri" pitchFamily="34" charset="0"/>
              </a:rPr>
              <a:t>Allow</a:t>
            </a:r>
            <a:r>
              <a:rPr lang="hr-HR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r-HR" i="1" dirty="0" err="1" smtClean="0">
                <a:latin typeface="Calibri" pitchFamily="34" charset="0"/>
                <a:cs typeface="Calibri" pitchFamily="34" charset="0"/>
              </a:rPr>
              <a:t>Multiple</a:t>
            </a:r>
            <a:r>
              <a:rPr lang="hr-HR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r-HR" i="1" dirty="0" err="1" smtClean="0">
                <a:latin typeface="Calibri" pitchFamily="34" charset="0"/>
                <a:cs typeface="Calibri" pitchFamily="34" charset="0"/>
              </a:rPr>
              <a:t>Values</a:t>
            </a:r>
            <a:r>
              <a:rPr lang="hr-HR" i="1" dirty="0" smtClean="0">
                <a:latin typeface="Calibri" pitchFamily="34" charset="0"/>
                <a:cs typeface="Calibri" pitchFamily="34" charset="0"/>
              </a:rPr>
              <a:t>) koja će dopustiti da se isti podatak pojavi dva ili više puta.</a:t>
            </a:r>
          </a:p>
          <a:p>
            <a:r>
              <a:rPr lang="pl-PL" dirty="0" smtClean="0"/>
              <a:t>Ta opcija sada nije potrebna i nećemo ju uključiti.</a:t>
            </a:r>
            <a:endParaRPr lang="hr-H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Čarobnjak za traženje vrijednosti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hr-HR" dirty="0" smtClean="0"/>
              <a:t>Završni dio čarobnjaka</a:t>
            </a:r>
            <a:endParaRPr lang="hr-HR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6912768" cy="486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hr-HR" i="1" dirty="0" smtClean="0"/>
              <a:t>Čarobnjak za traženje vrijednosti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r>
              <a:rPr lang="hr-HR" dirty="0" smtClean="0"/>
              <a:t>Da bismo dovršili Čarobnjaka za traženje, zadnji korak koji moramo učiniti je kliknuti na ikonu Završi (eng.</a:t>
            </a:r>
            <a:r>
              <a:rPr lang="hr-HR" dirty="0" err="1" smtClean="0"/>
              <a:t>Finish</a:t>
            </a:r>
            <a:r>
              <a:rPr lang="hr-HR" dirty="0" smtClean="0"/>
              <a:t>).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16831"/>
            <a:ext cx="4032448" cy="47666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Mijenjanje podataka u čarobnjaku za traženje vrijednosti</a:t>
            </a:r>
            <a:endParaRPr lang="hr-HR" dirty="0"/>
          </a:p>
        </p:txBody>
      </p:sp>
      <p:pic>
        <p:nvPicPr>
          <p:cNvPr id="4" name="Slika 6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499992" cy="5373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66370"/>
            <a:ext cx="4572000" cy="5391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644008" y="4437112"/>
            <a:ext cx="449999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Izgled baze nakon što smo napravili tablicu FILM</a:t>
            </a:r>
            <a:br>
              <a:rPr lang="hr-HR" b="1" dirty="0" smtClean="0"/>
            </a:br>
            <a:endParaRPr lang="hr-HR" dirty="0"/>
          </a:p>
        </p:txBody>
      </p:sp>
      <p:pic>
        <p:nvPicPr>
          <p:cNvPr id="4" name="Slika 6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416824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Izrada nove tablice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Tablicu ćemo kreirati sljedećim postupkom:</a:t>
            </a:r>
          </a:p>
          <a:p>
            <a:pPr lvl="1">
              <a:buNone/>
            </a:pPr>
            <a:r>
              <a:rPr lang="it-IT" dirty="0" smtClean="0"/>
              <a:t>1. </a:t>
            </a:r>
            <a:r>
              <a:rPr lang="it-IT" dirty="0" err="1" smtClean="0"/>
              <a:t>odaberimo</a:t>
            </a:r>
            <a:r>
              <a:rPr lang="it-IT" dirty="0" smtClean="0"/>
              <a:t> </a:t>
            </a:r>
            <a:r>
              <a:rPr lang="it-IT" dirty="0" err="1" smtClean="0"/>
              <a:t>karticu</a:t>
            </a:r>
            <a:r>
              <a:rPr lang="it-IT" dirty="0" smtClean="0"/>
              <a:t> </a:t>
            </a:r>
            <a:r>
              <a:rPr lang="it-IT" i="1" dirty="0" err="1" smtClean="0"/>
              <a:t>Stvori</a:t>
            </a:r>
            <a:r>
              <a:rPr lang="it-IT" i="1" dirty="0" smtClean="0"/>
              <a:t> (</a:t>
            </a:r>
            <a:r>
              <a:rPr lang="it-IT" i="1" dirty="0" err="1" smtClean="0"/>
              <a:t>engl</a:t>
            </a:r>
            <a:r>
              <a:rPr lang="it-IT" i="1" dirty="0" smtClean="0"/>
              <a:t>. Create);</a:t>
            </a:r>
          </a:p>
          <a:p>
            <a:pPr lvl="1">
              <a:buNone/>
            </a:pPr>
            <a:r>
              <a:rPr lang="hr-HR" dirty="0" smtClean="0"/>
              <a:t>2. odaberimo alat </a:t>
            </a:r>
            <a:r>
              <a:rPr lang="hr-HR" i="1" dirty="0" smtClean="0"/>
              <a:t>Tablica (</a:t>
            </a:r>
            <a:r>
              <a:rPr lang="hr-HR" i="1" dirty="0" err="1" smtClean="0"/>
              <a:t>engl</a:t>
            </a:r>
            <a:r>
              <a:rPr lang="hr-HR" i="1" dirty="0" smtClean="0"/>
              <a:t>. Table).</a:t>
            </a:r>
            <a:endParaRPr lang="hr-HR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56992"/>
            <a:ext cx="4464496" cy="31337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Stvaranje prometne tablice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Stvaramo tablicu POSUDUJE s atributima [ID_prijatelja], [</a:t>
            </a:r>
            <a:r>
              <a:rPr lang="hr-HR" dirty="0" err="1" smtClean="0"/>
              <a:t>Sifra</a:t>
            </a:r>
            <a:r>
              <a:rPr lang="hr-HR" dirty="0" smtClean="0"/>
              <a:t>_filma], [Datum_posudbe], [Datum_</a:t>
            </a:r>
            <a:r>
              <a:rPr lang="hr-HR" dirty="0" err="1" smtClean="0"/>
              <a:t>vracanja</a:t>
            </a:r>
            <a:r>
              <a:rPr lang="hr-HR" dirty="0" smtClean="0"/>
              <a:t>] te [Stanje_filma]. </a:t>
            </a:r>
          </a:p>
          <a:p>
            <a:r>
              <a:rPr lang="hr-HR" dirty="0" smtClean="0"/>
              <a:t>Tablica POSUDUJE služit će za povezivanje dviju tablica PRIJATELJ i FILM. </a:t>
            </a:r>
          </a:p>
          <a:p>
            <a:r>
              <a:rPr lang="hr-HR" dirty="0" smtClean="0"/>
              <a:t>Kada krenemo u upotrebu baze, tom ćemo se tablicom najviše koristiti.</a:t>
            </a:r>
            <a:endParaRPr lang="hr-H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Stvaranje prometne tablice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Stvorimo sada tablicu POSUDUJE sa sljedećim atributima i vrstama podataka: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Primarni ključevi su tri atributa.</a:t>
            </a:r>
          </a:p>
          <a:p>
            <a:r>
              <a:rPr lang="hr-HR" dirty="0" smtClean="0"/>
              <a:t>[ID_prijatelja], [</a:t>
            </a:r>
            <a:r>
              <a:rPr lang="hr-HR" dirty="0" err="1" smtClean="0"/>
              <a:t>Sifra</a:t>
            </a:r>
            <a:r>
              <a:rPr lang="hr-HR" dirty="0" smtClean="0"/>
              <a:t>_filma] i [Datum_posudbe] jer samo tada neće doći do ponavljanja primarnog ključa.</a:t>
            </a:r>
            <a:endParaRPr lang="hr-HR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9144001" cy="220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Izgled prometne tablice</a:t>
            </a:r>
            <a:endParaRPr lang="hr-HR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268760"/>
            <a:ext cx="4968552" cy="54012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dirty="0" smtClean="0"/>
              <a:t>Izgled prometne tablice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r>
              <a:rPr lang="pl-PL" dirty="0" smtClean="0"/>
              <a:t>Spremimo tablicu pod imenom Posuduje nakon čega će naša baza podataka </a:t>
            </a:r>
            <a:r>
              <a:rPr lang="hr-HR" dirty="0" err="1" smtClean="0"/>
              <a:t>Videokolekcija</a:t>
            </a:r>
            <a:r>
              <a:rPr lang="hr-HR" dirty="0" smtClean="0"/>
              <a:t> dobiti sljedeći izgled.</a:t>
            </a:r>
            <a:endParaRPr lang="hr-HR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36912"/>
            <a:ext cx="5794094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Postavljanje relacijskih veza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Nakon što smo napravili sve tablice, baza podataka još uvijek nije spremna za unos podataka. </a:t>
            </a:r>
          </a:p>
          <a:p>
            <a:r>
              <a:rPr lang="hr-HR" dirty="0" smtClean="0"/>
              <a:t>Potrebno je još povezati tablice relacijskim vezama.</a:t>
            </a:r>
          </a:p>
          <a:p>
            <a:r>
              <a:rPr lang="hr-HR" dirty="0" smtClean="0"/>
              <a:t>Da bismo povezali tablice relacijskim vezama, odaberimo karticu Alati baze podataka (</a:t>
            </a:r>
            <a:r>
              <a:rPr lang="hr-HR" dirty="0" err="1" smtClean="0"/>
              <a:t>engl</a:t>
            </a:r>
            <a:r>
              <a:rPr lang="hr-HR" dirty="0" smtClean="0"/>
              <a:t>. </a:t>
            </a:r>
            <a:r>
              <a:rPr lang="hr-HR" dirty="0" err="1" smtClean="0"/>
              <a:t>Database</a:t>
            </a:r>
            <a:r>
              <a:rPr lang="hr-HR" dirty="0" smtClean="0"/>
              <a:t> </a:t>
            </a:r>
            <a:r>
              <a:rPr lang="hr-HR" dirty="0" err="1" smtClean="0"/>
              <a:t>Tools</a:t>
            </a:r>
            <a:r>
              <a:rPr lang="hr-HR" dirty="0" smtClean="0"/>
              <a:t>) te zatim naredbu Odnosi (</a:t>
            </a:r>
            <a:r>
              <a:rPr lang="hr-HR" dirty="0" err="1" smtClean="0"/>
              <a:t>engl</a:t>
            </a:r>
            <a:r>
              <a:rPr lang="hr-HR" dirty="0" smtClean="0"/>
              <a:t>. </a:t>
            </a:r>
            <a:r>
              <a:rPr lang="hr-HR" dirty="0" err="1" smtClean="0"/>
              <a:t>Relationships</a:t>
            </a:r>
            <a:r>
              <a:rPr lang="hr-HR" dirty="0" smtClean="0"/>
              <a:t>).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Odnosi -&gt; Prikaz tablice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7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809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Odnosi -&gt; Prikaz tablice </a:t>
            </a:r>
            <a:endParaRPr lang="hr-HR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12776"/>
            <a:ext cx="5688632" cy="524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Odnosi -&gt; Prikaz tablice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Pojedinu tablicu možemo dodati dvostrukim klikom miša ili tako da ju označimo </a:t>
            </a:r>
            <a:r>
              <a:rPr lang="pl-PL" dirty="0" smtClean="0"/>
              <a:t>te kliknemo na ikonu </a:t>
            </a:r>
            <a:r>
              <a:rPr lang="pl-PL" i="1" dirty="0" smtClean="0"/>
              <a:t>Dodaj (engl. Add).</a:t>
            </a:r>
          </a:p>
          <a:p>
            <a:r>
              <a:rPr lang="hr-HR" dirty="0" smtClean="0"/>
              <a:t>Nakon što smo dodali sve tablice koje su potrebne kliknimo na gumb </a:t>
            </a:r>
            <a:r>
              <a:rPr lang="hr-HR" i="1" dirty="0" smtClean="0"/>
              <a:t>Zatvori(</a:t>
            </a:r>
            <a:r>
              <a:rPr lang="hr-HR" i="1" dirty="0" err="1" smtClean="0"/>
              <a:t>engl</a:t>
            </a:r>
            <a:r>
              <a:rPr lang="hr-HR" i="1" dirty="0" smtClean="0"/>
              <a:t>. </a:t>
            </a:r>
            <a:r>
              <a:rPr lang="hr-HR" i="1" dirty="0" err="1" smtClean="0"/>
              <a:t>Close</a:t>
            </a:r>
            <a:r>
              <a:rPr lang="hr-HR" i="1" dirty="0" smtClean="0"/>
              <a:t>) </a:t>
            </a:r>
            <a:r>
              <a:rPr lang="hr-HR" dirty="0" smtClean="0"/>
              <a:t>te ćemo dobiti rezultat kao na sljedećoj slici. Možemo krenuti u stvaranje veza.</a:t>
            </a:r>
            <a:endParaRPr lang="hr-H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Odnosi -&gt; Prikaz tablice </a:t>
            </a:r>
            <a:endParaRPr lang="hr-HR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560840" cy="551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Stvaranje veza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Veze se stvaraju na sljedeći način:</a:t>
            </a:r>
          </a:p>
          <a:p>
            <a:pPr marL="514350" indent="-514350">
              <a:buAutoNum type="arabicPeriod"/>
            </a:pPr>
            <a:r>
              <a:rPr lang="hr-HR" sz="2800" dirty="0" smtClean="0">
                <a:latin typeface="Calibri" pitchFamily="34" charset="0"/>
                <a:cs typeface="Calibri" pitchFamily="34" charset="0"/>
              </a:rPr>
              <a:t>odaberimo primarni ključ jedne tablice (</a:t>
            </a:r>
            <a:r>
              <a:rPr lang="hr-HR" sz="2800" dirty="0" err="1" smtClean="0">
                <a:latin typeface="Calibri" pitchFamily="34" charset="0"/>
                <a:cs typeface="Calibri" pitchFamily="34" charset="0"/>
              </a:rPr>
              <a:t>npr</a:t>
            </a:r>
            <a:r>
              <a:rPr lang="hr-HR" sz="2800" dirty="0" smtClean="0">
                <a:latin typeface="Calibri" pitchFamily="34" charset="0"/>
                <a:cs typeface="Calibri" pitchFamily="34" charset="0"/>
              </a:rPr>
              <a:t>. Atribut [ID_prijatelja] iz tablice PRIJATELJ);</a:t>
            </a:r>
          </a:p>
          <a:p>
            <a:pPr marL="514350" indent="-514350">
              <a:buNone/>
            </a:pPr>
            <a:endParaRPr lang="hr-HR" sz="2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hr-HR" sz="2800" dirty="0" smtClean="0">
                <a:latin typeface="Calibri" pitchFamily="34" charset="0"/>
                <a:cs typeface="Calibri" pitchFamily="34" charset="0"/>
              </a:rPr>
              <a:t>2. držeći lijevu tipku miša na primarnom ključu prve tablice (kojeg smo označili </a:t>
            </a:r>
            <a:r>
              <a:rPr lang="pl-PL" sz="2800" dirty="0" smtClean="0">
                <a:latin typeface="Calibri" pitchFamily="34" charset="0"/>
                <a:cs typeface="Calibri" pitchFamily="34" charset="0"/>
              </a:rPr>
              <a:t>u prethodnom koraku) pomaknimo pokazivač miša do stranog ključa </a:t>
            </a:r>
            <a:r>
              <a:rPr lang="hr-HR" sz="2800" dirty="0" smtClean="0">
                <a:latin typeface="Calibri" pitchFamily="34" charset="0"/>
                <a:cs typeface="Calibri" pitchFamily="34" charset="0"/>
              </a:rPr>
              <a:t>druge tablice s kojom ju želimo povezati (</a:t>
            </a:r>
            <a:r>
              <a:rPr lang="hr-HR" sz="2800" dirty="0" err="1" smtClean="0">
                <a:latin typeface="Calibri" pitchFamily="34" charset="0"/>
                <a:cs typeface="Calibri" pitchFamily="34" charset="0"/>
              </a:rPr>
              <a:t>npr</a:t>
            </a:r>
            <a:r>
              <a:rPr lang="hr-HR" sz="2800" dirty="0" smtClean="0">
                <a:latin typeface="Calibri" pitchFamily="34" charset="0"/>
                <a:cs typeface="Calibri" pitchFamily="34" charset="0"/>
              </a:rPr>
              <a:t>. na atribut [ID_prijatelja] iz </a:t>
            </a:r>
            <a:r>
              <a:rPr lang="pl-PL" sz="2800" dirty="0" smtClean="0">
                <a:latin typeface="Calibri" pitchFamily="34" charset="0"/>
                <a:cs typeface="Calibri" pitchFamily="34" charset="0"/>
              </a:rPr>
              <a:t>tablice POSUDUJE koji je ujedno i strani i primarni ključ);</a:t>
            </a:r>
          </a:p>
          <a:p>
            <a:pPr>
              <a:buNone/>
            </a:pPr>
            <a:endParaRPr lang="pl-PL" sz="2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vi-VN" sz="2800" dirty="0" smtClean="0">
                <a:latin typeface="Calibri" pitchFamily="34" charset="0"/>
                <a:cs typeface="Calibri" pitchFamily="34" charset="0"/>
              </a:rPr>
              <a:t>3. pustimo lijevu tipku miša i dobit ćemo prozor za Uređivanje odnosa</a:t>
            </a:r>
            <a:r>
              <a:rPr lang="hr-HR" sz="28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hr-HR" sz="2800" dirty="0" err="1" smtClean="0">
                <a:latin typeface="Calibri" pitchFamily="34" charset="0"/>
                <a:cs typeface="Calibri" pitchFamily="34" charset="0"/>
              </a:rPr>
              <a:t>engl</a:t>
            </a:r>
            <a:r>
              <a:rPr lang="hr-HR" sz="28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hr-HR" sz="2800" dirty="0" err="1" smtClean="0">
                <a:latin typeface="Calibri" pitchFamily="34" charset="0"/>
                <a:cs typeface="Calibri" pitchFamily="34" charset="0"/>
              </a:rPr>
              <a:t>Edit</a:t>
            </a:r>
            <a:r>
              <a:rPr lang="hr-HR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r-HR" sz="2800" dirty="0" err="1" smtClean="0">
                <a:latin typeface="Calibri" pitchFamily="34" charset="0"/>
                <a:cs typeface="Calibri" pitchFamily="34" charset="0"/>
              </a:rPr>
              <a:t>Relationships</a:t>
            </a:r>
            <a:r>
              <a:rPr lang="hr-HR" sz="2800" dirty="0" smtClean="0">
                <a:latin typeface="Calibri" pitchFamily="34" charset="0"/>
                <a:cs typeface="Calibri" pitchFamily="34" charset="0"/>
              </a:rPr>
              <a:t>) prikazan na sljedećoj slici.</a:t>
            </a:r>
            <a:endParaRPr lang="hr-HR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Izrada nove tablice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Pritiskom na alat </a:t>
            </a:r>
            <a:r>
              <a:rPr lang="hr-HR" b="1" dirty="0" smtClean="0"/>
              <a:t>Tablica</a:t>
            </a:r>
            <a:r>
              <a:rPr lang="hr-HR" dirty="0" smtClean="0"/>
              <a:t> stvorili smo novu tablicu koja ima prvo polje [ID] te </a:t>
            </a:r>
            <a:r>
              <a:rPr lang="pl-PL" dirty="0" smtClean="0"/>
              <a:t>opciju dodaj novo polje, kao na slici.</a:t>
            </a:r>
            <a:endParaRPr lang="hr-HR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56992"/>
            <a:ext cx="5760640" cy="32791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hr-HR" dirty="0" smtClean="0"/>
              <a:t>	Prozor uređivanja odnosa</a:t>
            </a:r>
            <a:endParaRPr lang="hr-HR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776864" cy="510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64704"/>
          </a:xfrm>
        </p:spPr>
        <p:txBody>
          <a:bodyPr/>
          <a:lstStyle/>
          <a:p>
            <a:r>
              <a:rPr lang="hr-HR" dirty="0" smtClean="0"/>
              <a:t>Referencijalni integritet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/>
          </a:bodyPr>
          <a:lstStyle/>
          <a:p>
            <a:r>
              <a:rPr lang="hr-HR" sz="2800" dirty="0" smtClean="0"/>
              <a:t>Ono što još moramo učiniti jest uključiti opciju Nametni referencijalni integritet (</a:t>
            </a:r>
            <a:r>
              <a:rPr lang="hr-HR" sz="2800" dirty="0" err="1" smtClean="0"/>
              <a:t>engl</a:t>
            </a:r>
            <a:r>
              <a:rPr lang="hr-HR" sz="2800" dirty="0" smtClean="0"/>
              <a:t>. </a:t>
            </a:r>
            <a:r>
              <a:rPr lang="hr-HR" sz="2800" dirty="0" err="1" smtClean="0"/>
              <a:t>Enforce</a:t>
            </a:r>
            <a:r>
              <a:rPr lang="hr-HR" sz="2800" dirty="0" smtClean="0"/>
              <a:t> </a:t>
            </a:r>
            <a:r>
              <a:rPr lang="hr-HR" sz="2800" dirty="0" err="1" smtClean="0"/>
              <a:t>Referential</a:t>
            </a:r>
            <a:r>
              <a:rPr lang="hr-HR" sz="2800" dirty="0" smtClean="0"/>
              <a:t> </a:t>
            </a:r>
            <a:r>
              <a:rPr lang="hr-HR" sz="2800" dirty="0" err="1" smtClean="0"/>
              <a:t>Integrity</a:t>
            </a:r>
            <a:r>
              <a:rPr lang="hr-HR" sz="2800" dirty="0" smtClean="0"/>
              <a:t>). </a:t>
            </a:r>
          </a:p>
          <a:p>
            <a:r>
              <a:rPr lang="hr-HR" sz="2800" dirty="0" smtClean="0"/>
              <a:t>To je sustav koji osigurava cjelovitost i konzistentnost podataka.</a:t>
            </a:r>
            <a:endParaRPr lang="hr-HR" sz="2800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068960"/>
            <a:ext cx="5767762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/>
          <a:lstStyle/>
          <a:p>
            <a:r>
              <a:rPr lang="hr-HR" dirty="0" smtClean="0"/>
              <a:t>Referencijalni integritet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832648"/>
          </a:xfrm>
        </p:spPr>
        <p:txBody>
          <a:bodyPr>
            <a:normAutofit fontScale="85000" lnSpcReduction="10000"/>
          </a:bodyPr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Njegovim uključivanjem MS Access neće dopustiti posuđivanje filma nekome</a:t>
            </a:r>
            <a:r>
              <a:rPr lang="hr-HR" dirty="0" smtClean="0"/>
              <a:t> tko nije naš prijatelj, odnosno u tablicu POSUDUJE neće moći unijeti vrijednost ID_prijatelja koji ne postoji u tablici Prijatelj.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Uključivanjem referencijalnog integriteta postala su dostupna polja: Kaskadno ažuriraj srodno polje (</a:t>
            </a:r>
            <a:r>
              <a:rPr lang="hr-HR" dirty="0" err="1" smtClean="0"/>
              <a:t>engl</a:t>
            </a:r>
            <a:r>
              <a:rPr lang="hr-HR" dirty="0" smtClean="0"/>
              <a:t>. </a:t>
            </a:r>
            <a:r>
              <a:rPr lang="hr-HR" dirty="0" err="1" smtClean="0"/>
              <a:t>Cascade</a:t>
            </a:r>
            <a:r>
              <a:rPr lang="hr-HR" dirty="0" smtClean="0"/>
              <a:t> </a:t>
            </a:r>
            <a:r>
              <a:rPr lang="hr-HR" dirty="0" err="1" smtClean="0"/>
              <a:t>Update</a:t>
            </a:r>
            <a:r>
              <a:rPr lang="hr-HR" dirty="0" smtClean="0"/>
              <a:t> </a:t>
            </a:r>
            <a:r>
              <a:rPr lang="hr-HR" dirty="0" err="1" smtClean="0"/>
              <a:t>Relateted</a:t>
            </a:r>
            <a:r>
              <a:rPr lang="hr-HR" dirty="0" smtClean="0"/>
              <a:t> </a:t>
            </a:r>
            <a:r>
              <a:rPr lang="hr-HR" dirty="0" err="1" smtClean="0"/>
              <a:t>Fields</a:t>
            </a:r>
            <a:r>
              <a:rPr lang="hr-HR" dirty="0" smtClean="0"/>
              <a:t>) i Kaskadno izbriši srodna polja (</a:t>
            </a:r>
            <a:r>
              <a:rPr lang="hr-HR" dirty="0" err="1" smtClean="0"/>
              <a:t>engl</a:t>
            </a:r>
            <a:r>
              <a:rPr lang="hr-HR" dirty="0" smtClean="0"/>
              <a:t>. </a:t>
            </a:r>
            <a:r>
              <a:rPr lang="hr-HR" dirty="0" err="1" smtClean="0"/>
              <a:t>Cascade</a:t>
            </a:r>
            <a:r>
              <a:rPr lang="hr-HR" dirty="0" smtClean="0"/>
              <a:t> </a:t>
            </a:r>
            <a:r>
              <a:rPr lang="hr-HR" dirty="0" err="1" smtClean="0"/>
              <a:t>Delete</a:t>
            </a:r>
            <a:r>
              <a:rPr lang="hr-HR" dirty="0" smtClean="0"/>
              <a:t> </a:t>
            </a:r>
            <a:r>
              <a:rPr lang="hr-HR" dirty="0" err="1" smtClean="0"/>
              <a:t>Related</a:t>
            </a:r>
            <a:r>
              <a:rPr lang="hr-HR" dirty="0" smtClean="0"/>
              <a:t> </a:t>
            </a:r>
            <a:r>
              <a:rPr lang="hr-HR" dirty="0" err="1" smtClean="0"/>
              <a:t>Records</a:t>
            </a:r>
            <a:r>
              <a:rPr lang="hr-HR" dirty="0" smtClean="0"/>
              <a:t>).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Opcija Kaskadno ažuriraj srodno polje omogućuje da se, ako zbog nekog razloga nekom prijatelju promijenimo njegov ID u tablici PRIJATELJ, automatski </a:t>
            </a:r>
            <a:r>
              <a:rPr lang="pl-PL" dirty="0" smtClean="0"/>
              <a:t>ažuriraju podaci u tablici POSUDUJE.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hr-HR" dirty="0" smtClean="0"/>
              <a:t>Referencijalni integritet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/>
          <a:lstStyle/>
          <a:p>
            <a:r>
              <a:rPr lang="hr-HR" dirty="0" smtClean="0"/>
              <a:t>Opcija Kaskadno izbriši srodno polje služi za brisanje slogova vezanih relacijskom vezom.</a:t>
            </a:r>
          </a:p>
          <a:p>
            <a:r>
              <a:rPr lang="hr-HR" dirty="0" smtClean="0"/>
              <a:t>Obje opisane opcije u budućnosti će vjerojatno uštedjeti puno vremena i </a:t>
            </a:r>
            <a:r>
              <a:rPr lang="pl-PL" dirty="0" smtClean="0"/>
              <a:t>memorije te ih je stoga preporučljivo uključiti.</a:t>
            </a:r>
            <a:endParaRPr lang="hr-HR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284984"/>
            <a:ext cx="5411685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hr-HR" dirty="0" smtClean="0"/>
              <a:t>Veze između entiteta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r>
              <a:rPr lang="hr-HR" sz="2400" dirty="0" smtClean="0"/>
              <a:t>Kad smo uključili sve opcije koje želimo, kliknimo na gumb </a:t>
            </a:r>
            <a:r>
              <a:rPr lang="hr-HR" sz="2400" i="1" dirty="0" smtClean="0"/>
              <a:t>Stvori (</a:t>
            </a:r>
            <a:r>
              <a:rPr lang="hr-HR" sz="2400" i="1" dirty="0" err="1" smtClean="0"/>
              <a:t>engl</a:t>
            </a:r>
            <a:r>
              <a:rPr lang="hr-HR" sz="2400" i="1" dirty="0" smtClean="0"/>
              <a:t>. </a:t>
            </a:r>
            <a:r>
              <a:rPr lang="hr-HR" sz="2400" i="1" dirty="0" err="1" smtClean="0"/>
              <a:t>Create</a:t>
            </a:r>
            <a:r>
              <a:rPr lang="hr-HR" sz="2400" i="1" dirty="0" smtClean="0"/>
              <a:t>)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te ćemo dobiti vezu 1 – ∞ između tablica PRIJATELJ i POSUDUJE, kako je</a:t>
            </a:r>
            <a:r>
              <a:rPr lang="hr-H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r-HR" sz="2400" dirty="0" smtClean="0"/>
              <a:t>prikazano na sljedećoj slici.</a:t>
            </a:r>
            <a:endParaRPr lang="hr-HR" sz="2400" dirty="0"/>
          </a:p>
        </p:txBody>
      </p:sp>
      <p:pic>
        <p:nvPicPr>
          <p:cNvPr id="4" name="Slika 9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348880"/>
            <a:ext cx="6696744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dirty="0" smtClean="0"/>
              <a:t>Veze između entiteta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9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Na osnovi ER dijagrama na slijedećem slajdu za vježbu kreirajmo normalizirane tablice i pretvorimo </a:t>
            </a:r>
            <a:r>
              <a:rPr lang="pl-PL" dirty="0" smtClean="0"/>
              <a:t>ih u bazu podataka Malopoduzece. </a:t>
            </a:r>
          </a:p>
          <a:p>
            <a:r>
              <a:rPr lang="pl-PL" dirty="0" smtClean="0"/>
              <a:t>Pretpostavimo da posjedujemo </a:t>
            </a:r>
            <a:r>
              <a:rPr lang="hr-HR" dirty="0" smtClean="0"/>
              <a:t>malo poduzeće koje ima nekoliko skladišta po kojima grupira svoje proizvode.</a:t>
            </a: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Na primjer cigle i cr</a:t>
            </a:r>
            <a:r>
              <a:rPr lang="hr-HR" dirty="0" err="1" smtClean="0">
                <a:latin typeface="Calibri" pitchFamily="34" charset="0"/>
                <a:cs typeface="Calibri" pitchFamily="34" charset="0"/>
              </a:rPr>
              <a:t>ij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epovi imaju jedno skladište, drvena građa drugo itd. </a:t>
            </a:r>
            <a:endParaRPr lang="hr-HR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Svako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r-HR" dirty="0" smtClean="0"/>
              <a:t>skladište ima nekoliko radnika koji u njemu rade i svako skladište ima svog voditelja </a:t>
            </a:r>
            <a:r>
              <a:rPr lang="pl-PL" dirty="0" smtClean="0"/>
              <a:t>koji je zaposlen u našem poduzeću.</a:t>
            </a:r>
            <a:endParaRPr lang="hr-HR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ER-a model </a:t>
            </a:r>
            <a:endParaRPr lang="hr-HR" dirty="0"/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78497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Zatvaranje tablice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stvorena tablica omogućuje trenutni upis podataka, ali ne omogućuje </a:t>
            </a:r>
            <a:r>
              <a:rPr lang="pl-PL" dirty="0" smtClean="0"/>
              <a:t>slobodu u odabiru naziva polja te tip podataka.</a:t>
            </a:r>
          </a:p>
          <a:p>
            <a:r>
              <a:rPr lang="hr-HR" dirty="0" smtClean="0"/>
              <a:t>tablicu koju želimo zatvoriti možemo zatvoriti pritiskom na gumb </a:t>
            </a:r>
            <a:r>
              <a:rPr lang="hr-HR" i="1" dirty="0" smtClean="0"/>
              <a:t>Zatvori (</a:t>
            </a:r>
            <a:r>
              <a:rPr lang="hr-HR" i="1" dirty="0" err="1" smtClean="0"/>
              <a:t>engl</a:t>
            </a:r>
            <a:r>
              <a:rPr lang="hr-HR" i="1" dirty="0" smtClean="0"/>
              <a:t>. </a:t>
            </a:r>
            <a:r>
              <a:rPr lang="hr-HR" i="1" dirty="0" err="1" smtClean="0"/>
              <a:t>Close</a:t>
            </a:r>
            <a:r>
              <a:rPr lang="hr-HR" i="1" dirty="0" smtClean="0"/>
              <a:t>).</a:t>
            </a:r>
            <a:endParaRPr lang="hr-HR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645024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Stvaranje tablice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Drugi način na koji možemo stvoriti tablicu je sljedeći:</a:t>
            </a:r>
          </a:p>
          <a:p>
            <a:pPr lvl="1">
              <a:buNone/>
            </a:pPr>
            <a:r>
              <a:rPr lang="it-IT" dirty="0" smtClean="0"/>
              <a:t>1. </a:t>
            </a:r>
            <a:r>
              <a:rPr lang="it-IT" dirty="0" err="1" smtClean="0"/>
              <a:t>odaberimo</a:t>
            </a:r>
            <a:r>
              <a:rPr lang="it-IT" dirty="0" smtClean="0"/>
              <a:t> </a:t>
            </a:r>
            <a:r>
              <a:rPr lang="it-IT" dirty="0" err="1" smtClean="0"/>
              <a:t>karticu</a:t>
            </a:r>
            <a:r>
              <a:rPr lang="it-IT" dirty="0" smtClean="0"/>
              <a:t> </a:t>
            </a:r>
            <a:r>
              <a:rPr lang="it-IT" i="1" dirty="0" err="1" smtClean="0"/>
              <a:t>Stvori</a:t>
            </a:r>
            <a:r>
              <a:rPr lang="it-IT" i="1" dirty="0" smtClean="0"/>
              <a:t> (</a:t>
            </a:r>
            <a:r>
              <a:rPr lang="it-IT" i="1" dirty="0" err="1" smtClean="0"/>
              <a:t>engl</a:t>
            </a:r>
            <a:r>
              <a:rPr lang="it-IT" i="1" dirty="0" smtClean="0"/>
              <a:t>. Create);</a:t>
            </a:r>
          </a:p>
          <a:p>
            <a:pPr lvl="1">
              <a:buNone/>
            </a:pPr>
            <a:r>
              <a:rPr lang="hr-HR" dirty="0" smtClean="0"/>
              <a:t>2. odaberimo alat </a:t>
            </a:r>
            <a:r>
              <a:rPr lang="hr-HR" i="1" dirty="0" smtClean="0"/>
              <a:t>Dizajn tablice (</a:t>
            </a:r>
            <a:r>
              <a:rPr lang="hr-HR" i="1" dirty="0" err="1" smtClean="0"/>
              <a:t>engl</a:t>
            </a:r>
            <a:r>
              <a:rPr lang="hr-HR" i="1" dirty="0" smtClean="0"/>
              <a:t>. </a:t>
            </a:r>
            <a:r>
              <a:rPr lang="hr-HR" i="1" dirty="0" err="1" smtClean="0"/>
              <a:t>Design</a:t>
            </a:r>
            <a:r>
              <a:rPr lang="hr-HR" i="1" dirty="0" smtClean="0"/>
              <a:t> Table).</a:t>
            </a:r>
            <a:endParaRPr lang="hr-HR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3717032"/>
            <a:ext cx="4474805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dirty="0" smtClean="0"/>
              <a:t>Dijaloški okvir dizajna tablice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hr-HR" dirty="0" smtClean="0"/>
              <a:t>Odabirom alata </a:t>
            </a:r>
            <a:r>
              <a:rPr lang="hr-HR" b="1" dirty="0" smtClean="0"/>
              <a:t>Dizajn tablice </a:t>
            </a:r>
            <a:r>
              <a:rPr lang="hr-HR" dirty="0" smtClean="0"/>
              <a:t>dobit ćemo tablicu u dizajnerskom okruženju (vidi donju sliku) u kojem tablicu dizajniramo jednostavnim konfiguriranjem raznih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ponuđenih opcija.</a:t>
            </a:r>
          </a:p>
          <a:p>
            <a:pPr lvl="1">
              <a:buNone/>
            </a:pPr>
            <a:endParaRPr lang="hr-HR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617070"/>
            <a:ext cx="6120680" cy="32409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Stvaranje tablice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Najprije unutar polja Naziv polja (</a:t>
            </a:r>
            <a:r>
              <a:rPr lang="hr-HR" dirty="0" err="1" smtClean="0"/>
              <a:t>engl</a:t>
            </a:r>
            <a:r>
              <a:rPr lang="hr-HR" dirty="0" smtClean="0"/>
              <a:t>. </a:t>
            </a:r>
            <a:r>
              <a:rPr lang="hr-HR" dirty="0" err="1" smtClean="0"/>
              <a:t>Field</a:t>
            </a:r>
            <a:r>
              <a:rPr lang="hr-HR" dirty="0" smtClean="0"/>
              <a:t> </a:t>
            </a:r>
            <a:r>
              <a:rPr lang="hr-HR" dirty="0" err="1" smtClean="0"/>
              <a:t>Name</a:t>
            </a:r>
            <a:r>
              <a:rPr lang="hr-HR" dirty="0" smtClean="0"/>
              <a:t>) upisujemo željeni naziv polja (odnosno stupca, atributa). </a:t>
            </a:r>
          </a:p>
          <a:p>
            <a:r>
              <a:rPr lang="hr-HR" dirty="0" smtClean="0"/>
              <a:t>U polju Vrsta podataka (</a:t>
            </a:r>
            <a:r>
              <a:rPr lang="hr-HR" dirty="0" err="1" smtClean="0"/>
              <a:t>engl</a:t>
            </a:r>
            <a:r>
              <a:rPr lang="hr-HR" dirty="0" smtClean="0"/>
              <a:t>. </a:t>
            </a:r>
            <a:r>
              <a:rPr lang="hr-HR" dirty="0" err="1" smtClean="0"/>
              <a:t>Data</a:t>
            </a:r>
            <a:r>
              <a:rPr lang="hr-HR" dirty="0" smtClean="0"/>
              <a:t> </a:t>
            </a:r>
            <a:r>
              <a:rPr lang="hr-HR" dirty="0" err="1" smtClean="0"/>
              <a:t>Type</a:t>
            </a:r>
            <a:r>
              <a:rPr lang="hr-HR" dirty="0" smtClean="0"/>
              <a:t>) odabiremo </a:t>
            </a:r>
            <a:r>
              <a:rPr lang="pl-PL" dirty="0" smtClean="0"/>
              <a:t>tip podataka koje želimo upisivati u to polje (npr. Tekst, Broj, Datum/</a:t>
            </a:r>
            <a:r>
              <a:rPr lang="hr-HR" dirty="0" smtClean="0"/>
              <a:t>Vrijeme …). </a:t>
            </a:r>
          </a:p>
          <a:p>
            <a:r>
              <a:rPr lang="hr-HR" dirty="0" smtClean="0"/>
              <a:t>Polje Opis (</a:t>
            </a:r>
            <a:r>
              <a:rPr lang="hr-HR" dirty="0" err="1" smtClean="0"/>
              <a:t>engl</a:t>
            </a:r>
            <a:r>
              <a:rPr lang="hr-HR" dirty="0" smtClean="0"/>
              <a:t>. </a:t>
            </a:r>
            <a:r>
              <a:rPr lang="hr-HR" dirty="0" err="1" smtClean="0"/>
              <a:t>Description</a:t>
            </a:r>
            <a:r>
              <a:rPr lang="hr-HR" dirty="0" smtClean="0"/>
              <a:t>) omogućuje unos opisa samog polja i jedino je polje koje nije obavezno za unos. </a:t>
            </a:r>
          </a:p>
          <a:p>
            <a:r>
              <a:rPr lang="hr-HR" dirty="0" smtClean="0"/>
              <a:t>No polje Opis preporučuje se upotrebljavati </a:t>
            </a:r>
            <a:r>
              <a:rPr lang="pl-PL" dirty="0" smtClean="0"/>
              <a:t>za unose informacija koje bi nam mogle biti od koristi u budućnosti.</a:t>
            </a:r>
            <a:endParaRPr lang="hr-H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2243</Words>
  <Application>Microsoft Office PowerPoint</Application>
  <PresentationFormat>Prikaz na zaslonu (4:3)</PresentationFormat>
  <Paragraphs>209</Paragraphs>
  <Slides>57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57</vt:i4>
      </vt:variant>
    </vt:vector>
  </HeadingPairs>
  <TitlesOfParts>
    <vt:vector size="61" baseType="lpstr">
      <vt:lpstr>Arial</vt:lpstr>
      <vt:lpstr>Calibri</vt:lpstr>
      <vt:lpstr>Times New Roman</vt:lpstr>
      <vt:lpstr>Office Theme</vt:lpstr>
      <vt:lpstr>Osnove baza podataka 3. dio</vt:lpstr>
      <vt:lpstr>Konstruiranje baze podataka na osnovi zadanog dijagrama</vt:lpstr>
      <vt:lpstr>Konstruiranje baze podataka na osnovi zadanog dijagrama</vt:lpstr>
      <vt:lpstr>Izrada nove tablice</vt:lpstr>
      <vt:lpstr>Izrada nove tablice </vt:lpstr>
      <vt:lpstr>Zatvaranje tablice</vt:lpstr>
      <vt:lpstr>Stvaranje tablice</vt:lpstr>
      <vt:lpstr>Dijaloški okvir dizajna tablice</vt:lpstr>
      <vt:lpstr>Stvaranje tablice</vt:lpstr>
      <vt:lpstr>Stvaranje tablice</vt:lpstr>
      <vt:lpstr>Definiranje primarnog ključa</vt:lpstr>
      <vt:lpstr>Definiranje primarnog ključa</vt:lpstr>
      <vt:lpstr>Definiranje primarnog ključa</vt:lpstr>
      <vt:lpstr>Postavljanje indeksa na polje</vt:lpstr>
      <vt:lpstr>Spremanje tablice</vt:lpstr>
      <vt:lpstr>Spremanje tablice</vt:lpstr>
      <vt:lpstr>Spremanje tablice</vt:lpstr>
      <vt:lpstr>Otvaranje tablice u dizajnerskom pogledu </vt:lpstr>
      <vt:lpstr>Stvaranje matične i prometne tablice</vt:lpstr>
      <vt:lpstr>Stvaranje matične i prometne tablice</vt:lpstr>
      <vt:lpstr>Postavljanje veličine polja</vt:lpstr>
      <vt:lpstr>Postavljanje oblika podataka u tablicama</vt:lpstr>
      <vt:lpstr>Ulazna maska </vt:lpstr>
      <vt:lpstr>Ulazna maska </vt:lpstr>
      <vt:lpstr>Ulazna maska </vt:lpstr>
      <vt:lpstr>Primjer</vt:lpstr>
      <vt:lpstr>Zadana vrijednost</vt:lpstr>
      <vt:lpstr>Provjera točnosti unesenih podataka</vt:lpstr>
      <vt:lpstr>Provjera točnosti unesenih podataka</vt:lpstr>
      <vt:lpstr>Polje potrebnosti</vt:lpstr>
      <vt:lpstr>Čarobnjak za traženje vrijednosti</vt:lpstr>
      <vt:lpstr>Čarobnjak za traženje vrijednosti</vt:lpstr>
      <vt:lpstr>Čarobnjak za traženje vrijednosti</vt:lpstr>
      <vt:lpstr>Čarobnjak za traženje vrijednosti</vt:lpstr>
      <vt:lpstr>Čarobnjak za traženje vrijednosti</vt:lpstr>
      <vt:lpstr>Čarobnjak za traženje vrijednosti</vt:lpstr>
      <vt:lpstr>Čarobnjak za traženje vrijednosti</vt:lpstr>
      <vt:lpstr>Mijenjanje podataka u čarobnjaku za traženje vrijednosti</vt:lpstr>
      <vt:lpstr>Izgled baze nakon što smo napravili tablicu FILM </vt:lpstr>
      <vt:lpstr>Stvaranje prometne tablice</vt:lpstr>
      <vt:lpstr>Stvaranje prometne tablice</vt:lpstr>
      <vt:lpstr>Izgled prometne tablice</vt:lpstr>
      <vt:lpstr>Izgled prometne tablice</vt:lpstr>
      <vt:lpstr>Postavljanje relacijskih veza</vt:lpstr>
      <vt:lpstr>Odnosi -&gt; Prikaz tablice </vt:lpstr>
      <vt:lpstr>Odnosi -&gt; Prikaz tablice </vt:lpstr>
      <vt:lpstr>Odnosi -&gt; Prikaz tablice </vt:lpstr>
      <vt:lpstr>Odnosi -&gt; Prikaz tablice </vt:lpstr>
      <vt:lpstr>Stvaranje veza</vt:lpstr>
      <vt:lpstr> Prozor uređivanja odnosa</vt:lpstr>
      <vt:lpstr>Referencijalni integritet</vt:lpstr>
      <vt:lpstr>Referencijalni integritet</vt:lpstr>
      <vt:lpstr>Referencijalni integritet</vt:lpstr>
      <vt:lpstr>Veze između entiteta</vt:lpstr>
      <vt:lpstr>Veze između entiteta</vt:lpstr>
      <vt:lpstr>Zadatak</vt:lpstr>
      <vt:lpstr>ER-a model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Osnove baza podataka 3. dio</dc:title>
  <dc:creator>PLN1</dc:creator>
  <cp:lastModifiedBy>Stjepan Šalković</cp:lastModifiedBy>
  <cp:revision>57</cp:revision>
  <dcterms:created xsi:type="dcterms:W3CDTF">2011-09-16T20:04:18Z</dcterms:created>
  <dcterms:modified xsi:type="dcterms:W3CDTF">2020-03-31T20:01:39Z</dcterms:modified>
</cp:coreProperties>
</file>