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47001-DCF2-4794-A264-710CECAFF1E7}" type="datetimeFigureOut">
              <a:rPr lang="hr-HR" smtClean="0"/>
              <a:pPr/>
              <a:t>19.9.2011.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7911C-D889-42BE-8DFC-8CC34D94746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47001-DCF2-4794-A264-710CECAFF1E7}" type="datetimeFigureOut">
              <a:rPr lang="hr-HR" smtClean="0"/>
              <a:pPr/>
              <a:t>19.9.2011.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7911C-D889-42BE-8DFC-8CC34D94746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47001-DCF2-4794-A264-710CECAFF1E7}" type="datetimeFigureOut">
              <a:rPr lang="hr-HR" smtClean="0"/>
              <a:pPr/>
              <a:t>19.9.2011.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7911C-D889-42BE-8DFC-8CC34D94746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47001-DCF2-4794-A264-710CECAFF1E7}" type="datetimeFigureOut">
              <a:rPr lang="hr-HR" smtClean="0"/>
              <a:pPr/>
              <a:t>19.9.2011.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7911C-D889-42BE-8DFC-8CC34D94746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47001-DCF2-4794-A264-710CECAFF1E7}" type="datetimeFigureOut">
              <a:rPr lang="hr-HR" smtClean="0"/>
              <a:pPr/>
              <a:t>19.9.2011.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7911C-D889-42BE-8DFC-8CC34D94746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47001-DCF2-4794-A264-710CECAFF1E7}" type="datetimeFigureOut">
              <a:rPr lang="hr-HR" smtClean="0"/>
              <a:pPr/>
              <a:t>19.9.2011.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7911C-D889-42BE-8DFC-8CC34D94746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47001-DCF2-4794-A264-710CECAFF1E7}" type="datetimeFigureOut">
              <a:rPr lang="hr-HR" smtClean="0"/>
              <a:pPr/>
              <a:t>19.9.2011.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7911C-D889-42BE-8DFC-8CC34D94746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47001-DCF2-4794-A264-710CECAFF1E7}" type="datetimeFigureOut">
              <a:rPr lang="hr-HR" smtClean="0"/>
              <a:pPr/>
              <a:t>19.9.2011.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7911C-D889-42BE-8DFC-8CC34D94746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47001-DCF2-4794-A264-710CECAFF1E7}" type="datetimeFigureOut">
              <a:rPr lang="hr-HR" smtClean="0"/>
              <a:pPr/>
              <a:t>19.9.2011.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7911C-D889-42BE-8DFC-8CC34D94746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47001-DCF2-4794-A264-710CECAFF1E7}" type="datetimeFigureOut">
              <a:rPr lang="hr-HR" smtClean="0"/>
              <a:pPr/>
              <a:t>19.9.2011.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7911C-D889-42BE-8DFC-8CC34D94746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47001-DCF2-4794-A264-710CECAFF1E7}" type="datetimeFigureOut">
              <a:rPr lang="hr-HR" smtClean="0"/>
              <a:pPr/>
              <a:t>19.9.2011.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7911C-D889-42BE-8DFC-8CC34D94746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47001-DCF2-4794-A264-710CECAFF1E7}" type="datetimeFigureOut">
              <a:rPr lang="hr-HR" smtClean="0"/>
              <a:pPr/>
              <a:t>19.9.2011.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7911C-D889-42BE-8DFC-8CC34D94746D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Osnove baza podataka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4.dio</a:t>
            </a:r>
            <a:endParaRPr lang="hr-H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Unos podataka u tablicu PRIJATELJ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Unesimo sada zapise </a:t>
            </a:r>
            <a:r>
              <a:rPr lang="hr-HR" dirty="0" smtClean="0"/>
              <a:t>u </a:t>
            </a:r>
            <a:r>
              <a:rPr lang="hr-HR" dirty="0" smtClean="0"/>
              <a:t>tablicu PRIJATELJ.</a:t>
            </a:r>
            <a:endParaRPr lang="hr-H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7" y="2492896"/>
            <a:ext cx="8558665" cy="230425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Kretanje po zapisima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Kad smo zapise unijeli u tablicu, trebamo se po njima znati kretati. </a:t>
            </a:r>
            <a:endParaRPr lang="hr-HR" dirty="0" smtClean="0"/>
          </a:p>
          <a:p>
            <a:r>
              <a:rPr lang="hr-HR" dirty="0" smtClean="0"/>
              <a:t>Za navigaciju odnosno </a:t>
            </a:r>
            <a:r>
              <a:rPr lang="hr-HR" dirty="0" smtClean="0"/>
              <a:t>kretanje po zapisima možemo upotrebljavati miš ili gumbe na </a:t>
            </a:r>
            <a:r>
              <a:rPr lang="hr-HR" dirty="0" smtClean="0"/>
              <a:t>dnu </a:t>
            </a:r>
            <a:r>
              <a:rPr lang="pl-PL" dirty="0" smtClean="0"/>
              <a:t>tablice </a:t>
            </a:r>
            <a:r>
              <a:rPr lang="pl-PL" dirty="0" smtClean="0"/>
              <a:t>označene na sljedećoj slici.</a:t>
            </a:r>
            <a:endParaRPr lang="hr-H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4149079"/>
            <a:ext cx="3888432" cy="2421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Kretanje po zapisima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Sljedeća </a:t>
            </a:r>
            <a:r>
              <a:rPr lang="hr-HR" dirty="0" smtClean="0"/>
              <a:t>tablica objašnjava funkciju svakog pojedinog gumba s prethodne slike.</a:t>
            </a:r>
            <a:endParaRPr lang="hr-H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2708920"/>
            <a:ext cx="9144000" cy="395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Unos zapisa u matične i prometne tablice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r>
              <a:rPr lang="hr-HR" dirty="0" smtClean="0"/>
              <a:t>Sjetimo se: prije nego što možemo unositi podatke u prometnu tablicu (</a:t>
            </a:r>
            <a:r>
              <a:rPr lang="hr-HR" dirty="0" smtClean="0"/>
              <a:t>POSUDUJE) </a:t>
            </a:r>
            <a:r>
              <a:rPr lang="it-IT" dirty="0" err="1" smtClean="0"/>
              <a:t>moramo</a:t>
            </a:r>
            <a:r>
              <a:rPr lang="it-IT" dirty="0" smtClean="0"/>
              <a:t> un</a:t>
            </a:r>
            <a:r>
              <a:rPr lang="hr-HR" dirty="0" smtClean="0"/>
              <a:t>i</a:t>
            </a:r>
            <a:r>
              <a:rPr lang="it-IT" dirty="0" err="1" smtClean="0"/>
              <a:t>jeti</a:t>
            </a:r>
            <a:r>
              <a:rPr lang="it-IT" dirty="0" smtClean="0"/>
              <a:t> </a:t>
            </a:r>
            <a:r>
              <a:rPr lang="it-IT" dirty="0" err="1" smtClean="0"/>
              <a:t>zapise</a:t>
            </a:r>
            <a:r>
              <a:rPr lang="it-IT" dirty="0" smtClean="0"/>
              <a:t> u </a:t>
            </a:r>
            <a:r>
              <a:rPr lang="it-IT" dirty="0" err="1" smtClean="0"/>
              <a:t>sve</a:t>
            </a:r>
            <a:r>
              <a:rPr lang="it-IT" dirty="0" smtClean="0"/>
              <a:t> </a:t>
            </a:r>
            <a:r>
              <a:rPr lang="it-IT" dirty="0" err="1" smtClean="0"/>
              <a:t>matične</a:t>
            </a:r>
            <a:r>
              <a:rPr lang="it-IT" dirty="0" smtClean="0"/>
              <a:t> </a:t>
            </a:r>
            <a:r>
              <a:rPr lang="it-IT" dirty="0" err="1" smtClean="0"/>
              <a:t>tablice</a:t>
            </a:r>
            <a:r>
              <a:rPr lang="it-IT" dirty="0" smtClean="0"/>
              <a:t> (FILM</a:t>
            </a:r>
            <a:r>
              <a:rPr lang="it-IT" dirty="0" smtClean="0"/>
              <a:t>).</a:t>
            </a:r>
            <a:endParaRPr lang="hr-HR" dirty="0" smtClean="0"/>
          </a:p>
          <a:p>
            <a:r>
              <a:rPr lang="hr-HR" dirty="0" smtClean="0"/>
              <a:t>Otvorimo </a:t>
            </a:r>
            <a:r>
              <a:rPr lang="hr-HR" dirty="0" smtClean="0"/>
              <a:t>stoga tablicu FILM te unesimo u nju zapis.</a:t>
            </a:r>
            <a:endParaRPr lang="hr-HR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3861048"/>
            <a:ext cx="7128792" cy="28083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Unos zapisa u matične i prometne tablice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/>
          <a:lstStyle/>
          <a:p>
            <a:r>
              <a:rPr lang="hr-HR" dirty="0" smtClean="0"/>
              <a:t>Opet, prvo polje [</a:t>
            </a:r>
            <a:r>
              <a:rPr lang="hr-HR" dirty="0" err="1" smtClean="0"/>
              <a:t>Sifra</a:t>
            </a:r>
            <a:r>
              <a:rPr lang="hr-HR" dirty="0" smtClean="0"/>
              <a:t>_filma] je tipa </a:t>
            </a:r>
            <a:r>
              <a:rPr lang="hr-HR" i="1" dirty="0" err="1" smtClean="0"/>
              <a:t>Samonumeriranje</a:t>
            </a:r>
            <a:r>
              <a:rPr lang="hr-HR" i="1" dirty="0" smtClean="0"/>
              <a:t> </a:t>
            </a:r>
            <a:r>
              <a:rPr lang="hr-HR" dirty="0" smtClean="0"/>
              <a:t>pa to polje ne </a:t>
            </a:r>
            <a:r>
              <a:rPr lang="hr-HR" dirty="0" smtClean="0"/>
              <a:t>unosimo </a:t>
            </a:r>
            <a:r>
              <a:rPr lang="pl-PL" dirty="0" smtClean="0"/>
              <a:t>nego </a:t>
            </a:r>
            <a:r>
              <a:rPr lang="pl-PL" dirty="0" smtClean="0"/>
              <a:t>prelazimo na sljedeće, [Naziv_filma]. To je polje obavezno za unos te </a:t>
            </a:r>
            <a:r>
              <a:rPr lang="pl-PL" dirty="0" smtClean="0"/>
              <a:t>ga </a:t>
            </a:r>
            <a:r>
              <a:rPr lang="hr-HR" dirty="0" smtClean="0"/>
              <a:t>ne </a:t>
            </a:r>
            <a:r>
              <a:rPr lang="hr-HR" dirty="0" smtClean="0"/>
              <a:t>možemo ostaviti praznog. </a:t>
            </a:r>
            <a:endParaRPr lang="hr-HR" dirty="0" smtClean="0"/>
          </a:p>
          <a:p>
            <a:r>
              <a:rPr lang="hr-HR" dirty="0" smtClean="0"/>
              <a:t>Unesimo </a:t>
            </a:r>
            <a:r>
              <a:rPr lang="hr-HR" dirty="0" smtClean="0"/>
              <a:t>mu vrijednost „</a:t>
            </a:r>
            <a:r>
              <a:rPr lang="hr-HR" dirty="0" err="1" smtClean="0"/>
              <a:t>Matrix</a:t>
            </a:r>
            <a:r>
              <a:rPr lang="hr-HR" dirty="0" smtClean="0"/>
              <a:t>“.</a:t>
            </a:r>
            <a:endParaRPr lang="hr-HR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365104"/>
            <a:ext cx="8784977" cy="17281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Unos zapisa u matične i prometne tablice</a:t>
            </a:r>
            <a:endParaRPr lang="hr-HR" dirty="0"/>
          </a:p>
        </p:txBody>
      </p:sp>
      <p:sp>
        <p:nvSpPr>
          <p:cNvPr id="4" name="Rectangle 3"/>
          <p:cNvSpPr/>
          <p:nvPr/>
        </p:nvSpPr>
        <p:spPr>
          <a:xfrm>
            <a:off x="467544" y="1700808"/>
            <a:ext cx="81369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 smtClean="0"/>
              <a:t>Ako u polje koje je obavezno za unos ne unesemo vrijednost, MS Access će</a:t>
            </a:r>
          </a:p>
          <a:p>
            <a:r>
              <a:rPr lang="hr-HR" dirty="0" smtClean="0"/>
              <a:t>javiti upozorenje da moramo unijeti podatak u obavezno polje kako je prikazano</a:t>
            </a:r>
          </a:p>
          <a:p>
            <a:r>
              <a:rPr lang="hr-HR" dirty="0" smtClean="0"/>
              <a:t>na sljedećoj slici.</a:t>
            </a:r>
            <a:endParaRPr lang="hr-HR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1" y="2636912"/>
            <a:ext cx="4770381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539552" y="4581128"/>
            <a:ext cx="86044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U polje [Reziser_filma] unesimo vrijednost „Andy Wachowski, Lana Wachowski“.</a:t>
            </a:r>
            <a:endParaRPr lang="hr-HR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5085184"/>
            <a:ext cx="8424936" cy="151216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Unos zapisa u matične i prometne tablice</a:t>
            </a:r>
            <a:endParaRPr lang="hr-HR" dirty="0"/>
          </a:p>
        </p:txBody>
      </p:sp>
      <p:sp>
        <p:nvSpPr>
          <p:cNvPr id="4" name="Rectangle 3"/>
          <p:cNvSpPr/>
          <p:nvPr/>
        </p:nvSpPr>
        <p:spPr>
          <a:xfrm>
            <a:off x="467544" y="1556792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U polje [Glavni_glumci] unesimo vrijednost „</a:t>
            </a:r>
            <a:r>
              <a:rPr lang="hr-HR" sz="2400" dirty="0" err="1" smtClean="0"/>
              <a:t>Keanu</a:t>
            </a:r>
            <a:r>
              <a:rPr lang="hr-HR" sz="2400" dirty="0" smtClean="0"/>
              <a:t> </a:t>
            </a:r>
            <a:r>
              <a:rPr lang="hr-HR" sz="2400" dirty="0" err="1" smtClean="0"/>
              <a:t>Reeves</a:t>
            </a:r>
            <a:r>
              <a:rPr lang="hr-HR" sz="2400" dirty="0" smtClean="0"/>
              <a:t>, </a:t>
            </a:r>
            <a:r>
              <a:rPr lang="hr-HR" sz="2400" dirty="0" err="1" smtClean="0"/>
              <a:t>Laurence</a:t>
            </a:r>
            <a:r>
              <a:rPr lang="hr-HR" sz="2400" dirty="0" smtClean="0"/>
              <a:t> </a:t>
            </a:r>
            <a:r>
              <a:rPr lang="hr-HR" sz="2400" dirty="0" err="1" smtClean="0"/>
              <a:t>Fishburne</a:t>
            </a:r>
            <a:endParaRPr lang="hr-HR" sz="2400" dirty="0" smtClean="0"/>
          </a:p>
          <a:p>
            <a:r>
              <a:rPr lang="hr-HR" sz="2400" dirty="0" smtClean="0"/>
              <a:t>i </a:t>
            </a:r>
            <a:r>
              <a:rPr lang="hr-HR" sz="2400" dirty="0" err="1" smtClean="0"/>
              <a:t>Carrie</a:t>
            </a:r>
            <a:r>
              <a:rPr lang="hr-HR" sz="2400" dirty="0" smtClean="0"/>
              <a:t>-</a:t>
            </a:r>
            <a:r>
              <a:rPr lang="hr-HR" sz="2400" dirty="0" err="1" smtClean="0"/>
              <a:t>Anne</a:t>
            </a:r>
            <a:r>
              <a:rPr lang="hr-HR" sz="2400" dirty="0" smtClean="0"/>
              <a:t> </a:t>
            </a:r>
            <a:r>
              <a:rPr lang="hr-HR" sz="2400" dirty="0" err="1" smtClean="0"/>
              <a:t>Moss</a:t>
            </a:r>
            <a:r>
              <a:rPr lang="hr-HR" sz="2400" dirty="0" smtClean="0"/>
              <a:t>“.</a:t>
            </a:r>
            <a:endParaRPr lang="hr-HR" sz="24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780928"/>
            <a:ext cx="8438271" cy="14401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539552" y="4365104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Nakon polja [Glavni_glumci] dolazi polje [Godina_izdanja]. To polje ima </a:t>
            </a:r>
            <a:r>
              <a:rPr lang="hr-HR" sz="2400" dirty="0" smtClean="0"/>
              <a:t>ulaznu masku </a:t>
            </a:r>
            <a:r>
              <a:rPr lang="hr-HR" sz="2400" dirty="0" smtClean="0"/>
              <a:t>koja će se prikazati čim počnemo unositi vrijednost.</a:t>
            </a:r>
            <a:endParaRPr lang="hr-HR" sz="2400" dirty="0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5517232"/>
            <a:ext cx="8496944" cy="122413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Unos zapisa u matične i prometne tablice</a:t>
            </a:r>
            <a:endParaRPr lang="hr-HR" dirty="0"/>
          </a:p>
        </p:txBody>
      </p:sp>
      <p:sp>
        <p:nvSpPr>
          <p:cNvPr id="4" name="Rectangle 3"/>
          <p:cNvSpPr/>
          <p:nvPr/>
        </p:nvSpPr>
        <p:spPr>
          <a:xfrm>
            <a:off x="467544" y="1556792"/>
            <a:ext cx="82809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/>
              <a:t>Ulazna maska polja [Godina_izdanja] traži da unesemo četiri broja koja </a:t>
            </a:r>
            <a:r>
              <a:rPr lang="pl-PL" sz="2400" dirty="0" smtClean="0"/>
              <a:t>moraju </a:t>
            </a:r>
            <a:r>
              <a:rPr lang="hr-HR" sz="2400" dirty="0" smtClean="0"/>
              <a:t>biti </a:t>
            </a:r>
            <a:r>
              <a:rPr lang="hr-HR" sz="2400" dirty="0" smtClean="0"/>
              <a:t>veća od broja 1895. Ako probamo unijeti broj manji od 1895, pojavit će </a:t>
            </a:r>
            <a:r>
              <a:rPr lang="hr-HR" sz="2400" dirty="0" smtClean="0"/>
              <a:t>se upozorenje </a:t>
            </a:r>
            <a:r>
              <a:rPr lang="hr-HR" sz="2400" dirty="0" smtClean="0"/>
              <a:t>u kojem će biti naveden tekst koji smo pri dizajniranju tablice </a:t>
            </a:r>
            <a:r>
              <a:rPr lang="hr-HR" sz="2400" dirty="0" smtClean="0"/>
              <a:t>unijeli u </a:t>
            </a:r>
            <a:r>
              <a:rPr lang="hr-HR" sz="2400" dirty="0" smtClean="0"/>
              <a:t>polje </a:t>
            </a:r>
            <a:r>
              <a:rPr lang="hr-HR" sz="2400" i="1" dirty="0" smtClean="0"/>
              <a:t>Tekst provjere </a:t>
            </a:r>
            <a:r>
              <a:rPr lang="hr-HR" sz="2400" i="1" dirty="0" smtClean="0"/>
              <a:t>valjanosti.</a:t>
            </a:r>
            <a:endParaRPr lang="hr-HR" sz="24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429000"/>
            <a:ext cx="6264696" cy="2339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Unos zapisa u matične i prometne tablice</a:t>
            </a:r>
            <a:endParaRPr lang="hr-HR" dirty="0"/>
          </a:p>
        </p:txBody>
      </p:sp>
      <p:sp>
        <p:nvSpPr>
          <p:cNvPr id="4" name="Rectangle 3"/>
          <p:cNvSpPr/>
          <p:nvPr/>
        </p:nvSpPr>
        <p:spPr>
          <a:xfrm>
            <a:off x="467544" y="1628800"/>
            <a:ext cx="8208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dirty="0" smtClean="0">
                <a:latin typeface="Calibri" pitchFamily="34" charset="0"/>
                <a:cs typeface="Calibri" pitchFamily="34" charset="0"/>
              </a:rPr>
              <a:t>Probamo li unijeti broj veći ili manji od četiri znamenke, također ćemo </a:t>
            </a:r>
            <a:r>
              <a:rPr lang="vi-VN" sz="2400" dirty="0" smtClean="0">
                <a:latin typeface="Calibri" pitchFamily="34" charset="0"/>
                <a:cs typeface="Calibri" pitchFamily="34" charset="0"/>
              </a:rPr>
              <a:t>dobiti</a:t>
            </a:r>
            <a:r>
              <a:rPr lang="hr-HR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hr-HR" sz="2400" dirty="0" smtClean="0"/>
              <a:t>upozorenje </a:t>
            </a:r>
            <a:r>
              <a:rPr lang="hr-HR" sz="2400" dirty="0" smtClean="0"/>
              <a:t>da nismo dobro unijeli vrijednost u ulaznu masku.</a:t>
            </a:r>
            <a:endParaRPr lang="hr-HR" sz="2400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2420888"/>
            <a:ext cx="4927147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539552" y="3573016"/>
            <a:ext cx="79928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/>
              <a:t>Ako probamo u ulaznu masku unijeti podatak koji nije broj, MS Access taj </a:t>
            </a:r>
            <a:r>
              <a:rPr lang="pl-PL" sz="2400" dirty="0" smtClean="0"/>
              <a:t>podatak </a:t>
            </a:r>
            <a:r>
              <a:rPr lang="vi-VN" sz="2400" dirty="0" smtClean="0">
                <a:latin typeface="Calibri" pitchFamily="34" charset="0"/>
                <a:cs typeface="Calibri" pitchFamily="34" charset="0"/>
              </a:rPr>
              <a:t>također </a:t>
            </a:r>
            <a:r>
              <a:rPr lang="vi-VN" sz="2400" dirty="0" smtClean="0">
                <a:latin typeface="Calibri" pitchFamily="34" charset="0"/>
                <a:cs typeface="Calibri" pitchFamily="34" charset="0"/>
              </a:rPr>
              <a:t>neće prihvatiti.</a:t>
            </a:r>
          </a:p>
          <a:p>
            <a:r>
              <a:rPr lang="hr-HR" sz="2400" dirty="0" smtClean="0"/>
              <a:t>Dakle, prisiljeni smo unijeti četveroznamenkasti broj veći od 1895. </a:t>
            </a:r>
            <a:r>
              <a:rPr lang="hr-HR" sz="2400" dirty="0" smtClean="0"/>
              <a:t>Unesimo stoga </a:t>
            </a:r>
            <a:r>
              <a:rPr lang="hr-HR" sz="2400" dirty="0" smtClean="0"/>
              <a:t>vrijednost „1999“.</a:t>
            </a:r>
            <a:endParaRPr lang="hr-HR" sz="2400" dirty="0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5229200"/>
            <a:ext cx="8234939" cy="13681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Unos zapisa u matične i prometne tablice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/>
          </a:bodyPr>
          <a:lstStyle/>
          <a:p>
            <a:r>
              <a:rPr lang="hr-HR" sz="2400" dirty="0" smtClean="0"/>
              <a:t>Nakon toga dolazimo do unosa u polje [Slika_naslovnice] koje je tipa </a:t>
            </a:r>
            <a:r>
              <a:rPr lang="hr-HR" sz="2400" i="1" dirty="0" smtClean="0"/>
              <a:t>Privitak.</a:t>
            </a:r>
          </a:p>
          <a:p>
            <a:r>
              <a:rPr lang="hr-HR" sz="2400" dirty="0" smtClean="0"/>
              <a:t>Za unos u polje tipa </a:t>
            </a:r>
            <a:r>
              <a:rPr lang="hr-HR" sz="2400" i="1" dirty="0" smtClean="0"/>
              <a:t>Privitak </a:t>
            </a:r>
            <a:r>
              <a:rPr lang="hr-HR" sz="2400" dirty="0" smtClean="0"/>
              <a:t>potrebno je na polje dvostruko kliknuti mišem, </a:t>
            </a:r>
            <a:r>
              <a:rPr lang="hr-HR" sz="2400" dirty="0" smtClean="0"/>
              <a:t>nakon čega </a:t>
            </a:r>
            <a:r>
              <a:rPr lang="hr-HR" sz="2400" dirty="0" smtClean="0"/>
              <a:t>će se otvoriti dijaloški okvir za umetanje datoteke kako je </a:t>
            </a:r>
            <a:r>
              <a:rPr lang="hr-HR" sz="2400" dirty="0" smtClean="0"/>
              <a:t>prikazano na </a:t>
            </a:r>
            <a:r>
              <a:rPr lang="hr-HR" sz="2400" dirty="0" smtClean="0"/>
              <a:t>sljedećoj slici.</a:t>
            </a:r>
            <a:endParaRPr lang="hr-HR" sz="2400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356992"/>
            <a:ext cx="6048672" cy="342665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Sadržaj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vi-VN" i="1" dirty="0"/>
              <a:t>Uređivanje baze </a:t>
            </a:r>
            <a:r>
              <a:rPr lang="vi-VN" i="1" dirty="0" smtClean="0"/>
              <a:t>podataka</a:t>
            </a:r>
            <a:endParaRPr lang="hr-HR" i="1" dirty="0" smtClean="0"/>
          </a:p>
          <a:p>
            <a:r>
              <a:rPr lang="hr-HR" dirty="0"/>
              <a:t>Dodavanje novih </a:t>
            </a:r>
            <a:r>
              <a:rPr lang="hr-HR" dirty="0" smtClean="0"/>
              <a:t>zapisa</a:t>
            </a:r>
          </a:p>
          <a:p>
            <a:r>
              <a:rPr lang="hr-HR" dirty="0"/>
              <a:t>Kretanje po </a:t>
            </a:r>
            <a:r>
              <a:rPr lang="hr-HR" dirty="0" smtClean="0"/>
              <a:t>zapisima</a:t>
            </a:r>
          </a:p>
          <a:p>
            <a:r>
              <a:rPr lang="pl-PL" dirty="0"/>
              <a:t>Unos zapisa u matične i prometne </a:t>
            </a:r>
            <a:r>
              <a:rPr lang="pl-PL" dirty="0" smtClean="0"/>
              <a:t>tablice</a:t>
            </a:r>
          </a:p>
          <a:p>
            <a:r>
              <a:rPr lang="hr-HR" dirty="0"/>
              <a:t>Brisanje postojećih </a:t>
            </a:r>
            <a:r>
              <a:rPr lang="hr-HR" dirty="0" smtClean="0"/>
              <a:t>zapisa</a:t>
            </a:r>
          </a:p>
          <a:p>
            <a:r>
              <a:rPr lang="vi-VN" dirty="0"/>
              <a:t>Uređenje postojećih </a:t>
            </a:r>
            <a:r>
              <a:rPr lang="vi-VN" dirty="0" smtClean="0"/>
              <a:t>zapisa</a:t>
            </a:r>
            <a:endParaRPr lang="hr-HR" dirty="0" smtClean="0"/>
          </a:p>
          <a:p>
            <a:r>
              <a:rPr lang="hr-HR" dirty="0"/>
              <a:t>Kopiranje, preimenovanje i brisanje </a:t>
            </a:r>
            <a:r>
              <a:rPr lang="hr-HR" dirty="0" smtClean="0"/>
              <a:t>tablica</a:t>
            </a:r>
          </a:p>
          <a:p>
            <a:r>
              <a:rPr lang="hr-HR" dirty="0"/>
              <a:t>Kopiranje </a:t>
            </a:r>
            <a:r>
              <a:rPr lang="hr-HR" dirty="0" smtClean="0"/>
              <a:t>tablice</a:t>
            </a:r>
          </a:p>
          <a:p>
            <a:r>
              <a:rPr lang="hr-HR" dirty="0"/>
              <a:t>Promjena imena </a:t>
            </a:r>
            <a:r>
              <a:rPr lang="hr-HR" dirty="0" smtClean="0"/>
              <a:t>tablice</a:t>
            </a:r>
          </a:p>
          <a:p>
            <a:r>
              <a:rPr lang="hr-HR" dirty="0"/>
              <a:t>Brisanje tablice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Unos zapisa u matične i prometne tablice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4525963"/>
          </a:xfrm>
        </p:spPr>
        <p:txBody>
          <a:bodyPr>
            <a:normAutofit/>
          </a:bodyPr>
          <a:lstStyle/>
          <a:p>
            <a:r>
              <a:rPr lang="hr-HR" sz="2400" dirty="0" smtClean="0"/>
              <a:t>U dijaloškom okviru kliknimo na gumb </a:t>
            </a:r>
            <a:r>
              <a:rPr lang="hr-HR" sz="2400" i="1" dirty="0" smtClean="0"/>
              <a:t>Dodavanje (</a:t>
            </a:r>
            <a:r>
              <a:rPr lang="hr-HR" sz="2400" i="1" dirty="0" err="1" smtClean="0"/>
              <a:t>engl</a:t>
            </a:r>
            <a:r>
              <a:rPr lang="hr-HR" sz="2400" i="1" dirty="0" smtClean="0"/>
              <a:t>. Insert) nakon čega </a:t>
            </a:r>
            <a:r>
              <a:rPr lang="hr-HR" sz="2400" i="1" dirty="0" smtClean="0"/>
              <a:t>će </a:t>
            </a:r>
            <a:r>
              <a:rPr lang="hr-HR" sz="2400" dirty="0" smtClean="0"/>
              <a:t>se </a:t>
            </a:r>
            <a:r>
              <a:rPr lang="hr-HR" sz="2400" dirty="0" smtClean="0"/>
              <a:t>otvoriti prozor s početnom mapom </a:t>
            </a:r>
            <a:r>
              <a:rPr lang="hr-HR" sz="2400" i="1" dirty="0" smtClean="0"/>
              <a:t>Dokumenti (</a:t>
            </a:r>
            <a:r>
              <a:rPr lang="hr-HR" sz="2400" i="1" dirty="0" err="1" smtClean="0"/>
              <a:t>engl</a:t>
            </a:r>
            <a:r>
              <a:rPr lang="hr-HR" sz="2400" i="1" dirty="0" smtClean="0"/>
              <a:t>. </a:t>
            </a:r>
            <a:r>
              <a:rPr lang="hr-HR" sz="2400" i="1" dirty="0" err="1" smtClean="0"/>
              <a:t>Documents</a:t>
            </a:r>
            <a:r>
              <a:rPr lang="hr-HR" sz="2400" i="1" dirty="0" smtClean="0"/>
              <a:t>) u </a:t>
            </a:r>
            <a:r>
              <a:rPr lang="hr-HR" sz="2400" i="1" dirty="0" smtClean="0"/>
              <a:t>kojem </a:t>
            </a:r>
            <a:r>
              <a:rPr lang="hr-HR" sz="2400" dirty="0" smtClean="0"/>
              <a:t>trebamo </a:t>
            </a:r>
            <a:r>
              <a:rPr lang="hr-HR" sz="2400" dirty="0" smtClean="0"/>
              <a:t>pronaći sliku ili datoteku koju želimo ubaciti u polje. Sliku za polje [</a:t>
            </a:r>
            <a:r>
              <a:rPr lang="hr-HR" sz="2400" dirty="0" smtClean="0"/>
              <a:t>Slika_naslovnice</a:t>
            </a:r>
            <a:r>
              <a:rPr lang="hr-HR" sz="2400" dirty="0" smtClean="0"/>
              <a:t>] moramo prije toga imati spremljenu na svome računalu.</a:t>
            </a:r>
            <a:endParaRPr lang="hr-HR" sz="2400" dirty="0"/>
          </a:p>
        </p:txBody>
      </p:sp>
      <p:pic>
        <p:nvPicPr>
          <p:cNvPr id="4" name="Slika 6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140968"/>
            <a:ext cx="6552728" cy="3717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Unos zapisa u matične i prometne tablice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/>
          </a:bodyPr>
          <a:lstStyle/>
          <a:p>
            <a:r>
              <a:rPr lang="hr-HR" sz="2800" dirty="0" smtClean="0"/>
              <a:t>Nakon što smo pronašli i označili datoteku koju želimo unijeti u polje kliknimo </a:t>
            </a:r>
            <a:r>
              <a:rPr lang="hr-HR" sz="2800" dirty="0" smtClean="0"/>
              <a:t>na gumb </a:t>
            </a:r>
            <a:r>
              <a:rPr lang="hr-HR" sz="2800" i="1" dirty="0" smtClean="0"/>
              <a:t>Otvori (</a:t>
            </a:r>
            <a:r>
              <a:rPr lang="hr-HR" sz="2800" i="1" dirty="0" err="1" smtClean="0"/>
              <a:t>engl</a:t>
            </a:r>
            <a:r>
              <a:rPr lang="hr-HR" sz="2800" i="1" dirty="0" smtClean="0"/>
              <a:t>. </a:t>
            </a:r>
            <a:r>
              <a:rPr lang="hr-HR" sz="2800" i="1" dirty="0" err="1" smtClean="0"/>
              <a:t>Open</a:t>
            </a:r>
            <a:r>
              <a:rPr lang="hr-HR" sz="2800" dirty="0" smtClean="0"/>
              <a:t>). </a:t>
            </a:r>
            <a:endParaRPr lang="hr-HR" sz="2800" dirty="0" smtClean="0"/>
          </a:p>
          <a:p>
            <a:r>
              <a:rPr lang="hr-HR" sz="2800" dirty="0" smtClean="0"/>
              <a:t>Nakon </a:t>
            </a:r>
            <a:r>
              <a:rPr lang="hr-HR" sz="2800" dirty="0" smtClean="0"/>
              <a:t>toga naša će se datoteka prikazati u </a:t>
            </a:r>
            <a:r>
              <a:rPr lang="hr-HR" sz="2800" dirty="0" smtClean="0"/>
              <a:t>dijaloškom </a:t>
            </a:r>
            <a:r>
              <a:rPr lang="pl-PL" sz="2800" dirty="0" smtClean="0"/>
              <a:t>okviru </a:t>
            </a:r>
            <a:r>
              <a:rPr lang="pl-PL" sz="2800" dirty="0" smtClean="0"/>
              <a:t>Privici, kako je prikazano na sljedećoj slici.</a:t>
            </a:r>
            <a:endParaRPr lang="hr-HR" sz="2800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3501007"/>
            <a:ext cx="5616624" cy="3181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Unos zapisa u matične i prometne tablice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Posljednji korak u dodavanju privitka je kliknuti na gumb </a:t>
            </a:r>
            <a:r>
              <a:rPr lang="pl-PL" i="1" dirty="0" smtClean="0"/>
              <a:t>U redu (engl. OK).</a:t>
            </a:r>
          </a:p>
          <a:p>
            <a:r>
              <a:rPr lang="pl-PL" dirty="0" smtClean="0"/>
              <a:t>Zadnje polje koje moramo unijeti u tablici FILM je polje [Zanr]. </a:t>
            </a:r>
            <a:endParaRPr lang="pl-PL" dirty="0" smtClean="0"/>
          </a:p>
          <a:p>
            <a:r>
              <a:rPr lang="pl-PL" dirty="0" smtClean="0"/>
              <a:t>To </a:t>
            </a:r>
            <a:r>
              <a:rPr lang="pl-PL" dirty="0" smtClean="0"/>
              <a:t>je polje </a:t>
            </a:r>
            <a:r>
              <a:rPr lang="pl-PL" dirty="0" smtClean="0"/>
              <a:t>padajućeg </a:t>
            </a:r>
            <a:r>
              <a:rPr lang="hr-HR" dirty="0" smtClean="0"/>
              <a:t>izbornika </a:t>
            </a:r>
            <a:r>
              <a:rPr lang="hr-HR" dirty="0" smtClean="0"/>
              <a:t>te će se, čim se postavimo u njega, pojaviti crna strelica. </a:t>
            </a:r>
            <a:r>
              <a:rPr lang="hr-HR" dirty="0" smtClean="0"/>
              <a:t>Klikom na </a:t>
            </a:r>
            <a:r>
              <a:rPr lang="hr-HR" dirty="0" smtClean="0"/>
              <a:t>nju pojavljuje se podajući izbornik iz kojeg odabiremo željenu vrijednost.</a:t>
            </a:r>
          </a:p>
          <a:p>
            <a:r>
              <a:rPr lang="hr-HR" dirty="0" smtClean="0"/>
              <a:t>Odaberimo vrijednost „SF“.</a:t>
            </a:r>
            <a:endParaRPr lang="hr-H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Unos zapisa u matične i prometne tablice</a:t>
            </a:r>
            <a:endParaRPr lang="hr-HR" dirty="0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84784"/>
            <a:ext cx="8496944" cy="27757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79512" y="4365104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Nakon odabira jedino što još trebamo napraviti jest pritisnuti tipku ENTER.</a:t>
            </a:r>
            <a:endParaRPr lang="hr-HR" sz="2400" dirty="0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5229200"/>
            <a:ext cx="8640960" cy="14401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Unos zapisa u matične i prometne tablice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Unesimo sada zapise </a:t>
            </a:r>
            <a:r>
              <a:rPr lang="pl-PL" dirty="0" smtClean="0"/>
              <a:t>u </a:t>
            </a:r>
            <a:r>
              <a:rPr lang="pl-PL" dirty="0" smtClean="0"/>
              <a:t>tablicu FILM.</a:t>
            </a:r>
            <a:endParaRPr lang="hr-HR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1" y="2204864"/>
            <a:ext cx="8234939" cy="201622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467544" y="4437112"/>
            <a:ext cx="86764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000" dirty="0" smtClean="0"/>
              <a:t>Kada smo unijeli zapise u zadnjoj matičnoj tablici (FILM), konačno možemo</a:t>
            </a:r>
          </a:p>
          <a:p>
            <a:r>
              <a:rPr lang="hr-HR" sz="2000" dirty="0" smtClean="0"/>
              <a:t>početi unositi zapise u prometne tablice (POSUDUJE). Otvorimo stoga tablicu</a:t>
            </a:r>
          </a:p>
          <a:p>
            <a:r>
              <a:rPr lang="hr-HR" sz="2000" dirty="0" smtClean="0"/>
              <a:t>POSUDUJE.</a:t>
            </a:r>
            <a:endParaRPr lang="hr-HR" sz="2000" dirty="0"/>
          </a:p>
        </p:txBody>
      </p:sp>
      <p:sp>
        <p:nvSpPr>
          <p:cNvPr id="6" name="Rectangle 5"/>
          <p:cNvSpPr/>
          <p:nvPr/>
        </p:nvSpPr>
        <p:spPr>
          <a:xfrm>
            <a:off x="467544" y="5589240"/>
            <a:ext cx="82809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000" dirty="0" smtClean="0"/>
              <a:t>Kao što smo već rekli, u prometne tablice unosimo primarne ključeve </a:t>
            </a:r>
            <a:r>
              <a:rPr lang="hr-HR" sz="2000" dirty="0" smtClean="0"/>
              <a:t>matičnih tablica</a:t>
            </a:r>
            <a:r>
              <a:rPr lang="hr-HR" sz="2000" dirty="0" smtClean="0"/>
              <a:t>.</a:t>
            </a:r>
            <a:endParaRPr lang="hr-HR" sz="20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Unos zapisa u matične i prometne tablice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Na primjer, pretpostavimo da je “Marko Markić“ posudio od nas </a:t>
            </a:r>
            <a:r>
              <a:rPr lang="pl-PL" dirty="0" smtClean="0"/>
              <a:t>film </a:t>
            </a:r>
            <a:r>
              <a:rPr lang="hr-HR" dirty="0" smtClean="0"/>
              <a:t>„</a:t>
            </a:r>
            <a:r>
              <a:rPr lang="hr-HR" dirty="0" err="1" smtClean="0"/>
              <a:t>Matrix</a:t>
            </a:r>
            <a:r>
              <a:rPr lang="hr-HR" dirty="0" smtClean="0"/>
              <a:t>“ 20. svibnja 2011. te ga je vratio 1. lipnja 2011. neoštećenog. </a:t>
            </a:r>
            <a:endParaRPr lang="hr-HR" dirty="0" smtClean="0"/>
          </a:p>
          <a:p>
            <a:r>
              <a:rPr lang="hr-HR" dirty="0" smtClean="0"/>
              <a:t>Hajdemo </a:t>
            </a:r>
            <a:r>
              <a:rPr lang="pl-PL" dirty="0" smtClean="0"/>
              <a:t>sada </a:t>
            </a:r>
            <a:r>
              <a:rPr lang="pl-PL" dirty="0" smtClean="0"/>
              <a:t>taj podatak spremiti u tablicu POSUDUJE</a:t>
            </a:r>
            <a:r>
              <a:rPr lang="pl-PL" dirty="0" smtClean="0"/>
              <a:t>.</a:t>
            </a:r>
          </a:p>
          <a:p>
            <a:r>
              <a:rPr lang="hr-HR" dirty="0" smtClean="0"/>
              <a:t>Prvo polje u tablici POSUDUJE je polje [ID_prijatelja] u koje moramo unijeti </a:t>
            </a:r>
            <a:r>
              <a:rPr lang="hr-HR" dirty="0" smtClean="0"/>
              <a:t>vrijednost polja </a:t>
            </a:r>
            <a:r>
              <a:rPr lang="hr-HR" dirty="0" smtClean="0"/>
              <a:t>[ID_prijatelja] iz tablice PRIJATELJ, iz točno onog zapisa koji </a:t>
            </a:r>
            <a:r>
              <a:rPr lang="hr-HR" dirty="0" smtClean="0"/>
              <a:t>predstavlja prijatelja </a:t>
            </a:r>
            <a:r>
              <a:rPr lang="hr-HR" dirty="0" smtClean="0"/>
              <a:t>kojemu smo posudili film.</a:t>
            </a:r>
            <a:endParaRPr lang="hr-H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Unos zapisa u matične i prometne tablice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Da bi znali koja je to vrijednost, </a:t>
            </a:r>
            <a:r>
              <a:rPr lang="pl-PL" dirty="0" smtClean="0"/>
              <a:t>moramo </a:t>
            </a:r>
            <a:r>
              <a:rPr lang="hr-HR" dirty="0" smtClean="0"/>
              <a:t>pogledati </a:t>
            </a:r>
            <a:r>
              <a:rPr lang="hr-HR" dirty="0" smtClean="0"/>
              <a:t>u tablici PRIJATELJ koja se vrijednost polja [ID_prijatelja] nalazi </a:t>
            </a:r>
            <a:r>
              <a:rPr lang="hr-HR" dirty="0" smtClean="0"/>
              <a:t>u </a:t>
            </a:r>
            <a:r>
              <a:rPr lang="pl-PL" dirty="0" smtClean="0"/>
              <a:t>zapisu </a:t>
            </a:r>
            <a:r>
              <a:rPr lang="pl-PL" dirty="0" smtClean="0"/>
              <a:t>“Marko Markić“, kako je prikazano na sljedećoj slici.</a:t>
            </a:r>
            <a:endParaRPr lang="hr-HR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645024"/>
            <a:ext cx="8583987" cy="27363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Unos zapisa u matične i prometne tablice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r>
              <a:rPr lang="hr-HR" dirty="0" smtClean="0"/>
              <a:t>Vidimo da je njegov ID = 2 te stoga u polje [ID_prijatelja] u tablici </a:t>
            </a:r>
            <a:r>
              <a:rPr lang="hr-HR" dirty="0" smtClean="0"/>
              <a:t>POSUDUJE upisujemo </a:t>
            </a:r>
            <a:r>
              <a:rPr lang="hr-HR" dirty="0" smtClean="0"/>
              <a:t>vrijednost 2.</a:t>
            </a:r>
            <a:endParaRPr lang="hr-HR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996952"/>
            <a:ext cx="8064896" cy="134138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899592" y="4509120"/>
            <a:ext cx="80648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400" dirty="0" smtClean="0"/>
              <a:t>Sljedeće polje koje nam je potrebno je [Sifra_filma]. Na primjer, ako je “</a:t>
            </a:r>
            <a:r>
              <a:rPr lang="pl-PL" sz="2400" dirty="0" smtClean="0"/>
              <a:t>Marko </a:t>
            </a:r>
            <a:r>
              <a:rPr lang="hr-HR" sz="2400" dirty="0" err="1" smtClean="0"/>
              <a:t>Markić</a:t>
            </a:r>
            <a:r>
              <a:rPr lang="hr-HR" sz="2400" dirty="0" smtClean="0"/>
              <a:t>“ od nas posudio film „</a:t>
            </a:r>
            <a:r>
              <a:rPr lang="hr-HR" sz="2400" dirty="0" err="1" smtClean="0"/>
              <a:t>Matrix</a:t>
            </a:r>
            <a:r>
              <a:rPr lang="hr-HR" sz="2400" dirty="0" smtClean="0"/>
              <a:t>“, tada nam treba šifra (primarni ključ) </a:t>
            </a:r>
            <a:r>
              <a:rPr lang="hr-HR" sz="2400" dirty="0" smtClean="0"/>
              <a:t>filma „</a:t>
            </a:r>
            <a:r>
              <a:rPr lang="hr-HR" sz="2400" dirty="0" err="1" smtClean="0"/>
              <a:t>Matrix</a:t>
            </a:r>
            <a:r>
              <a:rPr lang="hr-HR" sz="2400" dirty="0" smtClean="0"/>
              <a:t>“. Da bi to doznali, trebamo otvoriti tablicu FILM i pogledati koja je šifra</a:t>
            </a:r>
          </a:p>
          <a:p>
            <a:pPr algn="just"/>
            <a:r>
              <a:rPr lang="hr-HR" sz="2400" dirty="0" smtClean="0"/>
              <a:t>filma „</a:t>
            </a:r>
            <a:r>
              <a:rPr lang="hr-HR" sz="2400" dirty="0" err="1" smtClean="0"/>
              <a:t>Matrix</a:t>
            </a:r>
            <a:r>
              <a:rPr lang="hr-HR" sz="2400" dirty="0" smtClean="0"/>
              <a:t>“.</a:t>
            </a:r>
            <a:endParaRPr lang="hr-HR" sz="24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Unos zapisa u matične i prometne tablice</a:t>
            </a:r>
            <a:endParaRPr lang="hr-HR" dirty="0"/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196752"/>
            <a:ext cx="8208912" cy="188877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467544" y="2996952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/>
              <a:t>Njegova je šifra 1 te stoga u polje [Sifra_filma] u tablici POSUDUJE </a:t>
            </a:r>
            <a:r>
              <a:rPr lang="pl-PL" sz="2400" dirty="0" smtClean="0"/>
              <a:t>upisujemo tu </a:t>
            </a:r>
            <a:r>
              <a:rPr lang="pl-PL" sz="2400" dirty="0" smtClean="0"/>
              <a:t>vrijednost, kako je prikazano na sljedećoj slici.</a:t>
            </a:r>
            <a:endParaRPr lang="hr-HR" sz="2400" dirty="0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789040"/>
            <a:ext cx="8208912" cy="141591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467544" y="5288340"/>
            <a:ext cx="82089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/>
              <a:t>Polje [Datum_posudbe] je datumski podatak. Recimo da u to polje </a:t>
            </a:r>
            <a:r>
              <a:rPr lang="pl-PL" sz="2400" dirty="0" smtClean="0"/>
              <a:t>moramo </a:t>
            </a:r>
            <a:r>
              <a:rPr lang="it-IT" sz="2400" dirty="0" err="1" smtClean="0"/>
              <a:t>unijeti</a:t>
            </a:r>
            <a:r>
              <a:rPr lang="it-IT" sz="2400" dirty="0" smtClean="0"/>
              <a:t> </a:t>
            </a:r>
            <a:r>
              <a:rPr lang="it-IT" sz="2400" dirty="0" err="1" smtClean="0"/>
              <a:t>datum</a:t>
            </a:r>
            <a:r>
              <a:rPr lang="it-IT" sz="2400" dirty="0" smtClean="0"/>
              <a:t> 20. </a:t>
            </a:r>
            <a:r>
              <a:rPr lang="it-IT" sz="2400" dirty="0" err="1" smtClean="0"/>
              <a:t>svibnja</a:t>
            </a:r>
            <a:r>
              <a:rPr lang="it-IT" sz="2400" dirty="0" smtClean="0"/>
              <a:t> 2011. Pri </a:t>
            </a:r>
            <a:r>
              <a:rPr lang="it-IT" sz="2400" dirty="0" err="1" smtClean="0"/>
              <a:t>unosu</a:t>
            </a:r>
            <a:r>
              <a:rPr lang="it-IT" sz="2400" dirty="0" smtClean="0"/>
              <a:t> </a:t>
            </a:r>
            <a:r>
              <a:rPr lang="it-IT" sz="2400" dirty="0" err="1" smtClean="0"/>
              <a:t>datuma</a:t>
            </a:r>
            <a:r>
              <a:rPr lang="it-IT" sz="2400" dirty="0" smtClean="0"/>
              <a:t> </a:t>
            </a:r>
            <a:r>
              <a:rPr lang="it-IT" sz="2400" dirty="0" err="1" smtClean="0"/>
              <a:t>moramo</a:t>
            </a:r>
            <a:r>
              <a:rPr lang="it-IT" sz="2400" dirty="0" smtClean="0"/>
              <a:t> </a:t>
            </a:r>
            <a:r>
              <a:rPr lang="it-IT" sz="2400" dirty="0" err="1" smtClean="0"/>
              <a:t>paziti</a:t>
            </a:r>
            <a:r>
              <a:rPr lang="it-IT" sz="2400" dirty="0" smtClean="0"/>
              <a:t> da MS </a:t>
            </a:r>
            <a:r>
              <a:rPr lang="it-IT" sz="2400" dirty="0" smtClean="0"/>
              <a:t>Access</a:t>
            </a:r>
            <a:r>
              <a:rPr lang="hr-HR" sz="2400" dirty="0" smtClean="0"/>
              <a:t> </a:t>
            </a:r>
            <a:r>
              <a:rPr lang="nn-NO" sz="2400" dirty="0" smtClean="0"/>
              <a:t>za </a:t>
            </a:r>
            <a:r>
              <a:rPr lang="nn-NO" sz="2400" dirty="0" smtClean="0"/>
              <a:t>polje tipa </a:t>
            </a:r>
            <a:r>
              <a:rPr lang="nn-NO" sz="2400" i="1" dirty="0" smtClean="0"/>
              <a:t>Datum/Vrijeme </a:t>
            </a:r>
            <a:r>
              <a:rPr lang="nn-NO" sz="2400" dirty="0" smtClean="0"/>
              <a:t>gleda regionalne postavke našeg računala. </a:t>
            </a:r>
            <a:endParaRPr lang="hr-HR" sz="24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Unos zapisa u matične i prometne tablice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/>
          <a:lstStyle/>
          <a:p>
            <a:r>
              <a:rPr lang="hr-HR" dirty="0" smtClean="0"/>
              <a:t>Stoga, budući </a:t>
            </a:r>
            <a:r>
              <a:rPr lang="hr-HR" dirty="0" smtClean="0"/>
              <a:t>da radimo na računalima s hrvatskim regionalnim </a:t>
            </a:r>
            <a:r>
              <a:rPr lang="hr-HR" dirty="0" smtClean="0"/>
              <a:t>postavkama,moramo </a:t>
            </a:r>
            <a:r>
              <a:rPr lang="pl-PL" dirty="0" smtClean="0"/>
              <a:t>unijeti </a:t>
            </a:r>
            <a:r>
              <a:rPr lang="pl-PL" dirty="0" smtClean="0"/>
              <a:t>i datum na hrvatskom jeziku (npr. 10.7.2010.). </a:t>
            </a:r>
            <a:endParaRPr lang="pl-PL" dirty="0" smtClean="0"/>
          </a:p>
          <a:p>
            <a:r>
              <a:rPr lang="pl-PL" dirty="0" smtClean="0"/>
              <a:t>U </a:t>
            </a:r>
            <a:r>
              <a:rPr lang="pl-PL" dirty="0" smtClean="0"/>
              <a:t>suprotnom će </a:t>
            </a:r>
            <a:r>
              <a:rPr lang="pl-PL" dirty="0" smtClean="0"/>
              <a:t>MS </a:t>
            </a:r>
            <a:r>
              <a:rPr lang="hr-HR" dirty="0" smtClean="0"/>
              <a:t>Access </a:t>
            </a:r>
            <a:r>
              <a:rPr lang="hr-HR" dirty="0" smtClean="0"/>
              <a:t>javiti grešku.</a:t>
            </a:r>
            <a:endParaRPr lang="hr-HR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005064"/>
            <a:ext cx="8042047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Otvaranje tablica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Da bi mogli dodati zapis u bazu podataka </a:t>
            </a:r>
            <a:r>
              <a:rPr lang="pl-PL" i="1" dirty="0"/>
              <a:t>Videokolekcija, </a:t>
            </a:r>
            <a:r>
              <a:rPr lang="pl-PL" dirty="0"/>
              <a:t>prvo je </a:t>
            </a:r>
            <a:r>
              <a:rPr lang="pl-PL" dirty="0" smtClean="0"/>
              <a:t>potrebno </a:t>
            </a:r>
            <a:r>
              <a:rPr lang="hr-HR" dirty="0" smtClean="0"/>
              <a:t>otvoriti </a:t>
            </a:r>
            <a:r>
              <a:rPr lang="hr-HR" dirty="0"/>
              <a:t>tablicu u koju želimo unijeti zapise</a:t>
            </a:r>
            <a:r>
              <a:rPr lang="hr-HR" dirty="0" smtClean="0"/>
              <a:t>.</a:t>
            </a:r>
          </a:p>
          <a:p>
            <a:endParaRPr lang="hr-H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212976"/>
            <a:ext cx="6696744" cy="32100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Unos zapisa u matične i prometne tablice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r>
              <a:rPr lang="hr-HR" dirty="0" smtClean="0"/>
              <a:t>Unesimo u polje [Datum_posudbe] vrijednost „20.5.2011.“.</a:t>
            </a:r>
            <a:endParaRPr lang="hr-HR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492896"/>
            <a:ext cx="7488832" cy="12098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3789040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 smtClean="0"/>
              <a:t>          U </a:t>
            </a:r>
            <a:r>
              <a:rPr lang="hr-HR" sz="2800" dirty="0" smtClean="0"/>
              <a:t>polje [Datum_</a:t>
            </a:r>
            <a:r>
              <a:rPr lang="hr-HR" sz="2800" dirty="0" err="1" smtClean="0"/>
              <a:t>vracanja</a:t>
            </a:r>
            <a:r>
              <a:rPr lang="hr-HR" sz="2800" dirty="0" smtClean="0"/>
              <a:t>] unesimo vrijednost </a:t>
            </a:r>
            <a:r>
              <a:rPr lang="hr-HR" sz="2800" dirty="0" smtClean="0"/>
              <a:t> </a:t>
            </a:r>
          </a:p>
          <a:p>
            <a:r>
              <a:rPr lang="hr-HR" sz="2800" dirty="0" smtClean="0"/>
              <a:t> </a:t>
            </a:r>
            <a:r>
              <a:rPr lang="hr-HR" sz="2800" dirty="0" smtClean="0"/>
              <a:t>         „</a:t>
            </a:r>
            <a:r>
              <a:rPr lang="hr-HR" sz="2800" dirty="0" smtClean="0"/>
              <a:t>1.6.2011.“, na isti način kao </a:t>
            </a:r>
            <a:r>
              <a:rPr lang="hr-HR" sz="2800" dirty="0" smtClean="0"/>
              <a:t>što </a:t>
            </a:r>
            <a:r>
              <a:rPr lang="pl-PL" sz="2800" dirty="0" smtClean="0"/>
              <a:t>smo </a:t>
            </a:r>
            <a:r>
              <a:rPr lang="pl-PL" sz="2800" dirty="0" smtClean="0"/>
              <a:t>unijeli vrijednost u </a:t>
            </a:r>
            <a:endParaRPr lang="pl-PL" sz="2800" dirty="0" smtClean="0"/>
          </a:p>
          <a:p>
            <a:r>
              <a:rPr lang="pl-PL" sz="2800" dirty="0" smtClean="0"/>
              <a:t> </a:t>
            </a:r>
            <a:r>
              <a:rPr lang="pl-PL" sz="2800" dirty="0" smtClean="0"/>
              <a:t>         polje </a:t>
            </a:r>
            <a:r>
              <a:rPr lang="pl-PL" sz="2800" dirty="0" smtClean="0"/>
              <a:t>[Datum_posudbe].</a:t>
            </a:r>
            <a:endParaRPr lang="hr-HR" sz="2800" dirty="0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5157192"/>
            <a:ext cx="7488832" cy="122413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Unos zapisa u matične i prometne tablice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r>
              <a:rPr lang="pl-PL" dirty="0" smtClean="0"/>
              <a:t>Zadnje polje koje </a:t>
            </a:r>
            <a:r>
              <a:rPr lang="pl-PL" dirty="0" smtClean="0"/>
              <a:t>je </a:t>
            </a:r>
            <a:r>
              <a:rPr lang="pl-PL" dirty="0" smtClean="0"/>
              <a:t>preostalo za unos je [Stanje_filma] u koje je </a:t>
            </a:r>
            <a:r>
              <a:rPr lang="pl-PL" dirty="0" smtClean="0"/>
              <a:t>potrebno </a:t>
            </a:r>
            <a:r>
              <a:rPr lang="hr-HR" dirty="0" smtClean="0"/>
              <a:t>unijeti </a:t>
            </a:r>
            <a:r>
              <a:rPr lang="hr-HR" dirty="0" smtClean="0"/>
              <a:t>informaciju je li neki DVD oštećen ili ne. Unesimo u to polje </a:t>
            </a:r>
            <a:r>
              <a:rPr lang="hr-HR" dirty="0" smtClean="0"/>
              <a:t>vrijednost „neoštećen</a:t>
            </a:r>
            <a:r>
              <a:rPr lang="hr-HR" dirty="0" smtClean="0"/>
              <a:t>“.</a:t>
            </a:r>
            <a:endParaRPr lang="hr-HR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1" y="3501007"/>
            <a:ext cx="7382719" cy="11521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Unesimo sada u tablicu POSUDUJE još i sljedeće zapise:</a:t>
            </a:r>
            <a:endParaRPr lang="hr-HR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628800"/>
            <a:ext cx="8208912" cy="2674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Brisanje postojećih zapisa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r>
              <a:rPr lang="hr-HR" dirty="0" smtClean="0"/>
              <a:t>Da bismo mogli obrisati zapis, najprije ga moramo označiti. </a:t>
            </a:r>
            <a:endParaRPr lang="hr-HR" dirty="0" smtClean="0"/>
          </a:p>
          <a:p>
            <a:r>
              <a:rPr lang="hr-HR" dirty="0" smtClean="0"/>
              <a:t>Ako </a:t>
            </a:r>
            <a:r>
              <a:rPr lang="hr-HR" dirty="0" smtClean="0"/>
              <a:t>želimo </a:t>
            </a:r>
            <a:r>
              <a:rPr lang="hr-HR" dirty="0" smtClean="0"/>
              <a:t>označiti više </a:t>
            </a:r>
            <a:r>
              <a:rPr lang="hr-HR" dirty="0" smtClean="0"/>
              <a:t>zapisa, tada označimo prvi od njih te zatim, držeći tipku SHIFT, </a:t>
            </a:r>
            <a:r>
              <a:rPr lang="hr-HR" dirty="0" smtClean="0"/>
              <a:t>označimo zadnji </a:t>
            </a:r>
            <a:r>
              <a:rPr lang="hr-HR" dirty="0" smtClean="0"/>
              <a:t>nakon čega bi trebali dobiti situaciju kao na slici.</a:t>
            </a:r>
            <a:endParaRPr lang="hr-HR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4581128"/>
            <a:ext cx="7967337" cy="208823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Brisanje postojećih zapisa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Označene zapise obrisat ćemo pritiskom na tipku DELETE na tipkovnici. </a:t>
            </a:r>
            <a:endParaRPr lang="hr-HR" dirty="0" smtClean="0"/>
          </a:p>
          <a:p>
            <a:r>
              <a:rPr lang="hr-HR" dirty="0" smtClean="0"/>
              <a:t>MS Access </a:t>
            </a:r>
            <a:r>
              <a:rPr lang="hr-HR" dirty="0" smtClean="0"/>
              <a:t>će </a:t>
            </a:r>
            <a:r>
              <a:rPr lang="hr-HR" dirty="0" smtClean="0"/>
              <a:t>nakon </a:t>
            </a:r>
            <a:r>
              <a:rPr lang="hr-HR" dirty="0" smtClean="0"/>
              <a:t>toga još jednom upozoriti na našu želju da zapise </a:t>
            </a:r>
            <a:r>
              <a:rPr lang="hr-HR" dirty="0" smtClean="0"/>
              <a:t>obrišemo te </a:t>
            </a:r>
            <a:r>
              <a:rPr lang="hr-HR" dirty="0" smtClean="0"/>
              <a:t>ćemo za potvrdu brisanja morati kliknuti na gumb </a:t>
            </a:r>
            <a:r>
              <a:rPr lang="hr-HR" i="1" dirty="0" smtClean="0"/>
              <a:t>Da (</a:t>
            </a:r>
            <a:r>
              <a:rPr lang="hr-HR" i="1" dirty="0" err="1" smtClean="0"/>
              <a:t>engl</a:t>
            </a:r>
            <a:r>
              <a:rPr lang="hr-HR" i="1" dirty="0" smtClean="0"/>
              <a:t>. </a:t>
            </a:r>
            <a:r>
              <a:rPr lang="hr-HR" i="1" dirty="0" err="1" smtClean="0"/>
              <a:t>Yes</a:t>
            </a:r>
            <a:r>
              <a:rPr lang="hr-HR" i="1" dirty="0" smtClean="0"/>
              <a:t>). </a:t>
            </a:r>
            <a:endParaRPr lang="hr-HR" i="1" dirty="0" smtClean="0"/>
          </a:p>
          <a:p>
            <a:r>
              <a:rPr lang="hr-HR" i="1" dirty="0" smtClean="0"/>
              <a:t>Želimo </a:t>
            </a:r>
            <a:r>
              <a:rPr lang="hr-HR" dirty="0" smtClean="0"/>
              <a:t>li </a:t>
            </a:r>
            <a:r>
              <a:rPr lang="hr-HR" dirty="0" smtClean="0"/>
              <a:t>ipak odustati od brisanja, ovo je zadnje mjesto gdje to možemo učiniti </a:t>
            </a:r>
            <a:r>
              <a:rPr lang="hr-HR" dirty="0" smtClean="0"/>
              <a:t>klikom </a:t>
            </a:r>
            <a:r>
              <a:rPr lang="pt-BR" dirty="0" smtClean="0"/>
              <a:t>na </a:t>
            </a:r>
            <a:r>
              <a:rPr lang="pt-BR" dirty="0" smtClean="0"/>
              <a:t>gumb </a:t>
            </a:r>
            <a:r>
              <a:rPr lang="pt-BR" i="1" dirty="0" smtClean="0"/>
              <a:t>Ne (engl. No).</a:t>
            </a:r>
            <a:endParaRPr lang="hr-HR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Brisanje postojećih zapisa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Kod brisanja zapisa moramo imati na umu da je brisanje trajno, </a:t>
            </a:r>
            <a:r>
              <a:rPr lang="hr-HR" dirty="0" err="1" smtClean="0"/>
              <a:t>tj</a:t>
            </a:r>
            <a:r>
              <a:rPr lang="hr-HR" dirty="0" smtClean="0"/>
              <a:t>. nema </a:t>
            </a:r>
            <a:r>
              <a:rPr lang="hr-HR" dirty="0" smtClean="0"/>
              <a:t>mogućnosti povratka </a:t>
            </a:r>
            <a:r>
              <a:rPr lang="hr-HR" dirty="0" smtClean="0"/>
              <a:t>obrisanih zapisa!</a:t>
            </a:r>
            <a:endParaRPr lang="hr-HR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429000"/>
            <a:ext cx="6192688" cy="2310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 smtClean="0">
                <a:latin typeface="Calibri" pitchFamily="34" charset="0"/>
                <a:cs typeface="Calibri" pitchFamily="34" charset="0"/>
              </a:rPr>
              <a:t>Uređenje postojećih zapisa</a:t>
            </a:r>
            <a:endParaRPr lang="hr-HR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r>
              <a:rPr lang="hr-HR" dirty="0" smtClean="0"/>
              <a:t>Izmjena podataka u polju.</a:t>
            </a:r>
            <a:endParaRPr lang="hr-HR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988840"/>
            <a:ext cx="7840871" cy="17281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899592" y="3861048"/>
            <a:ext cx="1932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Zapis prije izmjene</a:t>
            </a:r>
            <a:endParaRPr lang="hr-HR" dirty="0"/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4293096"/>
            <a:ext cx="7848872" cy="187220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899592" y="6309320"/>
            <a:ext cx="2116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Zapis poslije izmjene</a:t>
            </a:r>
            <a:endParaRPr lang="hr-HR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Kopiranje, preimenovanje i brisanje tablica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Kopiranje tablice</a:t>
            </a:r>
            <a:endParaRPr lang="hr-HR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132856"/>
            <a:ext cx="3734898" cy="374441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5" y="2132856"/>
            <a:ext cx="3799279" cy="374441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Kopiranje, preimenovanje i brisanje tablica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 završnom koraku odaberimo želimo li kopirati sadržaj u novu ili postojeću tablicu u bazi.</a:t>
            </a:r>
            <a:endParaRPr lang="hr-HR" dirty="0"/>
          </a:p>
        </p:txBody>
      </p:sp>
      <p:pic>
        <p:nvPicPr>
          <p:cNvPr id="4" name="Slika 4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212976"/>
            <a:ext cx="5976664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Kopiranje, preimenovanje i brisanje tablica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Autofit/>
          </a:bodyPr>
          <a:lstStyle/>
          <a:p>
            <a:r>
              <a:rPr lang="hr-HR" sz="1800" dirty="0" smtClean="0"/>
              <a:t>Vezano za prozor Lijepljenje tablice kao s prethodne slike, napomenimo još</a:t>
            </a:r>
          </a:p>
          <a:p>
            <a:pPr>
              <a:buNone/>
            </a:pPr>
            <a:r>
              <a:rPr lang="pl-PL" sz="1800" dirty="0" smtClean="0"/>
              <a:t>      da </a:t>
            </a:r>
            <a:r>
              <a:rPr lang="pl-PL" sz="1800" dirty="0" smtClean="0"/>
              <a:t>u bazi podataka ne mogu postojati dvije tablice s istim nazivom. </a:t>
            </a:r>
            <a:endParaRPr lang="pl-PL" sz="1800" dirty="0" smtClean="0"/>
          </a:p>
          <a:p>
            <a:pPr>
              <a:buNone/>
            </a:pPr>
            <a:r>
              <a:rPr lang="pl-PL" sz="1800" dirty="0" smtClean="0"/>
              <a:t> </a:t>
            </a:r>
            <a:r>
              <a:rPr lang="pl-PL" sz="1800" dirty="0" smtClean="0"/>
              <a:t>      Ponuđene </a:t>
            </a:r>
            <a:r>
              <a:rPr lang="hr-HR" sz="1800" dirty="0" smtClean="0"/>
              <a:t>mogućnosti </a:t>
            </a:r>
            <a:r>
              <a:rPr lang="hr-HR" sz="1800" dirty="0" smtClean="0"/>
              <a:t>lijepljenja znače sljedeće</a:t>
            </a:r>
            <a:r>
              <a:rPr lang="hr-HR" sz="1800" dirty="0" smtClean="0"/>
              <a:t>:</a:t>
            </a:r>
          </a:p>
          <a:p>
            <a:pPr>
              <a:buNone/>
            </a:pPr>
            <a:endParaRPr lang="hr-HR" sz="1800" dirty="0" smtClean="0"/>
          </a:p>
          <a:p>
            <a:pPr lvl="1">
              <a:buNone/>
            </a:pPr>
            <a:r>
              <a:rPr lang="hr-HR" sz="1800" dirty="0" smtClean="0"/>
              <a:t>    </a:t>
            </a:r>
            <a:r>
              <a:rPr lang="hr-HR" sz="1800" b="1" dirty="0" smtClean="0"/>
              <a:t>1</a:t>
            </a:r>
            <a:r>
              <a:rPr lang="hr-HR" sz="1800" b="1" dirty="0" smtClean="0"/>
              <a:t>. Samo struktura (</a:t>
            </a:r>
            <a:r>
              <a:rPr lang="hr-HR" sz="1800" b="1" dirty="0" err="1" smtClean="0"/>
              <a:t>engl</a:t>
            </a:r>
            <a:r>
              <a:rPr lang="hr-HR" sz="1800" b="1" dirty="0" smtClean="0"/>
              <a:t>. </a:t>
            </a:r>
            <a:r>
              <a:rPr lang="hr-HR" sz="1800" b="1" dirty="0" err="1" smtClean="0"/>
              <a:t>Only</a:t>
            </a:r>
            <a:r>
              <a:rPr lang="hr-HR" sz="1800" b="1" dirty="0" smtClean="0"/>
              <a:t> </a:t>
            </a:r>
            <a:r>
              <a:rPr lang="hr-HR" sz="1800" b="1" dirty="0" err="1" smtClean="0"/>
              <a:t>the</a:t>
            </a:r>
            <a:r>
              <a:rPr lang="hr-HR" sz="1800" b="1" dirty="0" smtClean="0"/>
              <a:t> </a:t>
            </a:r>
            <a:r>
              <a:rPr lang="hr-HR" sz="1800" b="1" dirty="0" err="1" smtClean="0"/>
              <a:t>structure</a:t>
            </a:r>
            <a:r>
              <a:rPr lang="hr-HR" sz="1800" b="1" dirty="0" smtClean="0"/>
              <a:t>) – </a:t>
            </a:r>
            <a:r>
              <a:rPr lang="hr-HR" sz="1800" dirty="0" smtClean="0"/>
              <a:t>nova će tablica imati identičnu</a:t>
            </a:r>
          </a:p>
          <a:p>
            <a:pPr lvl="1">
              <a:buNone/>
            </a:pPr>
            <a:r>
              <a:rPr lang="hr-HR" sz="1800" dirty="0" smtClean="0"/>
              <a:t>          </a:t>
            </a:r>
            <a:r>
              <a:rPr lang="nn-NO" sz="1800" dirty="0" smtClean="0"/>
              <a:t>strukturu </a:t>
            </a:r>
            <a:r>
              <a:rPr lang="nn-NO" sz="1800" dirty="0" smtClean="0"/>
              <a:t>(imena atributa, tipove podataka, primarne ključeve, indekse</a:t>
            </a:r>
          </a:p>
          <a:p>
            <a:pPr lvl="1">
              <a:buNone/>
            </a:pPr>
            <a:r>
              <a:rPr lang="hr-HR" sz="1800" dirty="0" smtClean="0"/>
              <a:t>          </a:t>
            </a:r>
            <a:r>
              <a:rPr lang="hr-HR" sz="1800" dirty="0" err="1" smtClean="0"/>
              <a:t>itd</a:t>
            </a:r>
            <a:r>
              <a:rPr lang="hr-HR" sz="1800" dirty="0" smtClean="0"/>
              <a:t>.) kao originalna tablica, ali će se drugačije zvati i neće sadržavati </a:t>
            </a:r>
            <a:endParaRPr lang="hr-HR" sz="1800" dirty="0" smtClean="0"/>
          </a:p>
          <a:p>
            <a:pPr lvl="1">
              <a:buNone/>
            </a:pPr>
            <a:r>
              <a:rPr lang="hr-HR" sz="1800" dirty="0" smtClean="0"/>
              <a:t> </a:t>
            </a:r>
            <a:r>
              <a:rPr lang="hr-HR" sz="1800" dirty="0" smtClean="0"/>
              <a:t>         podatke;</a:t>
            </a:r>
          </a:p>
          <a:p>
            <a:pPr lvl="1">
              <a:buNone/>
            </a:pPr>
            <a:endParaRPr lang="hr-HR" sz="1800" dirty="0" smtClean="0"/>
          </a:p>
          <a:p>
            <a:pPr lvl="1">
              <a:buNone/>
            </a:pPr>
            <a:r>
              <a:rPr lang="hr-HR" sz="1800" b="1" dirty="0" smtClean="0"/>
              <a:t>    2</a:t>
            </a:r>
            <a:r>
              <a:rPr lang="hr-HR" sz="1800" b="1" dirty="0" smtClean="0"/>
              <a:t>. Struktura i podaci (</a:t>
            </a:r>
            <a:r>
              <a:rPr lang="hr-HR" sz="1800" b="1" dirty="0" err="1" smtClean="0"/>
              <a:t>engl</a:t>
            </a:r>
            <a:r>
              <a:rPr lang="hr-HR" sz="1800" b="1" dirty="0" smtClean="0"/>
              <a:t>. </a:t>
            </a:r>
            <a:r>
              <a:rPr lang="hr-HR" sz="1800" b="1" dirty="0" err="1" smtClean="0"/>
              <a:t>Structure</a:t>
            </a:r>
            <a:r>
              <a:rPr lang="hr-HR" sz="1800" b="1" dirty="0" smtClean="0"/>
              <a:t> and </a:t>
            </a:r>
            <a:r>
              <a:rPr lang="hr-HR" sz="1800" b="1" dirty="0" err="1" smtClean="0"/>
              <a:t>data</a:t>
            </a:r>
            <a:r>
              <a:rPr lang="hr-HR" sz="1800" b="1" dirty="0" smtClean="0"/>
              <a:t>) – </a:t>
            </a:r>
            <a:r>
              <a:rPr lang="hr-HR" sz="1800" dirty="0" smtClean="0"/>
              <a:t>ova će opcija stvoriti identičnu</a:t>
            </a:r>
          </a:p>
          <a:p>
            <a:pPr lvl="1">
              <a:buNone/>
            </a:pPr>
            <a:r>
              <a:rPr lang="hr-HR" sz="1800" dirty="0" smtClean="0"/>
              <a:t>          kopiju </a:t>
            </a:r>
            <a:r>
              <a:rPr lang="hr-HR" sz="1800" dirty="0" smtClean="0"/>
              <a:t>tablice sa svim podacima</a:t>
            </a:r>
            <a:r>
              <a:rPr lang="hr-HR" sz="1800" dirty="0" smtClean="0"/>
              <a:t>;</a:t>
            </a:r>
          </a:p>
          <a:p>
            <a:pPr lvl="1">
              <a:buNone/>
            </a:pPr>
            <a:endParaRPr lang="hr-HR" sz="1800" dirty="0" smtClean="0"/>
          </a:p>
          <a:p>
            <a:pPr lvl="1">
              <a:buNone/>
            </a:pPr>
            <a:r>
              <a:rPr lang="hr-HR" sz="1800" b="1" dirty="0" smtClean="0"/>
              <a:t>    3</a:t>
            </a:r>
            <a:r>
              <a:rPr lang="hr-HR" sz="1800" b="1" dirty="0" smtClean="0"/>
              <a:t>. Dodaj podatke u postojeću tablicu (</a:t>
            </a:r>
            <a:r>
              <a:rPr lang="hr-HR" sz="1800" b="1" dirty="0" err="1" smtClean="0"/>
              <a:t>engl</a:t>
            </a:r>
            <a:r>
              <a:rPr lang="hr-HR" sz="1800" b="1" dirty="0" smtClean="0"/>
              <a:t>. </a:t>
            </a:r>
            <a:r>
              <a:rPr lang="hr-HR" sz="1800" b="1" dirty="0" err="1" smtClean="0"/>
              <a:t>Add</a:t>
            </a:r>
            <a:r>
              <a:rPr lang="hr-HR" sz="1800" b="1" dirty="0" smtClean="0"/>
              <a:t> </a:t>
            </a:r>
            <a:r>
              <a:rPr lang="hr-HR" sz="1800" b="1" dirty="0" err="1" smtClean="0"/>
              <a:t>data</a:t>
            </a:r>
            <a:r>
              <a:rPr lang="hr-HR" sz="1800" b="1" dirty="0" smtClean="0"/>
              <a:t> to </a:t>
            </a:r>
            <a:r>
              <a:rPr lang="hr-HR" sz="1800" b="1" dirty="0" err="1" smtClean="0"/>
              <a:t>existing</a:t>
            </a:r>
            <a:r>
              <a:rPr lang="hr-HR" sz="1800" b="1" dirty="0" smtClean="0"/>
              <a:t> table</a:t>
            </a:r>
            <a:r>
              <a:rPr lang="hr-HR" sz="1800" b="1" dirty="0" smtClean="0"/>
              <a:t>) –</a:t>
            </a:r>
            <a:endParaRPr lang="hr-HR" sz="1800" b="1" dirty="0" smtClean="0"/>
          </a:p>
          <a:p>
            <a:pPr lvl="1">
              <a:buNone/>
            </a:pPr>
            <a:r>
              <a:rPr lang="pl-PL" sz="1800" dirty="0" smtClean="0"/>
              <a:t>          podatke </a:t>
            </a:r>
            <a:r>
              <a:rPr lang="pl-PL" sz="1800" dirty="0" smtClean="0"/>
              <a:t>iz tablice koju smo kopirali dodajemo drugoj postojećoj tablici pri</a:t>
            </a:r>
          </a:p>
          <a:p>
            <a:pPr lvl="1">
              <a:buNone/>
            </a:pPr>
            <a:r>
              <a:rPr lang="hr-HR" sz="1800" dirty="0" smtClean="0"/>
              <a:t>          čemu </a:t>
            </a:r>
            <a:r>
              <a:rPr lang="hr-HR" sz="1800" dirty="0" smtClean="0"/>
              <a:t>moramo paziti da dvije tablice imaju identičnu strukturu.</a:t>
            </a:r>
            <a:endParaRPr lang="hr-HR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Dodavanje novih zapisa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525963"/>
          </a:xfrm>
        </p:spPr>
        <p:txBody>
          <a:bodyPr/>
          <a:lstStyle/>
          <a:p>
            <a:r>
              <a:rPr lang="vi-VN" dirty="0">
                <a:latin typeface="Calibri" pitchFamily="34" charset="0"/>
                <a:cs typeface="Calibri" pitchFamily="34" charset="0"/>
              </a:rPr>
              <a:t>Nakon što smo otvorili tablicu na jedan od dva ponuđena načina, u 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središnjem</a:t>
            </a:r>
            <a:r>
              <a:rPr lang="hr-HR" dirty="0" smtClean="0">
                <a:latin typeface="Calibri" pitchFamily="34" charset="0"/>
                <a:cs typeface="Calibri" pitchFamily="34" charset="0"/>
              </a:rPr>
              <a:t> dijelu </a:t>
            </a:r>
            <a:r>
              <a:rPr lang="hr-HR" dirty="0">
                <a:latin typeface="Calibri" pitchFamily="34" charset="0"/>
                <a:cs typeface="Calibri" pitchFamily="34" charset="0"/>
              </a:rPr>
              <a:t>MS Accessa dobit ćemo tablicu spremnu za unos zapisa kao što je </a:t>
            </a:r>
            <a:r>
              <a:rPr lang="hr-HR" dirty="0" smtClean="0">
                <a:latin typeface="Calibri" pitchFamily="34" charset="0"/>
                <a:cs typeface="Calibri" pitchFamily="34" charset="0"/>
              </a:rPr>
              <a:t>prikazano na </a:t>
            </a:r>
            <a:r>
              <a:rPr lang="hr-HR" dirty="0">
                <a:latin typeface="Calibri" pitchFamily="34" charset="0"/>
                <a:cs typeface="Calibri" pitchFamily="34" charset="0"/>
              </a:rPr>
              <a:t>sljedećoj slici.</a:t>
            </a:r>
          </a:p>
        </p:txBody>
      </p:sp>
      <p:pic>
        <p:nvPicPr>
          <p:cNvPr id="4" name="Slika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852936"/>
            <a:ext cx="5544616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Kopirana tablica</a:t>
            </a:r>
            <a:endParaRPr lang="hr-HR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1412776"/>
            <a:ext cx="3096344" cy="512897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Promjena imena tablice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Tablicama koje kopiramo ili stvaramo možemo promijeniti ime upotrebom </a:t>
            </a:r>
            <a:r>
              <a:rPr lang="hr-HR" dirty="0" smtClean="0"/>
              <a:t>naredbe </a:t>
            </a:r>
            <a:r>
              <a:rPr lang="hr-HR" b="1" i="1" dirty="0" smtClean="0"/>
              <a:t>Preimenuj</a:t>
            </a:r>
            <a:endParaRPr lang="hr-HR" b="1" dirty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212976"/>
            <a:ext cx="4721910" cy="345638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2636912"/>
            <a:ext cx="2736304" cy="39868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hr-HR" dirty="0" smtClean="0"/>
              <a:t>Brisanje tablice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/>
          <a:lstStyle/>
          <a:p>
            <a:r>
              <a:rPr lang="vi-VN" dirty="0" smtClean="0">
                <a:latin typeface="Calibri" pitchFamily="34" charset="0"/>
                <a:cs typeface="Calibri" pitchFamily="34" charset="0"/>
              </a:rPr>
              <a:t>Brisanje tablice radi se tako da pokazivačem miša dođemo do naziva 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tablice</a:t>
            </a:r>
            <a:r>
              <a:rPr lang="hr-HR" dirty="0" smtClean="0">
                <a:latin typeface="Calibri" pitchFamily="34" charset="0"/>
                <a:cs typeface="Calibri" pitchFamily="34" charset="0"/>
              </a:rPr>
              <a:t> i </a:t>
            </a:r>
            <a:r>
              <a:rPr lang="hr-HR" dirty="0" smtClean="0">
                <a:latin typeface="Calibri" pitchFamily="34" charset="0"/>
                <a:cs typeface="Calibri" pitchFamily="34" charset="0"/>
              </a:rPr>
              <a:t>pritisnemo desni gumb miša te iz padajućeg izbornika odaberemo </a:t>
            </a:r>
            <a:r>
              <a:rPr lang="hr-HR" dirty="0" smtClean="0">
                <a:latin typeface="Calibri" pitchFamily="34" charset="0"/>
                <a:cs typeface="Calibri" pitchFamily="34" charset="0"/>
              </a:rPr>
              <a:t>naredbu.</a:t>
            </a:r>
            <a:endParaRPr lang="hr-HR" dirty="0" smtClean="0">
              <a:latin typeface="Calibri" pitchFamily="34" charset="0"/>
              <a:cs typeface="Calibri" pitchFamily="34" charset="0"/>
            </a:endParaRPr>
          </a:p>
          <a:p>
            <a:r>
              <a:rPr lang="hr-HR" i="1" dirty="0" smtClean="0"/>
              <a:t>Izbriši (</a:t>
            </a:r>
            <a:r>
              <a:rPr lang="hr-HR" i="1" dirty="0" err="1" smtClean="0"/>
              <a:t>engl</a:t>
            </a:r>
            <a:r>
              <a:rPr lang="hr-HR" i="1" dirty="0" smtClean="0"/>
              <a:t>. </a:t>
            </a:r>
            <a:r>
              <a:rPr lang="hr-HR" i="1" dirty="0" err="1" smtClean="0"/>
              <a:t>Delete</a:t>
            </a:r>
            <a:r>
              <a:rPr lang="hr-HR" i="1" dirty="0" smtClean="0"/>
              <a:t>).</a:t>
            </a:r>
            <a:endParaRPr lang="hr-HR" dirty="0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2492896"/>
            <a:ext cx="4032448" cy="42395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hr-HR" dirty="0" smtClean="0"/>
              <a:t>Brisanje tablice</a:t>
            </a:r>
            <a:endParaRPr lang="hr-HR" dirty="0"/>
          </a:p>
        </p:txBody>
      </p:sp>
      <p:sp>
        <p:nvSpPr>
          <p:cNvPr id="4" name="Rectangle 3"/>
          <p:cNvSpPr/>
          <p:nvPr/>
        </p:nvSpPr>
        <p:spPr>
          <a:xfrm>
            <a:off x="467544" y="1196752"/>
            <a:ext cx="82089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Nakon toga će se pojaviti upozorenje gdje </a:t>
            </a:r>
            <a:r>
              <a:rPr lang="hr-HR" sz="2400" dirty="0" smtClean="0"/>
              <a:t>MS </a:t>
            </a:r>
            <a:r>
              <a:rPr lang="hr-HR" sz="2400" dirty="0" smtClean="0"/>
              <a:t>Access pita želimo li </a:t>
            </a:r>
            <a:r>
              <a:rPr lang="hr-HR" sz="2400" dirty="0" smtClean="0"/>
              <a:t>zaista obrisati </a:t>
            </a:r>
            <a:r>
              <a:rPr lang="hr-HR" sz="2400" dirty="0" smtClean="0"/>
              <a:t>tablicu. </a:t>
            </a:r>
            <a:endParaRPr lang="hr-HR" sz="2400" dirty="0" smtClean="0"/>
          </a:p>
          <a:p>
            <a:endParaRPr lang="hr-HR" sz="2400" dirty="0" smtClean="0"/>
          </a:p>
          <a:p>
            <a:r>
              <a:rPr lang="hr-HR" sz="2400" dirty="0" smtClean="0"/>
              <a:t>Ako </a:t>
            </a:r>
            <a:r>
              <a:rPr lang="hr-HR" sz="2400" dirty="0" smtClean="0"/>
              <a:t>odaberemo opciju Da (</a:t>
            </a:r>
            <a:r>
              <a:rPr lang="hr-HR" sz="2400" dirty="0" err="1" smtClean="0"/>
              <a:t>engl</a:t>
            </a:r>
            <a:r>
              <a:rPr lang="hr-HR" sz="2400" dirty="0" smtClean="0"/>
              <a:t>. </a:t>
            </a:r>
            <a:r>
              <a:rPr lang="hr-HR" sz="2400" dirty="0" err="1" smtClean="0"/>
              <a:t>Yes</a:t>
            </a:r>
            <a:r>
              <a:rPr lang="hr-HR" sz="2400" dirty="0" smtClean="0"/>
              <a:t>), tablica će biti trajno</a:t>
            </a:r>
          </a:p>
          <a:p>
            <a:r>
              <a:rPr lang="hr-HR" sz="2400" dirty="0" smtClean="0"/>
              <a:t>obrisana, a ako odaberemo opciju Ne (</a:t>
            </a:r>
            <a:r>
              <a:rPr lang="hr-HR" sz="2400" dirty="0" err="1" smtClean="0"/>
              <a:t>engl</a:t>
            </a:r>
            <a:r>
              <a:rPr lang="hr-HR" sz="2400" dirty="0" smtClean="0"/>
              <a:t>. No), tada od brisanja odustajemo.</a:t>
            </a:r>
            <a:endParaRPr lang="hr-HR" sz="2400" dirty="0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573016"/>
            <a:ext cx="8208912" cy="1686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539552" y="5380672"/>
            <a:ext cx="8208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Postoji još jedan način za brisanje tablice: prvo ju označimo, a onda </a:t>
            </a:r>
            <a:r>
              <a:rPr lang="hr-HR" sz="2400" dirty="0" smtClean="0"/>
              <a:t>pritisnemo </a:t>
            </a:r>
            <a:r>
              <a:rPr lang="vi-VN" sz="2400" dirty="0" smtClean="0">
                <a:latin typeface="Calibri" pitchFamily="34" charset="0"/>
                <a:cs typeface="Calibri" pitchFamily="34" charset="0"/>
              </a:rPr>
              <a:t>tipku </a:t>
            </a:r>
            <a:r>
              <a:rPr lang="vi-VN" sz="2400" dirty="0" smtClean="0">
                <a:latin typeface="Calibri" pitchFamily="34" charset="0"/>
                <a:cs typeface="Calibri" pitchFamily="34" charset="0"/>
              </a:rPr>
              <a:t>DELETE s tipkovnice nakon čega će se također pojaviti upozorenje kao </a:t>
            </a:r>
            <a:r>
              <a:rPr lang="vi-VN" sz="2400" dirty="0" smtClean="0">
                <a:latin typeface="Calibri" pitchFamily="34" charset="0"/>
                <a:cs typeface="Calibri" pitchFamily="34" charset="0"/>
              </a:rPr>
              <a:t>i</a:t>
            </a:r>
            <a:r>
              <a:rPr lang="hr-HR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hr-HR" sz="2400" dirty="0" smtClean="0"/>
              <a:t>kod </a:t>
            </a:r>
            <a:r>
              <a:rPr lang="hr-HR" sz="2400" dirty="0" smtClean="0"/>
              <a:t>prvog načina.</a:t>
            </a:r>
            <a:endParaRPr lang="hr-HR" sz="24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Dodavanje novih zapisa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r>
              <a:rPr lang="hr-HR" dirty="0" smtClean="0"/>
              <a:t>Prvi atribut koji ćemo unijeti je [Ime_prijatelja]. To ćemo učiniti tako da kliknemo mišem na polje atributa [Ime_prijatelja] te zatim tipkovnicom unesimo željenu vrijednost, </a:t>
            </a:r>
            <a:r>
              <a:rPr lang="hr-HR" dirty="0" err="1" smtClean="0"/>
              <a:t>npr</a:t>
            </a:r>
            <a:r>
              <a:rPr lang="hr-HR" dirty="0" smtClean="0"/>
              <a:t>. „Ana“ kako je prikazano na sljedećoj slici.</a:t>
            </a:r>
          </a:p>
          <a:p>
            <a:endParaRPr lang="hr-HR" dirty="0"/>
          </a:p>
        </p:txBody>
      </p:sp>
      <p:pic>
        <p:nvPicPr>
          <p:cNvPr id="4" name="Slika 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4365104"/>
            <a:ext cx="7632848" cy="201622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Dodavanje novih zapisa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Unesimo sada vrijednosti i u sljedeća dva polja: [Prezime_prijatelja] = „Anić“ </a:t>
            </a:r>
            <a:r>
              <a:rPr lang="hr-HR" dirty="0" smtClean="0"/>
              <a:t>i [Adresa_prijatelja</a:t>
            </a:r>
            <a:r>
              <a:rPr lang="hr-HR" dirty="0" smtClean="0"/>
              <a:t>] = „Maksimirska cesta 1“.</a:t>
            </a:r>
            <a:endParaRPr lang="hr-H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573016"/>
            <a:ext cx="7766063" cy="165618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Dodavanje novih zapisa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r>
              <a:rPr lang="pt-BR" dirty="0" smtClean="0"/>
              <a:t>Kada se pomaknemo na polje [Mjesto_prijatelja], primijetimo da će se to </a:t>
            </a:r>
            <a:r>
              <a:rPr lang="pt-BR" dirty="0" smtClean="0"/>
              <a:t>polje</a:t>
            </a:r>
            <a:r>
              <a:rPr lang="hr-HR" dirty="0" smtClean="0"/>
              <a:t> zacrniti </a:t>
            </a:r>
            <a:r>
              <a:rPr lang="hr-HR" dirty="0" smtClean="0"/>
              <a:t>(označiti) te imamo opciju ostaviti postojeći podatak „Zagreb“ ili </a:t>
            </a:r>
            <a:r>
              <a:rPr lang="hr-HR" dirty="0" smtClean="0"/>
              <a:t>unijeti </a:t>
            </a:r>
            <a:r>
              <a:rPr lang="pl-PL" dirty="0" smtClean="0"/>
              <a:t>novi</a:t>
            </a:r>
            <a:r>
              <a:rPr lang="pl-PL" dirty="0" smtClean="0"/>
              <a:t>. Ostavimo za sada u polju [Mjesto_prijatelja] vrijednost „Zagreb.“</a:t>
            </a:r>
            <a:endParaRPr lang="hr-H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509120"/>
            <a:ext cx="8691092" cy="165618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Dodavanje novih zapisa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Zadnje polje koje nam je ostalo za unos je [Broj_telefona]. Unesimo u to </a:t>
            </a:r>
            <a:r>
              <a:rPr lang="pl-PL" dirty="0" smtClean="0"/>
              <a:t>polje </a:t>
            </a:r>
            <a:r>
              <a:rPr lang="hr-HR" dirty="0" smtClean="0"/>
              <a:t>vrijednost </a:t>
            </a:r>
            <a:r>
              <a:rPr lang="hr-HR" dirty="0" smtClean="0"/>
              <a:t>„01/123-4567“.</a:t>
            </a:r>
            <a:endParaRPr lang="hr-H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429000"/>
            <a:ext cx="8784976" cy="201622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txBody>
          <a:bodyPr/>
          <a:lstStyle/>
          <a:p>
            <a:r>
              <a:rPr lang="hr-HR" dirty="0" smtClean="0"/>
              <a:t>Dodavanje novih zapisa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hr-HR" dirty="0" smtClean="0"/>
              <a:t>Kada smo unijeli podatke u sva polja, pritisnimo tipku ENTER, nakon čega </a:t>
            </a:r>
            <a:r>
              <a:rPr lang="hr-HR" dirty="0" smtClean="0"/>
              <a:t>će </a:t>
            </a:r>
            <a:r>
              <a:rPr lang="pl-PL" dirty="0" smtClean="0"/>
              <a:t>pokazivač </a:t>
            </a:r>
            <a:r>
              <a:rPr lang="pl-PL" dirty="0" smtClean="0"/>
              <a:t>otići u red za unos novog podatka, kao što je prikazano na </a:t>
            </a:r>
            <a:r>
              <a:rPr lang="pl-PL" dirty="0" smtClean="0"/>
              <a:t>sljedećoj </a:t>
            </a:r>
            <a:r>
              <a:rPr lang="hr-HR" dirty="0" smtClean="0"/>
              <a:t>slici.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r>
              <a:rPr lang="pl-PL" dirty="0" smtClean="0"/>
              <a:t>Pri unosu podataka ne moramo u sva polja unijeti vrijednost, nego samo u </a:t>
            </a:r>
            <a:r>
              <a:rPr lang="pl-PL" dirty="0" smtClean="0"/>
              <a:t>ona </a:t>
            </a:r>
            <a:r>
              <a:rPr lang="hr-HR" dirty="0" smtClean="0"/>
              <a:t>koja </a:t>
            </a:r>
            <a:r>
              <a:rPr lang="hr-HR" dirty="0" smtClean="0"/>
              <a:t>su obavezna za </a:t>
            </a:r>
            <a:r>
              <a:rPr lang="hr-HR" dirty="0" smtClean="0"/>
              <a:t>unos.</a:t>
            </a:r>
          </a:p>
          <a:p>
            <a:r>
              <a:rPr lang="hr-HR" dirty="0" smtClean="0"/>
              <a:t>Polja </a:t>
            </a:r>
            <a:r>
              <a:rPr lang="hr-HR" dirty="0" smtClean="0"/>
              <a:t>koja ne želimo </a:t>
            </a:r>
            <a:r>
              <a:rPr lang="hr-HR" dirty="0" smtClean="0"/>
              <a:t>unijeti mogu </a:t>
            </a:r>
            <a:r>
              <a:rPr lang="hr-HR" dirty="0" smtClean="0"/>
              <a:t>se preskočiti.</a:t>
            </a:r>
            <a:endParaRPr lang="hr-H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2204864"/>
            <a:ext cx="8856984" cy="194421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1864</Words>
  <Application>Microsoft Office PowerPoint</Application>
  <PresentationFormat>On-screen Show (4:3)</PresentationFormat>
  <Paragraphs>154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Office Theme</vt:lpstr>
      <vt:lpstr>Osnove baza podataka</vt:lpstr>
      <vt:lpstr>Sadržaj</vt:lpstr>
      <vt:lpstr>Otvaranje tablica</vt:lpstr>
      <vt:lpstr>Dodavanje novih zapisa </vt:lpstr>
      <vt:lpstr>Dodavanje novih zapisa</vt:lpstr>
      <vt:lpstr>Dodavanje novih zapisa</vt:lpstr>
      <vt:lpstr>Dodavanje novih zapisa</vt:lpstr>
      <vt:lpstr>Dodavanje novih zapisa</vt:lpstr>
      <vt:lpstr>Dodavanje novih zapisa</vt:lpstr>
      <vt:lpstr>Unos podataka u tablicu PRIJATELJ</vt:lpstr>
      <vt:lpstr>Kretanje po zapisima</vt:lpstr>
      <vt:lpstr>Kretanje po zapisima</vt:lpstr>
      <vt:lpstr>Unos zapisa u matične i prometne tablice</vt:lpstr>
      <vt:lpstr>Unos zapisa u matične i prometne tablice</vt:lpstr>
      <vt:lpstr>Unos zapisa u matične i prometne tablice</vt:lpstr>
      <vt:lpstr>Unos zapisa u matične i prometne tablice</vt:lpstr>
      <vt:lpstr>Unos zapisa u matične i prometne tablice</vt:lpstr>
      <vt:lpstr>Unos zapisa u matične i prometne tablice</vt:lpstr>
      <vt:lpstr>Unos zapisa u matične i prometne tablice</vt:lpstr>
      <vt:lpstr>Unos zapisa u matične i prometne tablice</vt:lpstr>
      <vt:lpstr>Unos zapisa u matične i prometne tablice</vt:lpstr>
      <vt:lpstr>Unos zapisa u matične i prometne tablice</vt:lpstr>
      <vt:lpstr>Unos zapisa u matične i prometne tablice</vt:lpstr>
      <vt:lpstr>Unos zapisa u matične i prometne tablice</vt:lpstr>
      <vt:lpstr>Unos zapisa u matične i prometne tablice</vt:lpstr>
      <vt:lpstr>Unos zapisa u matične i prometne tablice</vt:lpstr>
      <vt:lpstr>Unos zapisa u matične i prometne tablice</vt:lpstr>
      <vt:lpstr>Unos zapisa u matične i prometne tablice</vt:lpstr>
      <vt:lpstr>Unos zapisa u matične i prometne tablice</vt:lpstr>
      <vt:lpstr>Unos zapisa u matične i prometne tablice</vt:lpstr>
      <vt:lpstr>Unos zapisa u matične i prometne tablice</vt:lpstr>
      <vt:lpstr>Unesimo sada u tablicu POSUDUJE još i sljedeće zapise:</vt:lpstr>
      <vt:lpstr>Brisanje postojećih zapisa</vt:lpstr>
      <vt:lpstr>Brisanje postojećih zapisa</vt:lpstr>
      <vt:lpstr>Brisanje postojećih zapisa</vt:lpstr>
      <vt:lpstr>Uređenje postojećih zapisa</vt:lpstr>
      <vt:lpstr>Kopiranje, preimenovanje i brisanje tablica</vt:lpstr>
      <vt:lpstr>Kopiranje, preimenovanje i brisanje tablica</vt:lpstr>
      <vt:lpstr>Kopiranje, preimenovanje i brisanje tablica</vt:lpstr>
      <vt:lpstr>Kopirana tablica</vt:lpstr>
      <vt:lpstr>Promjena imena tablice</vt:lpstr>
      <vt:lpstr>Brisanje tablice</vt:lpstr>
      <vt:lpstr>Brisanje tablice</vt:lpstr>
      <vt:lpstr>Slide 44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Osnove baza podataka</dc:title>
  <dc:creator>PLN1</dc:creator>
  <cp:lastModifiedBy>PLN1</cp:lastModifiedBy>
  <cp:revision>39</cp:revision>
  <dcterms:created xsi:type="dcterms:W3CDTF">2011-09-19T08:19:59Z</dcterms:created>
  <dcterms:modified xsi:type="dcterms:W3CDTF">2011-09-19T17:33:27Z</dcterms:modified>
</cp:coreProperties>
</file>