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611A-4301-4BBB-9FDF-2A7D0F05D476}" type="datetimeFigureOut">
              <a:rPr lang="hr-HR" smtClean="0"/>
              <a:pPr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4C00-C36F-43BE-9401-FE57A2D6BCE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611A-4301-4BBB-9FDF-2A7D0F05D476}" type="datetimeFigureOut">
              <a:rPr lang="hr-HR" smtClean="0"/>
              <a:pPr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4C00-C36F-43BE-9401-FE57A2D6BCE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611A-4301-4BBB-9FDF-2A7D0F05D476}" type="datetimeFigureOut">
              <a:rPr lang="hr-HR" smtClean="0"/>
              <a:pPr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4C00-C36F-43BE-9401-FE57A2D6BCE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611A-4301-4BBB-9FDF-2A7D0F05D476}" type="datetimeFigureOut">
              <a:rPr lang="hr-HR" smtClean="0"/>
              <a:pPr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4C00-C36F-43BE-9401-FE57A2D6BCE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611A-4301-4BBB-9FDF-2A7D0F05D476}" type="datetimeFigureOut">
              <a:rPr lang="hr-HR" smtClean="0"/>
              <a:pPr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4C00-C36F-43BE-9401-FE57A2D6BCE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611A-4301-4BBB-9FDF-2A7D0F05D476}" type="datetimeFigureOut">
              <a:rPr lang="hr-HR" smtClean="0"/>
              <a:pPr/>
              <a:t>31.3.2020.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4C00-C36F-43BE-9401-FE57A2D6BCE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611A-4301-4BBB-9FDF-2A7D0F05D476}" type="datetimeFigureOut">
              <a:rPr lang="hr-HR" smtClean="0"/>
              <a:pPr/>
              <a:t>31.3.2020.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4C00-C36F-43BE-9401-FE57A2D6BCE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611A-4301-4BBB-9FDF-2A7D0F05D476}" type="datetimeFigureOut">
              <a:rPr lang="hr-HR" smtClean="0"/>
              <a:pPr/>
              <a:t>31.3.2020.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4C00-C36F-43BE-9401-FE57A2D6BCE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611A-4301-4BBB-9FDF-2A7D0F05D476}" type="datetimeFigureOut">
              <a:rPr lang="hr-HR" smtClean="0"/>
              <a:pPr/>
              <a:t>31.3.2020.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4C00-C36F-43BE-9401-FE57A2D6BCE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611A-4301-4BBB-9FDF-2A7D0F05D476}" type="datetimeFigureOut">
              <a:rPr lang="hr-HR" smtClean="0"/>
              <a:pPr/>
              <a:t>31.3.2020.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4C00-C36F-43BE-9401-FE57A2D6BCE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611A-4301-4BBB-9FDF-2A7D0F05D476}" type="datetimeFigureOut">
              <a:rPr lang="hr-HR" smtClean="0"/>
              <a:pPr/>
              <a:t>31.3.2020.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4C00-C36F-43BE-9401-FE57A2D6BCE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611A-4301-4BBB-9FDF-2A7D0F05D476}" type="datetimeFigureOut">
              <a:rPr lang="hr-HR" smtClean="0"/>
              <a:pPr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54C00-C36F-43BE-9401-FE57A2D6BCE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58924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hr-HR" b="1" dirty="0"/>
              <a:t>PRIKAZ PODATAKA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hr-HR" b="1" dirty="0"/>
              <a:t>Podešavanje izgleda tablice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hr-HR" b="1" dirty="0"/>
              <a:t>Sortiranje podataka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hr-HR" b="1" dirty="0"/>
              <a:t>Pronalaženje i zamjena podataka u tablici</a:t>
            </a:r>
          </a:p>
          <a:p>
            <a:r>
              <a:rPr lang="hr-HR" b="1" i="1" dirty="0"/>
              <a:t>Pronalaženje podataka</a:t>
            </a:r>
          </a:p>
          <a:p>
            <a:r>
              <a:rPr lang="hr-HR" b="1" i="1" dirty="0"/>
              <a:t>Zamjena podataka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hr-HR" b="1" dirty="0"/>
              <a:t>Postavljanje upita</a:t>
            </a:r>
          </a:p>
          <a:p>
            <a:r>
              <a:rPr lang="hr-HR" b="1" i="1" dirty="0"/>
              <a:t>Osnove upita</a:t>
            </a:r>
          </a:p>
          <a:p>
            <a:r>
              <a:rPr lang="hr-HR" b="1" i="1" dirty="0"/>
              <a:t>Operatori relacijske </a:t>
            </a:r>
            <a:r>
              <a:rPr lang="hr-HR" b="1" i="1" dirty="0" smtClean="0"/>
              <a:t>algebre</a:t>
            </a:r>
          </a:p>
          <a:p>
            <a:r>
              <a:rPr lang="hr-HR" b="1" i="1" dirty="0"/>
              <a:t>Logički </a:t>
            </a:r>
            <a:r>
              <a:rPr lang="hr-HR" b="1" i="1" dirty="0" smtClean="0"/>
              <a:t>operatori</a:t>
            </a:r>
          </a:p>
          <a:p>
            <a:r>
              <a:rPr lang="hr-HR" b="1" i="1" dirty="0"/>
              <a:t>Izrada upita dizajnerom</a:t>
            </a:r>
          </a:p>
          <a:p>
            <a:r>
              <a:rPr lang="hr-HR" b="1" i="1" dirty="0"/>
              <a:t>Zadavanje </a:t>
            </a:r>
            <a:r>
              <a:rPr lang="hr-HR" b="1" i="1" dirty="0" smtClean="0"/>
              <a:t>kriterija</a:t>
            </a:r>
          </a:p>
          <a:p>
            <a:r>
              <a:rPr lang="hr-HR" b="1" i="1" dirty="0"/>
              <a:t>Spremanje upita</a:t>
            </a:r>
          </a:p>
          <a:p>
            <a:r>
              <a:rPr lang="hr-HR" b="1" i="1" dirty="0"/>
              <a:t>Otvaranje postojećeg upita</a:t>
            </a:r>
          </a:p>
          <a:p>
            <a:r>
              <a:rPr lang="hr-HR" b="1" i="1" dirty="0"/>
              <a:t>Uključivanje i isključivanje polja iz pogleda </a:t>
            </a:r>
            <a:r>
              <a:rPr lang="hr-HR" b="1" i="1" dirty="0" smtClean="0"/>
              <a:t>podataka</a:t>
            </a:r>
          </a:p>
          <a:p>
            <a:r>
              <a:rPr lang="hr-HR" b="1" i="1" dirty="0"/>
              <a:t>Sortiranje u </a:t>
            </a:r>
            <a:r>
              <a:rPr lang="hr-HR" b="1" i="1" dirty="0" smtClean="0"/>
              <a:t>upitu</a:t>
            </a:r>
          </a:p>
          <a:p>
            <a:r>
              <a:rPr lang="hr-HR" b="1" i="1" dirty="0"/>
              <a:t>Složeniji kriteriji u </a:t>
            </a:r>
            <a:r>
              <a:rPr lang="hr-HR" b="1" i="1" dirty="0" smtClean="0"/>
              <a:t>upitu</a:t>
            </a:r>
          </a:p>
          <a:p>
            <a:r>
              <a:rPr lang="hr-HR" b="1" i="1" dirty="0"/>
              <a:t>Izračunata polja u upitu</a:t>
            </a:r>
          </a:p>
          <a:p>
            <a:r>
              <a:rPr lang="hr-HR" b="1" i="1" dirty="0"/>
              <a:t>Sumarni upiti</a:t>
            </a:r>
          </a:p>
          <a:p>
            <a:r>
              <a:rPr lang="hr-HR" b="1" i="1" dirty="0"/>
              <a:t>Upiti koji dohvaćaju podatke iz više tablica</a:t>
            </a:r>
          </a:p>
          <a:p>
            <a:endParaRPr lang="hr-HR" b="1" i="1" dirty="0"/>
          </a:p>
          <a:p>
            <a:endParaRPr lang="hr-HR" b="1" i="1" dirty="0"/>
          </a:p>
          <a:p>
            <a:endParaRPr lang="hr-HR" b="1" i="1" dirty="0"/>
          </a:p>
          <a:p>
            <a:endParaRPr lang="hr-HR" b="1" i="1" dirty="0"/>
          </a:p>
          <a:p>
            <a:endParaRPr lang="hr-HR" b="1" i="1" dirty="0"/>
          </a:p>
          <a:p>
            <a:endParaRPr lang="hr-HR" b="1" i="1" dirty="0"/>
          </a:p>
          <a:p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Postavljanje upita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Što je to upit? Upit je grafičko oblikovano pitanje koje će prikazati podatke </a:t>
            </a:r>
            <a:r>
              <a:rPr lang="hr-HR" dirty="0" smtClean="0"/>
              <a:t>iz </a:t>
            </a:r>
            <a:r>
              <a:rPr lang="pl-PL" dirty="0" smtClean="0"/>
              <a:t>jedne </a:t>
            </a:r>
            <a:r>
              <a:rPr lang="pl-PL" dirty="0"/>
              <a:t>ili više tablica po određenom kriteriju. </a:t>
            </a:r>
            <a:endParaRPr lang="pl-PL" dirty="0" smtClean="0"/>
          </a:p>
          <a:p>
            <a:r>
              <a:rPr lang="pl-PL" dirty="0" smtClean="0"/>
              <a:t>Upit </a:t>
            </a:r>
            <a:r>
              <a:rPr lang="pl-PL" dirty="0"/>
              <a:t>je zasnovan na </a:t>
            </a:r>
            <a:r>
              <a:rPr lang="pl-PL" dirty="0" smtClean="0"/>
              <a:t>strukturiranom </a:t>
            </a:r>
            <a:r>
              <a:rPr lang="en-US" dirty="0" err="1" smtClean="0"/>
              <a:t>jeziku</a:t>
            </a:r>
            <a:r>
              <a:rPr lang="en-US" dirty="0" smtClean="0"/>
              <a:t> </a:t>
            </a:r>
            <a:r>
              <a:rPr lang="en-US" dirty="0"/>
              <a:t>SQL (</a:t>
            </a:r>
            <a:r>
              <a:rPr lang="en-US" dirty="0" err="1"/>
              <a:t>engl</a:t>
            </a:r>
            <a:r>
              <a:rPr lang="en-US" dirty="0"/>
              <a:t>. </a:t>
            </a:r>
            <a:r>
              <a:rPr lang="en-US" i="1" dirty="0"/>
              <a:t>Structured Query Language</a:t>
            </a:r>
            <a:r>
              <a:rPr lang="en-US" i="1" dirty="0" smtClean="0"/>
              <a:t>).</a:t>
            </a:r>
            <a:endParaRPr lang="hr-HR" i="1" dirty="0" smtClean="0"/>
          </a:p>
          <a:p>
            <a:r>
              <a:rPr lang="vi-VN" dirty="0">
                <a:latin typeface="Calibri" pitchFamily="34" charset="0"/>
                <a:cs typeface="Calibri" pitchFamily="34" charset="0"/>
              </a:rPr>
              <a:t>Da bi upit mogao pronaći odrađeni podatak, potrebno je upotrebljavati operatore.</a:t>
            </a:r>
            <a:endParaRPr lang="hr-H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Operatori uspoređivanja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59899"/>
            <a:ext cx="8208912" cy="539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Logički operatori</a:t>
            </a:r>
            <a:endParaRPr lang="hr-H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0772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Izrada upita dizajnerom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Najučinkovitiji način za izradu upita je pomoću alata </a:t>
            </a:r>
            <a:r>
              <a:rPr lang="hr-HR" i="1" dirty="0"/>
              <a:t>Dizajn upita (</a:t>
            </a:r>
            <a:r>
              <a:rPr lang="hr-HR" i="1" dirty="0" err="1"/>
              <a:t>engl</a:t>
            </a:r>
            <a:r>
              <a:rPr lang="hr-HR" i="1" dirty="0"/>
              <a:t>. </a:t>
            </a:r>
            <a:r>
              <a:rPr lang="hr-HR" i="1" dirty="0" err="1" smtClean="0"/>
              <a:t>DesignView</a:t>
            </a:r>
            <a:r>
              <a:rPr lang="hr-HR" i="1" dirty="0" smtClean="0"/>
              <a:t>).</a:t>
            </a:r>
          </a:p>
          <a:p>
            <a:r>
              <a:rPr lang="hr-HR" dirty="0"/>
              <a:t>Za stvaranje upita s kartice </a:t>
            </a:r>
            <a:r>
              <a:rPr lang="hr-HR" i="1" dirty="0"/>
              <a:t>Stvori (</a:t>
            </a:r>
            <a:r>
              <a:rPr lang="hr-HR" i="1" dirty="0" err="1"/>
              <a:t>engl</a:t>
            </a:r>
            <a:r>
              <a:rPr lang="hr-HR" i="1" dirty="0"/>
              <a:t>. </a:t>
            </a:r>
            <a:r>
              <a:rPr lang="hr-HR" i="1" dirty="0" err="1"/>
              <a:t>Create</a:t>
            </a:r>
            <a:r>
              <a:rPr lang="hr-HR" i="1" dirty="0"/>
              <a:t>) </a:t>
            </a:r>
            <a:r>
              <a:rPr lang="hr-HR" dirty="0"/>
              <a:t>odaberimo alat Dizajn </a:t>
            </a:r>
            <a:r>
              <a:rPr lang="hr-HR" dirty="0" smtClean="0"/>
              <a:t>upita (</a:t>
            </a:r>
            <a:r>
              <a:rPr lang="hr-HR" dirty="0" err="1" smtClean="0"/>
              <a:t>engl</a:t>
            </a:r>
            <a:r>
              <a:rPr lang="hr-HR" dirty="0"/>
              <a:t>. </a:t>
            </a:r>
            <a:r>
              <a:rPr lang="hr-HR" i="1" dirty="0" err="1"/>
              <a:t>Design</a:t>
            </a:r>
            <a:r>
              <a:rPr lang="hr-HR" i="1" dirty="0"/>
              <a:t> </a:t>
            </a:r>
            <a:r>
              <a:rPr lang="hr-HR" i="1" dirty="0" err="1"/>
              <a:t>View</a:t>
            </a:r>
            <a:r>
              <a:rPr lang="hr-HR" i="1" dirty="0"/>
              <a:t>).</a:t>
            </a:r>
            <a:endParaRPr lang="hr-H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293096"/>
            <a:ext cx="7704856" cy="112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380312" y="4581128"/>
            <a:ext cx="648072" cy="93610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Izrada upita dizajnerom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/>
              <a:t>Nakon </a:t>
            </a:r>
            <a:r>
              <a:rPr lang="hr-HR" dirty="0" smtClean="0"/>
              <a:t>odabira, </a:t>
            </a:r>
            <a:r>
              <a:rPr lang="hr-HR" dirty="0"/>
              <a:t>MS Access će otvoriti prozor </a:t>
            </a:r>
            <a:r>
              <a:rPr lang="hr-HR" i="1" dirty="0"/>
              <a:t>Prikaz tablice (</a:t>
            </a:r>
            <a:r>
              <a:rPr lang="hr-HR" i="1" dirty="0" err="1"/>
              <a:t>engl</a:t>
            </a:r>
            <a:r>
              <a:rPr lang="hr-HR" i="1" dirty="0"/>
              <a:t>. Show </a:t>
            </a:r>
            <a:r>
              <a:rPr lang="hr-HR" i="1" dirty="0" smtClean="0"/>
              <a:t>table) </a:t>
            </a:r>
            <a:r>
              <a:rPr lang="hr-HR" dirty="0" smtClean="0"/>
              <a:t>iz </a:t>
            </a:r>
            <a:r>
              <a:rPr lang="hr-HR" dirty="0"/>
              <a:t>kojeg trebamo odabrati tablicu koju želimo pretražiti. Tablicu označimo te </a:t>
            </a:r>
            <a:r>
              <a:rPr lang="hr-HR" dirty="0" smtClean="0"/>
              <a:t>pritisnimo gumb </a:t>
            </a:r>
            <a:r>
              <a:rPr lang="hr-HR" i="1" dirty="0"/>
              <a:t>Dodaj (</a:t>
            </a:r>
            <a:r>
              <a:rPr lang="hr-HR" i="1" dirty="0" err="1"/>
              <a:t>engl</a:t>
            </a:r>
            <a:r>
              <a:rPr lang="hr-HR" i="1" dirty="0"/>
              <a:t>. </a:t>
            </a:r>
            <a:r>
              <a:rPr lang="hr-HR" i="1" dirty="0" err="1"/>
              <a:t>Add</a:t>
            </a:r>
            <a:r>
              <a:rPr lang="hr-HR" i="1" dirty="0"/>
              <a:t>), </a:t>
            </a:r>
            <a:r>
              <a:rPr lang="hr-HR" dirty="0"/>
              <a:t>a zatim pritisnimo gumb </a:t>
            </a:r>
            <a:r>
              <a:rPr lang="hr-HR" i="1" dirty="0"/>
              <a:t>Zatvori (</a:t>
            </a:r>
            <a:r>
              <a:rPr lang="hr-HR" i="1" dirty="0" err="1"/>
              <a:t>engl</a:t>
            </a:r>
            <a:r>
              <a:rPr lang="hr-HR" i="1" dirty="0"/>
              <a:t>. </a:t>
            </a:r>
            <a:r>
              <a:rPr lang="hr-HR" i="1" dirty="0" err="1"/>
              <a:t>Close</a:t>
            </a:r>
            <a:r>
              <a:rPr lang="hr-HR" i="1" dirty="0"/>
              <a:t>).</a:t>
            </a:r>
          </a:p>
          <a:p>
            <a:r>
              <a:rPr lang="hr-HR" dirty="0" smtClean="0"/>
              <a:t>Nakon </a:t>
            </a:r>
            <a:r>
              <a:rPr lang="hr-HR" dirty="0"/>
              <a:t>zatvaranja prozora za dodavanje tablica otvara se prozor za </a:t>
            </a:r>
            <a:r>
              <a:rPr lang="hr-HR" dirty="0" smtClean="0"/>
              <a:t>dizajniranje upita</a:t>
            </a:r>
            <a:r>
              <a:rPr lang="hr-HR" dirty="0"/>
              <a:t>.</a:t>
            </a:r>
          </a:p>
          <a:p>
            <a:pPr lvl="1"/>
            <a:r>
              <a:rPr lang="hr-HR" dirty="0"/>
              <a:t>Tablica</a:t>
            </a:r>
          </a:p>
          <a:p>
            <a:pPr lvl="1"/>
            <a:r>
              <a:rPr lang="hr-HR" dirty="0"/>
              <a:t>Atributi, polja</a:t>
            </a:r>
          </a:p>
          <a:p>
            <a:pPr lvl="1"/>
            <a:r>
              <a:rPr lang="hr-HR" dirty="0"/>
              <a:t>Ulazno područje</a:t>
            </a:r>
          </a:p>
          <a:p>
            <a:pPr lvl="1"/>
            <a:r>
              <a:rPr lang="hr-HR" dirty="0"/>
              <a:t>Stupac (</a:t>
            </a:r>
            <a:r>
              <a:rPr lang="hr-HR" dirty="0" err="1"/>
              <a:t>engl</a:t>
            </a:r>
            <a:r>
              <a:rPr lang="hr-HR" dirty="0"/>
              <a:t>. </a:t>
            </a:r>
            <a:r>
              <a:rPr lang="hr-HR" dirty="0" err="1"/>
              <a:t>Field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Izlazno područje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smtClean="0"/>
              <a:t>Prozor prikaza tablice</a:t>
            </a:r>
            <a:endParaRPr lang="hr-H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350200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0057" y="1124744"/>
            <a:ext cx="5593943" cy="4160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537321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/>
              <a:t>Iz tablice koju smo dodali možemo u upit prebaciti sve ili samo neke atribute.</a:t>
            </a:r>
          </a:p>
          <a:p>
            <a:r>
              <a:rPr lang="hr-HR" sz="2000" dirty="0"/>
              <a:t>Nazive atributa spuštamo u područje stupca upita te u područje kriterija upita</a:t>
            </a:r>
          </a:p>
          <a:p>
            <a:r>
              <a:rPr lang="hr-HR" sz="2000" dirty="0"/>
              <a:t>upisujemo kriterij po kojem će se izvršavati pretraživanje tablice.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Područja upita</a:t>
            </a:r>
            <a:endParaRPr lang="hr-H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84784"/>
            <a:ext cx="4008935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9512" y="1412776"/>
            <a:ext cx="45720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000" b="1" dirty="0"/>
              <a:t>Područja upita:</a:t>
            </a:r>
          </a:p>
          <a:p>
            <a:r>
              <a:rPr lang="hr-HR" sz="2000" b="1" i="1" dirty="0"/>
              <a:t>1. Polje (</a:t>
            </a:r>
            <a:r>
              <a:rPr lang="hr-HR" sz="2000" b="1" i="1" dirty="0" err="1"/>
              <a:t>engl</a:t>
            </a:r>
            <a:r>
              <a:rPr lang="hr-HR" sz="2000" b="1" i="1" dirty="0"/>
              <a:t>. </a:t>
            </a:r>
            <a:r>
              <a:rPr lang="hr-HR" sz="2000" b="1" i="1" dirty="0" err="1"/>
              <a:t>Field</a:t>
            </a:r>
            <a:r>
              <a:rPr lang="hr-HR" sz="2000" b="1" i="1" dirty="0"/>
              <a:t>) </a:t>
            </a:r>
            <a:r>
              <a:rPr lang="hr-HR" sz="2000" i="1" dirty="0"/>
              <a:t>– ovdje spuštamo nazive atributa (polja) iz tablice;</a:t>
            </a:r>
          </a:p>
          <a:p>
            <a:r>
              <a:rPr lang="hr-HR" sz="2000" b="1" i="1" dirty="0"/>
              <a:t>2. Tablica (</a:t>
            </a:r>
            <a:r>
              <a:rPr lang="hr-HR" sz="2000" b="1" i="1" dirty="0" err="1"/>
              <a:t>engl</a:t>
            </a:r>
            <a:r>
              <a:rPr lang="hr-HR" sz="2000" b="1" i="1" dirty="0"/>
              <a:t>. Table) </a:t>
            </a:r>
            <a:r>
              <a:rPr lang="hr-HR" sz="2000" i="1" dirty="0"/>
              <a:t>– ovdje se nalazi naziv tablice iz koje je došao atribut</a:t>
            </a:r>
          </a:p>
          <a:p>
            <a:r>
              <a:rPr lang="it-IT" sz="2000" dirty="0"/>
              <a:t>(</a:t>
            </a:r>
            <a:r>
              <a:rPr lang="it-IT" sz="2000" dirty="0" err="1"/>
              <a:t>automatski</a:t>
            </a:r>
            <a:r>
              <a:rPr lang="it-IT" sz="2000" dirty="0"/>
              <a:t> se </a:t>
            </a:r>
            <a:r>
              <a:rPr lang="it-IT" sz="2000" dirty="0" err="1"/>
              <a:t>unese</a:t>
            </a:r>
            <a:r>
              <a:rPr lang="it-IT" sz="2000" dirty="0"/>
              <a:t> </a:t>
            </a:r>
            <a:r>
              <a:rPr lang="it-IT" sz="2000" dirty="0" err="1"/>
              <a:t>čim</a:t>
            </a:r>
            <a:r>
              <a:rPr lang="it-IT" sz="2000" dirty="0"/>
              <a:t> </a:t>
            </a:r>
            <a:r>
              <a:rPr lang="it-IT" sz="2000" dirty="0" err="1"/>
              <a:t>spustimo</a:t>
            </a:r>
            <a:r>
              <a:rPr lang="it-IT" sz="2000" dirty="0"/>
              <a:t> </a:t>
            </a:r>
            <a:r>
              <a:rPr lang="it-IT" sz="2000" dirty="0" err="1"/>
              <a:t>naziv</a:t>
            </a:r>
            <a:r>
              <a:rPr lang="it-IT" sz="2000" dirty="0"/>
              <a:t> </a:t>
            </a:r>
            <a:r>
              <a:rPr lang="it-IT" sz="2000" dirty="0" err="1"/>
              <a:t>atributa</a:t>
            </a:r>
            <a:r>
              <a:rPr lang="it-IT" sz="2000" dirty="0"/>
              <a:t>);</a:t>
            </a:r>
          </a:p>
          <a:p>
            <a:r>
              <a:rPr lang="fr-FR" sz="2000" b="1" i="1" dirty="0"/>
              <a:t>3. </a:t>
            </a:r>
            <a:r>
              <a:rPr lang="fr-FR" sz="2000" b="1" i="1" dirty="0" err="1"/>
              <a:t>Sortiranje</a:t>
            </a:r>
            <a:r>
              <a:rPr lang="fr-FR" sz="2000" b="1" i="1" dirty="0"/>
              <a:t> (</a:t>
            </a:r>
            <a:r>
              <a:rPr lang="fr-FR" sz="2000" b="1" i="1" dirty="0" err="1"/>
              <a:t>engl</a:t>
            </a:r>
            <a:r>
              <a:rPr lang="fr-FR" sz="2000" b="1" i="1" dirty="0"/>
              <a:t>. Sort) </a:t>
            </a:r>
            <a:r>
              <a:rPr lang="fr-FR" sz="2000" i="1" dirty="0"/>
              <a:t>– </a:t>
            </a:r>
            <a:r>
              <a:rPr lang="fr-FR" sz="2000" i="1" dirty="0" err="1"/>
              <a:t>ovdje</a:t>
            </a:r>
            <a:r>
              <a:rPr lang="fr-FR" sz="2000" i="1" dirty="0"/>
              <a:t> </a:t>
            </a:r>
            <a:r>
              <a:rPr lang="fr-FR" sz="2000" i="1" dirty="0" err="1"/>
              <a:t>određujemo</a:t>
            </a:r>
            <a:r>
              <a:rPr lang="fr-FR" sz="2000" i="1" dirty="0"/>
              <a:t> </a:t>
            </a:r>
            <a:r>
              <a:rPr lang="fr-FR" sz="2000" i="1" dirty="0" err="1"/>
              <a:t>kako</a:t>
            </a:r>
            <a:r>
              <a:rPr lang="fr-FR" sz="2000" i="1" dirty="0"/>
              <a:t> </a:t>
            </a:r>
            <a:r>
              <a:rPr lang="fr-FR" sz="2000" i="1" dirty="0" err="1"/>
              <a:t>će</a:t>
            </a:r>
            <a:r>
              <a:rPr lang="fr-FR" sz="2000" i="1" dirty="0"/>
              <a:t> </a:t>
            </a:r>
            <a:r>
              <a:rPr lang="fr-FR" sz="2000" i="1" dirty="0" err="1"/>
              <a:t>upit</a:t>
            </a:r>
            <a:r>
              <a:rPr lang="fr-FR" sz="2000" i="1" dirty="0"/>
              <a:t> </a:t>
            </a:r>
            <a:r>
              <a:rPr lang="fr-FR" sz="2000" i="1" dirty="0" err="1"/>
              <a:t>sortirati</a:t>
            </a:r>
            <a:r>
              <a:rPr lang="fr-FR" sz="2000" i="1" dirty="0"/>
              <a:t> </a:t>
            </a:r>
            <a:r>
              <a:rPr lang="fr-FR" sz="2000" i="1" dirty="0" err="1"/>
              <a:t>podatke</a:t>
            </a:r>
            <a:endParaRPr lang="fr-FR" sz="2000" i="1" dirty="0"/>
          </a:p>
          <a:p>
            <a:r>
              <a:rPr lang="it-IT" sz="2000" dirty="0"/>
              <a:t>(</a:t>
            </a:r>
            <a:r>
              <a:rPr lang="it-IT" sz="2000" dirty="0" err="1"/>
              <a:t>ulazno</a:t>
            </a:r>
            <a:r>
              <a:rPr lang="it-IT" sz="2000" dirty="0"/>
              <a:t>, </a:t>
            </a:r>
            <a:r>
              <a:rPr lang="it-IT" sz="2000" dirty="0" err="1"/>
              <a:t>silazno</a:t>
            </a:r>
            <a:r>
              <a:rPr lang="it-IT" sz="2000" dirty="0"/>
              <a:t> ili ih </a:t>
            </a:r>
            <a:r>
              <a:rPr lang="it-IT" sz="2000" dirty="0" err="1"/>
              <a:t>neće</a:t>
            </a:r>
            <a:r>
              <a:rPr lang="it-IT" sz="2000" dirty="0"/>
              <a:t> </a:t>
            </a:r>
            <a:r>
              <a:rPr lang="it-IT" sz="2000" dirty="0" err="1"/>
              <a:t>sortirati</a:t>
            </a:r>
            <a:r>
              <a:rPr lang="it-IT" sz="2000" dirty="0"/>
              <a:t>);</a:t>
            </a:r>
          </a:p>
          <a:p>
            <a:r>
              <a:rPr lang="vi-VN" sz="2000" b="1" i="1" dirty="0">
                <a:latin typeface="Calibri" pitchFamily="34" charset="0"/>
                <a:cs typeface="Calibri" pitchFamily="34" charset="0"/>
              </a:rPr>
              <a:t>4. Prikaži (engl. Show) </a:t>
            </a:r>
            <a:r>
              <a:rPr lang="vi-VN" sz="2000" i="1" dirty="0">
                <a:latin typeface="Calibri" pitchFamily="34" charset="0"/>
                <a:cs typeface="Calibri" pitchFamily="34" charset="0"/>
              </a:rPr>
              <a:t>– određuje hoće li polje biti prikazano ili ne;</a:t>
            </a:r>
          </a:p>
          <a:p>
            <a:r>
              <a:rPr lang="hr-HR" sz="2000" b="1" i="1" dirty="0"/>
              <a:t>5. Kriterij (</a:t>
            </a:r>
            <a:r>
              <a:rPr lang="hr-HR" sz="2000" b="1" i="1" dirty="0" err="1"/>
              <a:t>engl</a:t>
            </a:r>
            <a:r>
              <a:rPr lang="hr-HR" sz="2000" b="1" i="1" dirty="0"/>
              <a:t>. </a:t>
            </a:r>
            <a:r>
              <a:rPr lang="hr-HR" sz="2000" b="1" i="1" dirty="0" err="1"/>
              <a:t>Criteria</a:t>
            </a:r>
            <a:r>
              <a:rPr lang="hr-HR" sz="2000" b="1" i="1" dirty="0"/>
              <a:t>) </a:t>
            </a:r>
            <a:r>
              <a:rPr lang="hr-HR" sz="2000" i="1" dirty="0"/>
              <a:t>– ovdje upisujemo kriterij po kojem želimo filtrirati</a:t>
            </a:r>
          </a:p>
          <a:p>
            <a:r>
              <a:rPr lang="hr-HR" sz="2000" dirty="0"/>
              <a:t>podatke;</a:t>
            </a:r>
          </a:p>
          <a:p>
            <a:r>
              <a:rPr lang="pl-PL" sz="2000" b="1" i="1" dirty="0"/>
              <a:t>6. Ili (engl. Or) </a:t>
            </a:r>
            <a:r>
              <a:rPr lang="pl-PL" sz="2000" i="1" dirty="0"/>
              <a:t>– logički operator „ili“ za dodatne kriterije.</a:t>
            </a:r>
            <a:endParaRPr lang="hr-HR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smtClean="0"/>
              <a:t>Područja upita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r>
              <a:rPr lang="hr-HR" dirty="0"/>
              <a:t>Najjednostavniji način da dodamo polje je </a:t>
            </a:r>
            <a:r>
              <a:rPr lang="hr-HR" i="1" dirty="0"/>
              <a:t>povuci i spusti (</a:t>
            </a:r>
            <a:r>
              <a:rPr lang="hr-HR" i="1" dirty="0" err="1"/>
              <a:t>engl</a:t>
            </a:r>
            <a:r>
              <a:rPr lang="hr-HR" i="1" dirty="0"/>
              <a:t>. drag &amp; drop).</a:t>
            </a:r>
          </a:p>
          <a:p>
            <a:r>
              <a:rPr lang="hr-HR" dirty="0"/>
              <a:t>Označimo željeni atribut i držeći lijevu tipku miša odvucimo ga nad poziciju </a:t>
            </a:r>
            <a:r>
              <a:rPr lang="hr-HR" i="1" dirty="0" smtClean="0"/>
              <a:t>Polje </a:t>
            </a:r>
            <a:r>
              <a:rPr lang="es-ES" dirty="0" smtClean="0"/>
              <a:t>te </a:t>
            </a:r>
            <a:r>
              <a:rPr lang="es-ES" dirty="0" err="1"/>
              <a:t>pustimo</a:t>
            </a:r>
            <a:r>
              <a:rPr lang="es-ES" dirty="0"/>
              <a:t> </a:t>
            </a:r>
            <a:r>
              <a:rPr lang="es-ES" dirty="0" err="1"/>
              <a:t>lijevu</a:t>
            </a:r>
            <a:r>
              <a:rPr lang="es-ES" dirty="0"/>
              <a:t> </a:t>
            </a:r>
            <a:r>
              <a:rPr lang="es-ES" dirty="0" err="1"/>
              <a:t>tipku</a:t>
            </a:r>
            <a:r>
              <a:rPr lang="es-ES" dirty="0"/>
              <a:t> </a:t>
            </a:r>
            <a:r>
              <a:rPr lang="es-ES" dirty="0" err="1"/>
              <a:t>miša</a:t>
            </a:r>
            <a:r>
              <a:rPr lang="es-ES" dirty="0"/>
              <a:t>.</a:t>
            </a:r>
            <a:endParaRPr lang="hr-H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501008"/>
            <a:ext cx="2520280" cy="32190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501008"/>
            <a:ext cx="2545998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Područja upita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 isti način možemo dodati i ostala polja koja želimo (</a:t>
            </a:r>
            <a:r>
              <a:rPr lang="hr-HR" dirty="0" err="1"/>
              <a:t>npr</a:t>
            </a:r>
            <a:r>
              <a:rPr lang="hr-HR" dirty="0"/>
              <a:t>. [Cijena] i [Kategorija]).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7632848" cy="17640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Zadavanje kriterija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Ako pokrenemo upit koji nema kriterij, prikazat će nam se svi zapisi, što u </a:t>
            </a:r>
            <a:r>
              <a:rPr lang="hr-HR" dirty="0" smtClean="0"/>
              <a:t>načelu </a:t>
            </a:r>
            <a:r>
              <a:rPr lang="pl-PL" dirty="0" smtClean="0"/>
              <a:t>nije </a:t>
            </a:r>
            <a:r>
              <a:rPr lang="pl-PL" dirty="0"/>
              <a:t>cilj upita. Upiti služe za pronalaženje određenih zapisa u bazi podataka.</a:t>
            </a:r>
          </a:p>
          <a:p>
            <a:r>
              <a:rPr lang="pl-PL" dirty="0"/>
              <a:t>Zbog toga su nam potrebni kriteriji.</a:t>
            </a:r>
          </a:p>
          <a:p>
            <a:r>
              <a:rPr lang="hr-HR" dirty="0"/>
              <a:t>Na primjer, uzmimo da nas zanimaju svi artikli jeftiniji od 10 kn. Onda ćemo </a:t>
            </a:r>
            <a:r>
              <a:rPr lang="hr-HR" dirty="0" smtClean="0"/>
              <a:t>u stupac </a:t>
            </a:r>
            <a:r>
              <a:rPr lang="hr-HR" dirty="0"/>
              <a:t>[Cijena] upisati kriterij: &lt;10. (U pravilu, ako kriterij upišemo u </a:t>
            </a:r>
            <a:r>
              <a:rPr lang="hr-HR" dirty="0" smtClean="0"/>
              <a:t>pogrešni stupac</a:t>
            </a:r>
            <a:r>
              <a:rPr lang="hr-HR" dirty="0"/>
              <a:t>, dobit ćemo pogrešne zapise ili će MS Access javiti grešku.)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r>
              <a:rPr lang="hr-HR" dirty="0"/>
              <a:t>Podešavanje izgleda tablice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>
            <a:normAutofit/>
          </a:bodyPr>
          <a:lstStyle/>
          <a:p>
            <a:r>
              <a:rPr lang="hr-HR" sz="2000" dirty="0"/>
              <a:t>Ponekad će biti praktično nekoj tablici promijeniti širinu stupaca ili čak i </a:t>
            </a:r>
            <a:r>
              <a:rPr lang="hr-HR" sz="2000" dirty="0" smtClean="0"/>
              <a:t>njihov redoslijed</a:t>
            </a:r>
            <a:r>
              <a:rPr lang="hr-HR" sz="2000" dirty="0"/>
              <a:t>. </a:t>
            </a:r>
            <a:endParaRPr lang="hr-HR" sz="2000" dirty="0" smtClean="0"/>
          </a:p>
          <a:p>
            <a:r>
              <a:rPr lang="hr-HR" sz="2000" dirty="0" smtClean="0"/>
              <a:t>Kao </a:t>
            </a:r>
            <a:r>
              <a:rPr lang="hr-HR" sz="2000" dirty="0"/>
              <a:t>što se vidi na sljedećoj slici, neki se podaci ne vide u cijelosti </a:t>
            </a:r>
            <a:r>
              <a:rPr lang="hr-HR" sz="2000" dirty="0" smtClean="0"/>
              <a:t>ili </a:t>
            </a:r>
            <a:r>
              <a:rPr lang="it-IT" sz="2000" dirty="0" smtClean="0"/>
              <a:t>se </a:t>
            </a:r>
            <a:r>
              <a:rPr lang="it-IT" sz="2000" dirty="0"/>
              <a:t>u </a:t>
            </a:r>
            <a:r>
              <a:rPr lang="it-IT" sz="2000" dirty="0" err="1"/>
              <a:t>potpunosti</a:t>
            </a:r>
            <a:r>
              <a:rPr lang="it-IT" sz="2000" dirty="0"/>
              <a:t> ne vidi </a:t>
            </a:r>
            <a:r>
              <a:rPr lang="it-IT" sz="2000" dirty="0" err="1"/>
              <a:t>samo</a:t>
            </a:r>
            <a:r>
              <a:rPr lang="it-IT" sz="2000" dirty="0"/>
              <a:t> </a:t>
            </a:r>
            <a:r>
              <a:rPr lang="it-IT" sz="2000" dirty="0" err="1"/>
              <a:t>naziv</a:t>
            </a:r>
            <a:r>
              <a:rPr lang="it-IT" sz="2000" dirty="0"/>
              <a:t> </a:t>
            </a:r>
            <a:r>
              <a:rPr lang="it-IT" sz="2000" dirty="0" err="1"/>
              <a:t>stupca</a:t>
            </a:r>
            <a:r>
              <a:rPr lang="it-IT" sz="2000" dirty="0" smtClean="0"/>
              <a:t>.</a:t>
            </a:r>
            <a:r>
              <a:rPr lang="hr-HR" sz="2000" dirty="0" smtClean="0"/>
              <a:t> </a:t>
            </a:r>
          </a:p>
          <a:p>
            <a:r>
              <a:rPr lang="hr-HR" sz="2000" dirty="0" smtClean="0"/>
              <a:t>Način na koji se to može riješiti pokazuju slike.</a:t>
            </a:r>
            <a:endParaRPr lang="hr-H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9144000" cy="2160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53137"/>
            <a:ext cx="9144000" cy="22048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Zadavanje kriterija</a:t>
            </a:r>
            <a:endParaRPr lang="hr-HR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798" y="1377035"/>
            <a:ext cx="7537601" cy="17420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9552" y="342900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/>
              <a:t>Nakon toga samo trebamo pokrenuti upit pritiskom na gumb </a:t>
            </a:r>
            <a:r>
              <a:rPr lang="hr-HR" sz="2400" b="1" i="1" dirty="0"/>
              <a:t>Izvedi (</a:t>
            </a:r>
            <a:r>
              <a:rPr lang="hr-HR" sz="2400" b="1" i="1" dirty="0" err="1"/>
              <a:t>engl</a:t>
            </a:r>
            <a:r>
              <a:rPr lang="hr-HR" sz="2400" b="1" i="1" dirty="0"/>
              <a:t>. </a:t>
            </a:r>
            <a:r>
              <a:rPr lang="hr-HR" sz="2400" b="1" i="1" dirty="0" err="1" smtClean="0"/>
              <a:t>Run</a:t>
            </a:r>
            <a:r>
              <a:rPr lang="hr-HR" sz="2400" b="1" i="1" dirty="0" smtClean="0"/>
              <a:t> </a:t>
            </a:r>
            <a:r>
              <a:rPr lang="hr-HR" sz="2400" b="1" i="1" dirty="0" err="1" smtClean="0"/>
              <a:t>Query</a:t>
            </a:r>
            <a:r>
              <a:rPr lang="hr-HR" sz="2400" b="1" i="1" dirty="0"/>
              <a:t>) s kartice Dizajn (</a:t>
            </a:r>
            <a:r>
              <a:rPr lang="hr-HR" sz="2400" b="1" i="1" dirty="0" err="1"/>
              <a:t>engl</a:t>
            </a:r>
            <a:r>
              <a:rPr lang="hr-HR" sz="2400" b="1" i="1" dirty="0"/>
              <a:t>. </a:t>
            </a:r>
            <a:r>
              <a:rPr lang="hr-HR" sz="2400" b="1" i="1" dirty="0" err="1"/>
              <a:t>Design</a:t>
            </a:r>
            <a:r>
              <a:rPr lang="hr-HR" sz="2400" b="1" i="1" dirty="0"/>
              <a:t>).</a:t>
            </a:r>
            <a:endParaRPr lang="hr-HR" sz="2400" b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509120"/>
            <a:ext cx="7488832" cy="1895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hr-HR" i="1" dirty="0" smtClean="0"/>
              <a:t>Zadavanje kriterija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5652120" cy="4525963"/>
          </a:xfrm>
        </p:spPr>
        <p:txBody>
          <a:bodyPr/>
          <a:lstStyle/>
          <a:p>
            <a:r>
              <a:rPr lang="hr-HR" dirty="0"/>
              <a:t>Rezultat koji ćemo dobiti je tablica zapisa koji zadovoljavaju kriterij. </a:t>
            </a:r>
            <a:endParaRPr lang="hr-HR" dirty="0" smtClean="0"/>
          </a:p>
          <a:p>
            <a:r>
              <a:rPr lang="hr-HR" dirty="0" smtClean="0"/>
              <a:t>U našem ćemo </a:t>
            </a:r>
            <a:r>
              <a:rPr lang="hr-HR" dirty="0"/>
              <a:t>slučaju dobiti filtriranu tablicu ARTIKLI koja sadržava samo artikle čija </a:t>
            </a:r>
            <a:r>
              <a:rPr lang="hr-HR" dirty="0" smtClean="0"/>
              <a:t>je </a:t>
            </a:r>
            <a:r>
              <a:rPr lang="pl-PL" dirty="0" smtClean="0"/>
              <a:t>[Cijena</a:t>
            </a:r>
            <a:r>
              <a:rPr lang="pl-PL" dirty="0"/>
              <a:t>] manja od 10 kn</a:t>
            </a:r>
            <a:r>
              <a:rPr lang="pl-PL" dirty="0" smtClean="0"/>
              <a:t>.</a:t>
            </a:r>
          </a:p>
          <a:p>
            <a:endParaRPr lang="hr-H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196752"/>
            <a:ext cx="3851920" cy="5661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/>
              <a:t>Spremanje upita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r>
              <a:rPr lang="pl-PL" dirty="0"/>
              <a:t>Upiti su samo jedan od objekata u bazi podataka te se stoga njihovo </a:t>
            </a:r>
            <a:r>
              <a:rPr lang="pl-PL" dirty="0" smtClean="0"/>
              <a:t>spremanje </a:t>
            </a:r>
            <a:r>
              <a:rPr lang="hr-HR" dirty="0" smtClean="0"/>
              <a:t>provodi </a:t>
            </a:r>
            <a:r>
              <a:rPr lang="hr-HR" dirty="0"/>
              <a:t>na isti način kao i spremanje drugih objekata (</a:t>
            </a:r>
            <a:r>
              <a:rPr lang="hr-HR" dirty="0" err="1"/>
              <a:t>npr</a:t>
            </a:r>
            <a:r>
              <a:rPr lang="hr-HR" dirty="0"/>
              <a:t>. tablica</a:t>
            </a:r>
            <a:r>
              <a:rPr lang="hr-HR" dirty="0" smtClean="0"/>
              <a:t>).</a:t>
            </a:r>
          </a:p>
          <a:p>
            <a:r>
              <a:rPr lang="hr-HR" dirty="0"/>
              <a:t>ako smo tek napravili upit (nije bio prije spremljen), kada ga budemo </a:t>
            </a:r>
            <a:r>
              <a:rPr lang="hr-HR" dirty="0" smtClean="0"/>
              <a:t>htjeli zatvoriti </a:t>
            </a:r>
            <a:r>
              <a:rPr lang="hr-HR" dirty="0"/>
              <a:t>pritiskom na gumb </a:t>
            </a:r>
            <a:r>
              <a:rPr lang="hr-HR" i="1" dirty="0"/>
              <a:t>Zatvori (</a:t>
            </a:r>
            <a:r>
              <a:rPr lang="hr-HR" i="1" dirty="0" err="1"/>
              <a:t>engl</a:t>
            </a:r>
            <a:r>
              <a:rPr lang="hr-HR" i="1" dirty="0"/>
              <a:t>. </a:t>
            </a:r>
            <a:r>
              <a:rPr lang="hr-HR" i="1" dirty="0" err="1"/>
              <a:t>Close</a:t>
            </a:r>
            <a:r>
              <a:rPr lang="hr-HR" i="1" dirty="0"/>
              <a:t>) , MS Access </a:t>
            </a:r>
            <a:r>
              <a:rPr lang="hr-HR" dirty="0"/>
              <a:t>će </a:t>
            </a:r>
            <a:r>
              <a:rPr lang="it-IT" dirty="0" err="1" smtClean="0"/>
              <a:t>pitati</a:t>
            </a:r>
            <a:r>
              <a:rPr lang="it-IT" dirty="0" smtClean="0"/>
              <a:t> </a:t>
            </a:r>
            <a:r>
              <a:rPr lang="it-IT" dirty="0" err="1"/>
              <a:t>želimo</a:t>
            </a:r>
            <a:r>
              <a:rPr lang="it-IT" dirty="0"/>
              <a:t> li spremiti </a:t>
            </a:r>
            <a:r>
              <a:rPr lang="it-IT" dirty="0" err="1"/>
              <a:t>upit</a:t>
            </a:r>
            <a:r>
              <a:rPr lang="it-IT" dirty="0"/>
              <a:t>.</a:t>
            </a:r>
            <a:endParaRPr lang="hr-H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085184"/>
            <a:ext cx="6264696" cy="16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hr-HR" dirty="0" smtClean="0"/>
              <a:t>Spremanje upita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r>
              <a:rPr lang="hr-HR" dirty="0"/>
              <a:t>Ako odgovorimo s </a:t>
            </a:r>
            <a:r>
              <a:rPr lang="hr-HR" i="1" dirty="0"/>
              <a:t>Da (</a:t>
            </a:r>
            <a:r>
              <a:rPr lang="hr-HR" i="1" dirty="0" err="1"/>
              <a:t>engl</a:t>
            </a:r>
            <a:r>
              <a:rPr lang="hr-HR" i="1" dirty="0"/>
              <a:t>. </a:t>
            </a:r>
            <a:r>
              <a:rPr lang="hr-HR" i="1" dirty="0" err="1"/>
              <a:t>Yes</a:t>
            </a:r>
            <a:r>
              <a:rPr lang="hr-HR" i="1" dirty="0"/>
              <a:t>), </a:t>
            </a:r>
            <a:r>
              <a:rPr lang="hr-HR" dirty="0"/>
              <a:t>otvorit će </a:t>
            </a:r>
            <a:r>
              <a:rPr lang="hr-HR" dirty="0" smtClean="0"/>
              <a:t>se </a:t>
            </a:r>
            <a:r>
              <a:rPr lang="hr-HR" dirty="0"/>
              <a:t>prozor za spremanje </a:t>
            </a:r>
            <a:r>
              <a:rPr lang="hr-HR" dirty="0" smtClean="0"/>
              <a:t>upita, a </a:t>
            </a:r>
            <a:r>
              <a:rPr lang="hr-HR" dirty="0"/>
              <a:t>ako odgovorimo s </a:t>
            </a:r>
            <a:r>
              <a:rPr lang="hr-HR" i="1" dirty="0"/>
              <a:t>Ne (</a:t>
            </a:r>
            <a:r>
              <a:rPr lang="hr-HR" i="1" dirty="0" err="1"/>
              <a:t>engl</a:t>
            </a:r>
            <a:r>
              <a:rPr lang="hr-HR" i="1" dirty="0"/>
              <a:t>. No), </a:t>
            </a:r>
            <a:r>
              <a:rPr lang="hr-HR" dirty="0"/>
              <a:t>naš upit se neće spremiti;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2348880"/>
            <a:ext cx="82444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/>
              <a:t>D</a:t>
            </a:r>
            <a:r>
              <a:rPr lang="hr-HR" sz="3200" dirty="0" smtClean="0"/>
              <a:t>rugi </a:t>
            </a:r>
            <a:r>
              <a:rPr lang="hr-HR" sz="3200" dirty="0"/>
              <a:t>je način da odaberemo gumb Office te zatim naredbu </a:t>
            </a:r>
            <a:r>
              <a:rPr lang="hr-HR" sz="3200" dirty="0" smtClean="0"/>
              <a:t>Spremi (</a:t>
            </a:r>
            <a:r>
              <a:rPr lang="hr-HR" sz="3200" dirty="0" err="1" smtClean="0"/>
              <a:t>engl</a:t>
            </a:r>
            <a:r>
              <a:rPr lang="hr-HR" sz="3200" dirty="0"/>
              <a:t>. Save), nakon čega će se otvoriti dijaloški okvir u koji trebamo </a:t>
            </a:r>
            <a:r>
              <a:rPr lang="hr-HR" sz="3200" dirty="0" smtClean="0"/>
              <a:t>unijeti ime </a:t>
            </a:r>
            <a:r>
              <a:rPr lang="hr-HR" sz="3200" dirty="0"/>
              <a:t>našeg novog upita te pritisnuti gumb U redu (</a:t>
            </a:r>
            <a:r>
              <a:rPr lang="hr-HR" sz="3200" dirty="0" err="1"/>
              <a:t>engl</a:t>
            </a:r>
            <a:r>
              <a:rPr lang="hr-HR" sz="3200" dirty="0"/>
              <a:t>. OK).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365104"/>
            <a:ext cx="504056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Uključivanje i isključivanje polja iz pogleda podataka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U dizajnu upita će opcija Prikaži (</a:t>
            </a:r>
            <a:r>
              <a:rPr lang="hr-HR" dirty="0" err="1"/>
              <a:t>engl</a:t>
            </a:r>
            <a:r>
              <a:rPr lang="hr-HR" dirty="0"/>
              <a:t>. Show) sakriti ili prikazati odabrani </a:t>
            </a:r>
            <a:r>
              <a:rPr lang="hr-HR" dirty="0" smtClean="0"/>
              <a:t>stupac u </a:t>
            </a:r>
            <a:r>
              <a:rPr lang="hr-HR" dirty="0"/>
              <a:t>pogledu podatkovnog lista, ovisno o tome je li kvačica postavljena </a:t>
            </a:r>
            <a:r>
              <a:rPr lang="hr-HR" dirty="0" smtClean="0"/>
              <a:t>ili ne</a:t>
            </a:r>
            <a:r>
              <a:rPr lang="hr-HR" dirty="0"/>
              <a:t>. </a:t>
            </a:r>
            <a:endParaRPr lang="hr-HR" dirty="0" smtClean="0"/>
          </a:p>
          <a:p>
            <a:r>
              <a:rPr lang="hr-HR" dirty="0" smtClean="0"/>
              <a:t>Ako </a:t>
            </a:r>
            <a:r>
              <a:rPr lang="hr-HR" dirty="0"/>
              <a:t>kvačica ne postoji, onda stupac neće biti prikazan. </a:t>
            </a:r>
            <a:endParaRPr lang="hr-HR" dirty="0" smtClean="0"/>
          </a:p>
          <a:p>
            <a:r>
              <a:rPr lang="hr-HR" dirty="0" smtClean="0"/>
              <a:t>No </a:t>
            </a:r>
            <a:r>
              <a:rPr lang="hr-HR" dirty="0"/>
              <a:t>iako je </a:t>
            </a:r>
            <a:r>
              <a:rPr lang="hr-HR" dirty="0" smtClean="0"/>
              <a:t>kvačica maknuta </a:t>
            </a:r>
            <a:r>
              <a:rPr lang="hr-HR" dirty="0"/>
              <a:t>s polja Prikaži, ako u polju Kriterij postoji upisan nekakav uvjet, </a:t>
            </a:r>
            <a:r>
              <a:rPr lang="hr-HR" dirty="0" smtClean="0"/>
              <a:t>upit će </a:t>
            </a:r>
            <a:r>
              <a:rPr lang="hr-HR" dirty="0"/>
              <a:t>ipak filtrirati podatke prema tom uvjetu.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Uključivanje i isključivanje polja iz pogleda podataka</a:t>
            </a:r>
            <a:endParaRPr lang="hr-HR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393779" cy="1944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7544" y="335699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Sljedeće dvije slike prikazuju isti upit kojem je najprije prikazano, a zatim </a:t>
            </a:r>
            <a:r>
              <a:rPr lang="hr-HR" sz="2400" dirty="0" smtClean="0"/>
              <a:t>skriveno polje </a:t>
            </a:r>
            <a:r>
              <a:rPr lang="hr-HR" sz="2400" dirty="0"/>
              <a:t>cijena.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21088"/>
            <a:ext cx="3344130" cy="2636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821510"/>
            <a:ext cx="2736304" cy="30364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Sortiranje u upitu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>
                <a:latin typeface="Calibri" pitchFamily="34" charset="0"/>
                <a:cs typeface="Calibri" pitchFamily="34" charset="0"/>
              </a:rPr>
              <a:t>Ako trebamo poredati podatke pri izvođenju upita, na raspolaganju imamo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opcije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 u </a:t>
            </a:r>
            <a:r>
              <a:rPr lang="hr-HR" dirty="0">
                <a:latin typeface="Calibri" pitchFamily="34" charset="0"/>
                <a:cs typeface="Calibri" pitchFamily="34" charset="0"/>
              </a:rPr>
              <a:t>polju </a:t>
            </a:r>
            <a:r>
              <a:rPr lang="hr-HR" i="1" dirty="0">
                <a:latin typeface="Calibri" pitchFamily="34" charset="0"/>
                <a:cs typeface="Calibri" pitchFamily="34" charset="0"/>
              </a:rPr>
              <a:t>Sortiranje (</a:t>
            </a:r>
            <a:r>
              <a:rPr lang="hr-HR" i="1" dirty="0" err="1">
                <a:latin typeface="Calibri" pitchFamily="34" charset="0"/>
                <a:cs typeface="Calibri" pitchFamily="34" charset="0"/>
              </a:rPr>
              <a:t>engl</a:t>
            </a:r>
            <a:r>
              <a:rPr lang="hr-HR" i="1" dirty="0">
                <a:latin typeface="Calibri" pitchFamily="34" charset="0"/>
                <a:cs typeface="Calibri" pitchFamily="34" charset="0"/>
              </a:rPr>
              <a:t>. </a:t>
            </a:r>
            <a:r>
              <a:rPr lang="hr-HR" i="1" dirty="0" err="1">
                <a:latin typeface="Calibri" pitchFamily="34" charset="0"/>
                <a:cs typeface="Calibri" pitchFamily="34" charset="0"/>
              </a:rPr>
              <a:t>Sort</a:t>
            </a:r>
            <a:r>
              <a:rPr lang="hr-HR" i="1" dirty="0">
                <a:latin typeface="Calibri" pitchFamily="34" charset="0"/>
                <a:cs typeface="Calibri" pitchFamily="34" charset="0"/>
              </a:rPr>
              <a:t>).</a:t>
            </a:r>
          </a:p>
          <a:p>
            <a:r>
              <a:rPr lang="hr-HR" dirty="0"/>
              <a:t>Tri su opcije koje možemo odabrati:</a:t>
            </a:r>
          </a:p>
          <a:p>
            <a:pPr lvl="1">
              <a:buNone/>
            </a:pPr>
            <a:r>
              <a:rPr lang="hr-HR" i="1" dirty="0"/>
              <a:t>1. Uzlazno (</a:t>
            </a:r>
            <a:r>
              <a:rPr lang="hr-HR" i="1" dirty="0" err="1"/>
              <a:t>engl</a:t>
            </a:r>
            <a:r>
              <a:rPr lang="hr-HR" i="1" dirty="0"/>
              <a:t>. </a:t>
            </a:r>
            <a:r>
              <a:rPr lang="hr-HR" i="1" dirty="0" err="1"/>
              <a:t>Ascending</a:t>
            </a:r>
            <a:r>
              <a:rPr lang="hr-HR" i="1" dirty="0"/>
              <a:t>),</a:t>
            </a:r>
          </a:p>
          <a:p>
            <a:pPr lvl="1">
              <a:buNone/>
            </a:pPr>
            <a:r>
              <a:rPr lang="hr-HR" i="1" dirty="0"/>
              <a:t>2. Silazno (</a:t>
            </a:r>
            <a:r>
              <a:rPr lang="hr-HR" i="1" dirty="0" err="1"/>
              <a:t>engl</a:t>
            </a:r>
            <a:r>
              <a:rPr lang="hr-HR" i="1" dirty="0"/>
              <a:t>. </a:t>
            </a:r>
            <a:r>
              <a:rPr lang="hr-HR" i="1" dirty="0" err="1"/>
              <a:t>Descending</a:t>
            </a:r>
            <a:r>
              <a:rPr lang="hr-HR" i="1" dirty="0"/>
              <a:t>),</a:t>
            </a:r>
          </a:p>
          <a:p>
            <a:pPr lvl="1">
              <a:buNone/>
            </a:pPr>
            <a:r>
              <a:rPr lang="hr-HR" i="1" dirty="0"/>
              <a:t>3. Nije sortirano (</a:t>
            </a:r>
            <a:r>
              <a:rPr lang="hr-HR" i="1" dirty="0" err="1"/>
              <a:t>engl</a:t>
            </a:r>
            <a:r>
              <a:rPr lang="hr-HR" i="1" dirty="0"/>
              <a:t>. Not </a:t>
            </a:r>
            <a:r>
              <a:rPr lang="hr-HR" i="1" dirty="0" err="1"/>
              <a:t>sorted</a:t>
            </a:r>
            <a:r>
              <a:rPr lang="hr-HR" i="1" dirty="0"/>
              <a:t>).</a:t>
            </a:r>
            <a:endParaRPr lang="hr-H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Sortiranje u upitu</a:t>
            </a:r>
            <a:endParaRPr lang="hr-HR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772017" cy="18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smtClean="0"/>
              <a:t>Složeniji kriteriji u upitu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r>
              <a:rPr lang="pl-PL" dirty="0" smtClean="0"/>
              <a:t>Jako je bitno zapamtiti da su </a:t>
            </a:r>
            <a:r>
              <a:rPr lang="hr-HR" dirty="0" smtClean="0"/>
              <a:t>kriteriji koji se nalaze u istom redu vezani logičkim operatorom AND („I“), a kriteriji koji se nalaze jedan ispod drugoga vezani su logičkim operatorom OR („ILI“).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501008"/>
            <a:ext cx="7560840" cy="1751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71600" y="537321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latin typeface="+mj-lt"/>
              </a:rPr>
              <a:t>Na sljedećoj slici možemo vidjeti primjer gdje nas zanimaju artikli čija je cijena</a:t>
            </a:r>
          </a:p>
          <a:p>
            <a:r>
              <a:rPr lang="vi-VN" dirty="0" smtClean="0">
                <a:latin typeface="+mj-lt"/>
              </a:rPr>
              <a:t>između 5 i 10 kuna te čiji naziv počinje slovom „K“ i „M“.</a:t>
            </a:r>
            <a:endParaRPr lang="hr-HR" dirty="0">
              <a:latin typeface="+mj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Složeniji kriteriji u upitu</a:t>
            </a:r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5"/>
            <a:ext cx="8496944" cy="1946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hr-HR" dirty="0" smtClean="0"/>
              <a:t>Promjena redoslijeda stupca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r>
              <a:rPr lang="hr-HR" dirty="0"/>
              <a:t>Redoslijed stupaca možemo promijeniti tako da pokazivačem </a:t>
            </a:r>
            <a:r>
              <a:rPr lang="hr-HR" dirty="0" smtClean="0"/>
              <a:t>miša </a:t>
            </a:r>
            <a:r>
              <a:rPr lang="it-IT" dirty="0" err="1" smtClean="0"/>
              <a:t>dođemo</a:t>
            </a:r>
            <a:r>
              <a:rPr lang="it-IT" dirty="0" smtClean="0"/>
              <a:t> </a:t>
            </a:r>
            <a:r>
              <a:rPr lang="it-IT" dirty="0" err="1"/>
              <a:t>nad</a:t>
            </a:r>
            <a:r>
              <a:rPr lang="it-IT" dirty="0"/>
              <a:t> ime </a:t>
            </a:r>
            <a:r>
              <a:rPr lang="it-IT" dirty="0" err="1"/>
              <a:t>stupca</a:t>
            </a:r>
            <a:r>
              <a:rPr lang="it-IT" dirty="0"/>
              <a:t> i </a:t>
            </a:r>
            <a:r>
              <a:rPr lang="it-IT" dirty="0" err="1"/>
              <a:t>pomičemo</a:t>
            </a:r>
            <a:r>
              <a:rPr lang="it-IT" dirty="0"/>
              <a:t> </a:t>
            </a:r>
            <a:r>
              <a:rPr lang="it-IT" dirty="0" err="1"/>
              <a:t>ga</a:t>
            </a:r>
            <a:r>
              <a:rPr lang="it-IT" dirty="0"/>
              <a:t> </a:t>
            </a:r>
            <a:r>
              <a:rPr lang="it-IT" dirty="0" err="1"/>
              <a:t>dok</a:t>
            </a:r>
            <a:r>
              <a:rPr lang="it-IT" dirty="0"/>
              <a:t> ne </a:t>
            </a:r>
            <a:r>
              <a:rPr lang="it-IT" dirty="0" err="1"/>
              <a:t>postignemo</a:t>
            </a:r>
            <a:r>
              <a:rPr lang="it-IT" dirty="0"/>
              <a:t> da se </a:t>
            </a:r>
            <a:r>
              <a:rPr lang="it-IT" dirty="0" err="1" smtClean="0"/>
              <a:t>pokazivač</a:t>
            </a:r>
            <a:r>
              <a:rPr lang="hr-HR" dirty="0" smtClean="0"/>
              <a:t> promijeni </a:t>
            </a:r>
            <a:r>
              <a:rPr lang="hr-HR" dirty="0"/>
              <a:t>u crnu strelicu koja gleda prema </a:t>
            </a:r>
            <a:r>
              <a:rPr lang="hr-HR" dirty="0" smtClean="0"/>
              <a:t>dolje.</a:t>
            </a:r>
            <a:endParaRPr lang="hr-H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429000"/>
            <a:ext cx="4032448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429000"/>
            <a:ext cx="4100456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Izračunata polja u upitu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Izračunato polje sastoji se od sljedećih elemenata: </a:t>
            </a:r>
          </a:p>
          <a:p>
            <a:pPr lvl="1">
              <a:buNone/>
            </a:pPr>
            <a:r>
              <a:rPr lang="hr-HR" i="1" dirty="0" smtClean="0"/>
              <a:t>1. naziv: proizvoljno upisano ime, </a:t>
            </a:r>
            <a:r>
              <a:rPr lang="hr-HR" i="1" dirty="0" err="1" smtClean="0"/>
              <a:t>npr</a:t>
            </a:r>
            <a:r>
              <a:rPr lang="hr-HR" i="1" dirty="0" smtClean="0"/>
              <a:t>. </a:t>
            </a:r>
            <a:r>
              <a:rPr lang="hr-HR" i="1" dirty="0" err="1" smtClean="0"/>
              <a:t>Povecanje</a:t>
            </a:r>
            <a:r>
              <a:rPr lang="hr-HR" i="1" dirty="0" smtClean="0"/>
              <a:t>_cijene, Cijena_i_PDV </a:t>
            </a:r>
            <a:r>
              <a:rPr lang="hr-HR" i="1" dirty="0" err="1" smtClean="0"/>
              <a:t>itd</a:t>
            </a:r>
            <a:r>
              <a:rPr lang="hr-HR" i="1" dirty="0" smtClean="0"/>
              <a:t>.;</a:t>
            </a:r>
          </a:p>
          <a:p>
            <a:pPr lvl="1">
              <a:buNone/>
            </a:pPr>
            <a:r>
              <a:rPr lang="hr-HR" i="1" dirty="0" smtClean="0"/>
              <a:t>2. izraz: formula koju sami odredimo, </a:t>
            </a:r>
            <a:r>
              <a:rPr lang="hr-HR" i="1" dirty="0" err="1" smtClean="0"/>
              <a:t>npr</a:t>
            </a:r>
            <a:r>
              <a:rPr lang="hr-HR" i="1" dirty="0" smtClean="0"/>
              <a:t>. [Cijena]*0,5.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467544" y="4653136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/>
              <a:t>Jako je bitno da između naziva i izraza stavimo dvotočku (:).</a:t>
            </a:r>
            <a:endParaRPr lang="hr-HR" sz="2400" dirty="0"/>
          </a:p>
        </p:txBody>
      </p:sp>
      <p:sp>
        <p:nvSpPr>
          <p:cNvPr id="5" name="Rectangle 4"/>
          <p:cNvSpPr/>
          <p:nvPr/>
        </p:nvSpPr>
        <p:spPr>
          <a:xfrm>
            <a:off x="539552" y="5229200"/>
            <a:ext cx="8604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Na primjer, zanima nas kolika bi bila cijena artikala ako bi je povećali za 50%.</a:t>
            </a:r>
            <a:endParaRPr lang="hr-HR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Izračunata polja u upitu</a:t>
            </a:r>
            <a:endParaRPr lang="hr-H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314154" cy="1368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5536" y="2852936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Upiti s izračunatim poljima pokreću se na isti način kao što se pokreću i obični upiti.</a:t>
            </a:r>
            <a:endParaRPr lang="hr-HR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17032"/>
            <a:ext cx="5328592" cy="30058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smtClean="0"/>
              <a:t>Izračunata polja u upitu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4525963"/>
          </a:xfrm>
        </p:spPr>
        <p:txBody>
          <a:bodyPr/>
          <a:lstStyle/>
          <a:p>
            <a:r>
              <a:rPr lang="hr-HR" dirty="0" smtClean="0"/>
              <a:t>Ako želimo promijeniti format prikaza, potrebno se vratiti u dizajnerski pogled i pozicionirati se u izračunato polje, bilo gdje unutar upisanog izraza.</a:t>
            </a:r>
          </a:p>
          <a:p>
            <a:r>
              <a:rPr lang="hr-HR" dirty="0" smtClean="0"/>
              <a:t>Zatim trebamo odabrati naredbu </a:t>
            </a:r>
            <a:r>
              <a:rPr lang="hr-HR" i="1" dirty="0" smtClean="0"/>
              <a:t>Vlasnički list (</a:t>
            </a:r>
            <a:r>
              <a:rPr lang="hr-HR" i="1" dirty="0" err="1" smtClean="0"/>
              <a:t>engl</a:t>
            </a:r>
            <a:r>
              <a:rPr lang="hr-HR" i="1" dirty="0" smtClean="0"/>
              <a:t>. </a:t>
            </a:r>
            <a:r>
              <a:rPr lang="hr-HR" i="1" dirty="0" err="1" smtClean="0"/>
              <a:t>Properties</a:t>
            </a:r>
            <a:r>
              <a:rPr lang="hr-HR" i="1" dirty="0" smtClean="0"/>
              <a:t>) s kartice Dizajn (</a:t>
            </a:r>
            <a:r>
              <a:rPr lang="hr-HR" i="1" dirty="0" err="1" smtClean="0"/>
              <a:t>engl</a:t>
            </a:r>
            <a:r>
              <a:rPr lang="hr-HR" i="1" dirty="0" smtClean="0"/>
              <a:t>. </a:t>
            </a:r>
            <a:r>
              <a:rPr lang="hr-HR" i="1" dirty="0" err="1" smtClean="0"/>
              <a:t>Design</a:t>
            </a:r>
            <a:r>
              <a:rPr lang="hr-HR" i="1" dirty="0" smtClean="0"/>
              <a:t>).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509120"/>
            <a:ext cx="4320480" cy="23202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smtClean="0"/>
              <a:t>Izračunata polja u upitu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r>
              <a:rPr lang="pt-BR" dirty="0" smtClean="0"/>
              <a:t>Otvorit će se prozor </a:t>
            </a:r>
            <a:r>
              <a:rPr lang="pt-BR" i="1" dirty="0" smtClean="0"/>
              <a:t>Lista svojstava (engl. Field Properties) u kojem, unutar</a:t>
            </a:r>
            <a:r>
              <a:rPr lang="hr-HR" i="1" dirty="0" smtClean="0"/>
              <a:t> </a:t>
            </a:r>
            <a:r>
              <a:rPr lang="hr-HR" dirty="0" smtClean="0"/>
              <a:t>polja </a:t>
            </a:r>
            <a:r>
              <a:rPr lang="hr-HR" i="1" dirty="0" smtClean="0"/>
              <a:t>Oblik (</a:t>
            </a:r>
            <a:r>
              <a:rPr lang="hr-HR" i="1" dirty="0" err="1" smtClean="0"/>
              <a:t>engl</a:t>
            </a:r>
            <a:r>
              <a:rPr lang="hr-HR" i="1" dirty="0" smtClean="0"/>
              <a:t>. Format), iz padajućeg izbornika odaberemo željeni format.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068960"/>
            <a:ext cx="6245996" cy="3789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Izračunata polja u upitu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hr-HR" dirty="0" smtClean="0"/>
              <a:t>Zatvorimo prozor Lista svojstava i nakon toga će naše polje imati željeni format.</a:t>
            </a:r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6"/>
            <a:ext cx="7750894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hr-HR" dirty="0" smtClean="0"/>
              <a:t>Sumarni upiti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4525963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Sumarni se upit uključuje odabirom opcije Sveukupno</a:t>
            </a:r>
            <a:r>
              <a:rPr lang="hr-HR" i="1" dirty="0" smtClean="0"/>
              <a:t> (</a:t>
            </a:r>
            <a:r>
              <a:rPr lang="hr-HR" i="1" dirty="0" err="1" smtClean="0"/>
              <a:t>engl</a:t>
            </a:r>
            <a:r>
              <a:rPr lang="hr-HR" i="1" dirty="0" smtClean="0"/>
              <a:t>. </a:t>
            </a:r>
            <a:r>
              <a:rPr lang="hr-HR" i="1" dirty="0" err="1" smtClean="0"/>
              <a:t>Totals</a:t>
            </a:r>
            <a:r>
              <a:rPr lang="hr-HR" i="1" dirty="0" smtClean="0"/>
              <a:t>) </a:t>
            </a:r>
            <a:r>
              <a:rPr lang="hr-HR" dirty="0" smtClean="0"/>
              <a:t>iz kartice </a:t>
            </a:r>
            <a:r>
              <a:rPr lang="hr-HR" i="1" dirty="0" smtClean="0"/>
              <a:t>Dizajn (</a:t>
            </a:r>
            <a:r>
              <a:rPr lang="hr-HR" i="1" dirty="0" err="1" smtClean="0"/>
              <a:t>engl</a:t>
            </a:r>
            <a:r>
              <a:rPr lang="hr-HR" i="1" dirty="0" smtClean="0"/>
              <a:t>. </a:t>
            </a:r>
            <a:r>
              <a:rPr lang="hr-HR" i="1" dirty="0" err="1" smtClean="0"/>
              <a:t>Design</a:t>
            </a:r>
            <a:r>
              <a:rPr lang="hr-HR" i="1" dirty="0" smtClean="0"/>
              <a:t>).</a:t>
            </a:r>
          </a:p>
          <a:p>
            <a:r>
              <a:rPr lang="hr-HR" dirty="0" smtClean="0"/>
              <a:t>Na primjer, zanima nas ukupna vrijednost svih artikala iz tablice ARTIKLI. Tada ćemo u upit preseliti samo polje [Cijena] te ćemo odabrati opciju </a:t>
            </a:r>
            <a:r>
              <a:rPr lang="hr-HR" i="1" dirty="0" smtClean="0"/>
              <a:t>Sveukupno</a:t>
            </a:r>
            <a:r>
              <a:rPr lang="hr-HR" dirty="0" smtClean="0"/>
              <a:t>. </a:t>
            </a:r>
          </a:p>
          <a:p>
            <a:endParaRPr lang="hr-HR" dirty="0" smtClean="0"/>
          </a:p>
          <a:p>
            <a:r>
              <a:rPr lang="hr-HR" dirty="0" smtClean="0"/>
              <a:t>Njezinim uključivanjem u području upita pojavljuje se novo polje </a:t>
            </a:r>
            <a:r>
              <a:rPr lang="hr-HR" i="1" dirty="0" smtClean="0"/>
              <a:t>Ukupno (</a:t>
            </a:r>
            <a:r>
              <a:rPr lang="hr-HR" i="1" dirty="0" err="1" smtClean="0"/>
              <a:t>engl</a:t>
            </a:r>
            <a:r>
              <a:rPr lang="hr-HR" i="1" dirty="0" smtClean="0"/>
              <a:t>.Total).</a:t>
            </a:r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149080"/>
            <a:ext cx="864096" cy="9073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smtClean="0"/>
              <a:t>Sumarni upiti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653136"/>
            <a:ext cx="8229600" cy="1473027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Iz padajućeg izbornika odaberimo opciju </a:t>
            </a:r>
            <a:r>
              <a:rPr lang="hr-HR" i="1" dirty="0" smtClean="0"/>
              <a:t>Zbroj (</a:t>
            </a:r>
            <a:r>
              <a:rPr lang="hr-HR" i="1" dirty="0" err="1" smtClean="0"/>
              <a:t>engl</a:t>
            </a:r>
            <a:r>
              <a:rPr lang="hr-HR" i="1" dirty="0" smtClean="0"/>
              <a:t>. </a:t>
            </a:r>
            <a:r>
              <a:rPr lang="hr-HR" i="1" dirty="0" err="1" smtClean="0"/>
              <a:t>Sum</a:t>
            </a:r>
            <a:r>
              <a:rPr lang="hr-HR" i="1" dirty="0" smtClean="0"/>
              <a:t>) </a:t>
            </a:r>
            <a:r>
              <a:rPr lang="hr-HR" dirty="0" smtClean="0"/>
              <a:t>te pokrenimo upit i dobit ćemo sljedeći rezultat.</a:t>
            </a:r>
            <a:endParaRPr lang="hr-H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2160240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268760"/>
            <a:ext cx="3415721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smtClean="0"/>
              <a:t>Sumarni upiti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r>
              <a:rPr lang="hr-HR" dirty="0" smtClean="0"/>
              <a:t>Neke od funkcija koje se mogu upotrebljavati u sumarnim upitima te rezultat njihove upotrebe prikazani su u sljedećoj tablici.</a:t>
            </a:r>
            <a:endParaRPr lang="hr-H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83274"/>
            <a:ext cx="9144000" cy="42747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Sumarni upiti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8229600" cy="4525963"/>
          </a:xfrm>
        </p:spPr>
        <p:txBody>
          <a:bodyPr/>
          <a:lstStyle/>
          <a:p>
            <a:r>
              <a:rPr lang="hr-HR" dirty="0" smtClean="0"/>
              <a:t>Primjer</a:t>
            </a:r>
          </a:p>
          <a:p>
            <a:pPr lvl="1"/>
            <a:r>
              <a:rPr lang="pl-PL" dirty="0" smtClean="0"/>
              <a:t>Koliko zaposlenika dolazi iz svakog </a:t>
            </a:r>
            <a:r>
              <a:rPr lang="hr-HR" dirty="0" smtClean="0"/>
              <a:t>grada?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755576" y="2204864"/>
            <a:ext cx="7884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U tu svrhu stvaramo upit na osnovi tablice DJELATNICI. Prebacimo polja [Mjesto]</a:t>
            </a:r>
          </a:p>
          <a:p>
            <a:r>
              <a:rPr lang="hr-HR" dirty="0" smtClean="0"/>
              <a:t>te [</a:t>
            </a:r>
            <a:r>
              <a:rPr lang="hr-HR" dirty="0" err="1" smtClean="0"/>
              <a:t>Sifra</a:t>
            </a:r>
            <a:r>
              <a:rPr lang="hr-HR" dirty="0" smtClean="0"/>
              <a:t>]. Uključimo opciju </a:t>
            </a:r>
            <a:r>
              <a:rPr lang="hr-HR" b="1" i="1" dirty="0" smtClean="0"/>
              <a:t>Sveukupno.</a:t>
            </a:r>
            <a:r>
              <a:rPr lang="hr-HR" i="1" dirty="0" smtClean="0"/>
              <a:t> U stupcu [Mjesto] ostavimo funkciju</a:t>
            </a:r>
          </a:p>
          <a:p>
            <a:r>
              <a:rPr lang="hr-HR" b="1" i="1" dirty="0" smtClean="0"/>
              <a:t>Grupiraj po</a:t>
            </a:r>
            <a:r>
              <a:rPr lang="hr-HR" i="1" dirty="0" smtClean="0"/>
              <a:t> jer želimo dobiti popis svih mjesta u našoj bazi. U stupcu [</a:t>
            </a:r>
            <a:r>
              <a:rPr lang="hr-HR" i="1" dirty="0" err="1" smtClean="0"/>
              <a:t>Sifra</a:t>
            </a:r>
            <a:r>
              <a:rPr lang="hr-HR" i="1" dirty="0" smtClean="0"/>
              <a:t>]</a:t>
            </a:r>
          </a:p>
          <a:p>
            <a:r>
              <a:rPr lang="hr-HR" dirty="0" smtClean="0"/>
              <a:t>odaberemo funkciju </a:t>
            </a:r>
            <a:r>
              <a:rPr lang="hr-HR" b="1" i="1" dirty="0" smtClean="0"/>
              <a:t>Brojanje.</a:t>
            </a:r>
            <a:endParaRPr lang="hr-HR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429000"/>
            <a:ext cx="6081348" cy="2160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140968"/>
            <a:ext cx="2843809" cy="37394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347864" y="6021288"/>
            <a:ext cx="2865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Grupiranje po stupcu Mjesto</a:t>
            </a:r>
            <a:endParaRPr lang="hr-H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Upiti koji dohvaćaju podatke iz više tablica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Funkcionalnost upita najviše dolazi do izražaja kad rade s više tablica ili kada </a:t>
            </a:r>
            <a:r>
              <a:rPr lang="pl-PL" dirty="0" smtClean="0"/>
              <a:t>rade nad cijelom bazom. </a:t>
            </a:r>
          </a:p>
          <a:p>
            <a:r>
              <a:rPr lang="pl-PL" dirty="0" smtClean="0"/>
              <a:t>Na primjer, </a:t>
            </a:r>
          </a:p>
          <a:p>
            <a:pPr lvl="1"/>
            <a:r>
              <a:rPr lang="pl-PL" dirty="0" smtClean="0"/>
              <a:t>zanima nas koji je djelatnik prodao koji </a:t>
            </a:r>
            <a:r>
              <a:rPr lang="hr-HR" dirty="0" smtClean="0"/>
              <a:t>artikl.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827584" y="443711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Pokrenemo dizajner upita te u prozoru </a:t>
            </a:r>
            <a:r>
              <a:rPr lang="pl-PL" b="1" i="1" dirty="0" smtClean="0"/>
              <a:t>Prikaz tablice dodamo potrebne tablice:</a:t>
            </a:r>
          </a:p>
          <a:p>
            <a:r>
              <a:rPr lang="hr-HR" b="1" dirty="0" smtClean="0"/>
              <a:t>ARTIKLI, MALOPRODAJA i DJELATNICI.</a:t>
            </a:r>
            <a:endParaRPr lang="hr-HR" b="1" dirty="0"/>
          </a:p>
        </p:txBody>
      </p:sp>
      <p:sp>
        <p:nvSpPr>
          <p:cNvPr id="5" name="Rectangle 4"/>
          <p:cNvSpPr/>
          <p:nvPr/>
        </p:nvSpPr>
        <p:spPr>
          <a:xfrm>
            <a:off x="827584" y="5229200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/>
              <a:t>Pritom</a:t>
            </a:r>
            <a:r>
              <a:rPr lang="it-IT" b="1" dirty="0" smtClean="0"/>
              <a:t> </a:t>
            </a:r>
            <a:r>
              <a:rPr lang="it-IT" b="1" dirty="0" err="1" smtClean="0"/>
              <a:t>moramo</a:t>
            </a:r>
            <a:r>
              <a:rPr lang="it-IT" b="1" dirty="0" smtClean="0"/>
              <a:t> </a:t>
            </a:r>
            <a:r>
              <a:rPr lang="it-IT" b="1" dirty="0" err="1" smtClean="0"/>
              <a:t>paziti</a:t>
            </a:r>
            <a:r>
              <a:rPr lang="it-IT" b="1" dirty="0" smtClean="0"/>
              <a:t> da su </a:t>
            </a:r>
            <a:r>
              <a:rPr lang="pl-PL" b="1" dirty="0" smtClean="0"/>
              <a:t>tablice međusobno povezane relacijskom vezom (tablice koje nisu potrebne </a:t>
            </a:r>
            <a:r>
              <a:rPr lang="hr-HR" b="1" dirty="0" smtClean="0"/>
              <a:t>ne trebamo dodavati jer će doći do ponavljanja podataka).</a:t>
            </a:r>
            <a:endParaRPr lang="hr-HR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Promjena redoslijeda stupca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hr-HR" dirty="0"/>
              <a:t>Kad promijenimo redoslijed stupaca tablice u prikazu podataka, nećemo </a:t>
            </a:r>
            <a:r>
              <a:rPr lang="hr-HR" dirty="0" smtClean="0"/>
              <a:t>promijeniti i </a:t>
            </a:r>
            <a:r>
              <a:rPr lang="hr-HR" dirty="0"/>
              <a:t>redoslijed stupaca u dizajnerskom okruženju (pogledajmo sljedeću sliku).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84984"/>
            <a:ext cx="7587393" cy="1656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013176"/>
            <a:ext cx="5319826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Upiti koji dohvaćaju podatke iz više tablica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Nakon što smo dodali željene tablice, zatvorimo prozor </a:t>
            </a:r>
            <a:r>
              <a:rPr lang="hr-HR" i="1" dirty="0" smtClean="0"/>
              <a:t>Prikaz tablice.</a:t>
            </a:r>
            <a:endParaRPr lang="hr-H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7"/>
            <a:ext cx="7704856" cy="3948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Upiti koji dohvaćaju podatke iz više tablica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525963"/>
          </a:xfrm>
        </p:spPr>
        <p:txBody>
          <a:bodyPr/>
          <a:lstStyle/>
          <a:p>
            <a:r>
              <a:rPr lang="hr-HR" dirty="0" smtClean="0"/>
              <a:t>Nakon što smo odabrali tablice, prebacimo atribute po kojima želimo filtrirati </a:t>
            </a:r>
            <a:r>
              <a:rPr lang="pl-PL" dirty="0" smtClean="0"/>
              <a:t>bazu podataka: [Djelatnik], [Količina] i [Naziv_artikla].</a:t>
            </a:r>
            <a:endParaRPr lang="hr-H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24944"/>
            <a:ext cx="8352928" cy="22645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smtClean="0"/>
              <a:t>Pokretanje upita</a:t>
            </a:r>
            <a:endParaRPr lang="hr-H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5536261" cy="5112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796136" y="980728"/>
            <a:ext cx="3347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/>
              <a:t>Iz tablice koju smo dobili vidimo točno koliko je koji djelatnik prodao artikala i</a:t>
            </a:r>
          </a:p>
          <a:p>
            <a:r>
              <a:rPr lang="pl-PL" sz="2800" dirty="0" smtClean="0"/>
              <a:t>koji su to artikli bili.</a:t>
            </a:r>
            <a:endParaRPr lang="hr-HR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Unija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Kod upita koje spajamo s unijom moramo paziti da svaki upit ima jednak broj izlaznih polja, zapisanih istim redoslijedom i iste vrste podataka.</a:t>
            </a:r>
          </a:p>
          <a:p>
            <a:r>
              <a:rPr lang="hr-HR" dirty="0" smtClean="0"/>
              <a:t>Da bi se mogli koristiti unijom, odaberimo naredbu </a:t>
            </a:r>
            <a:r>
              <a:rPr lang="hr-HR" b="1" dirty="0" smtClean="0"/>
              <a:t>Dizajn upita </a:t>
            </a:r>
            <a:r>
              <a:rPr lang="hr-HR" dirty="0" smtClean="0"/>
              <a:t>(</a:t>
            </a:r>
            <a:r>
              <a:rPr lang="hr-HR" dirty="0" err="1" smtClean="0"/>
              <a:t>engl</a:t>
            </a:r>
            <a:r>
              <a:rPr lang="hr-HR" dirty="0" smtClean="0"/>
              <a:t>. </a:t>
            </a:r>
            <a:r>
              <a:rPr lang="hr-HR" dirty="0" err="1" smtClean="0"/>
              <a:t>Design</a:t>
            </a:r>
            <a:r>
              <a:rPr lang="hr-HR" dirty="0" smtClean="0"/>
              <a:t> </a:t>
            </a:r>
            <a:r>
              <a:rPr lang="en-US" dirty="0" smtClean="0"/>
              <a:t>View) s </a:t>
            </a:r>
            <a:r>
              <a:rPr lang="en-US" dirty="0" err="1" smtClean="0"/>
              <a:t>kartice</a:t>
            </a:r>
            <a:r>
              <a:rPr lang="en-US" dirty="0" smtClean="0"/>
              <a:t> </a:t>
            </a:r>
            <a:r>
              <a:rPr lang="en-US" b="1" dirty="0" err="1" smtClean="0"/>
              <a:t>Stvori</a:t>
            </a:r>
            <a:r>
              <a:rPr lang="en-US" dirty="0" smtClean="0"/>
              <a:t> (</a:t>
            </a:r>
            <a:r>
              <a:rPr lang="en-US" dirty="0" err="1" smtClean="0"/>
              <a:t>engl</a:t>
            </a:r>
            <a:r>
              <a:rPr lang="en-US" dirty="0" smtClean="0"/>
              <a:t>. Create). </a:t>
            </a:r>
            <a:endParaRPr lang="hr-HR" dirty="0" smtClean="0"/>
          </a:p>
          <a:p>
            <a:r>
              <a:rPr lang="en-US" dirty="0" smtClean="0"/>
              <a:t>U </a:t>
            </a:r>
            <a:r>
              <a:rPr lang="en-US" dirty="0" err="1" smtClean="0"/>
              <a:t>prozoru</a:t>
            </a:r>
            <a:r>
              <a:rPr lang="en-US" dirty="0" smtClean="0"/>
              <a:t> </a:t>
            </a:r>
            <a:r>
              <a:rPr lang="en-US" b="1" dirty="0" err="1" smtClean="0"/>
              <a:t>Prikaz</a:t>
            </a:r>
            <a:r>
              <a:rPr lang="en-US" b="1" dirty="0" smtClean="0"/>
              <a:t> </a:t>
            </a:r>
            <a:r>
              <a:rPr lang="en-US" b="1" dirty="0" err="1" smtClean="0"/>
              <a:t>tablice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engl</a:t>
            </a:r>
            <a:r>
              <a:rPr lang="en-US" dirty="0" smtClean="0"/>
              <a:t>. Show</a:t>
            </a:r>
            <a:r>
              <a:rPr lang="hr-HR" dirty="0" smtClean="0"/>
              <a:t> table) nećemo odabrati niti jednu tablicu, nego pritisnimo gumb </a:t>
            </a:r>
            <a:r>
              <a:rPr lang="hr-HR" b="1" dirty="0" smtClean="0"/>
              <a:t>Zatvori</a:t>
            </a:r>
            <a:r>
              <a:rPr lang="hr-HR" dirty="0" smtClean="0"/>
              <a:t> (</a:t>
            </a:r>
            <a:r>
              <a:rPr lang="hr-HR" dirty="0" err="1" smtClean="0"/>
              <a:t>engl</a:t>
            </a:r>
            <a:r>
              <a:rPr lang="hr-HR" dirty="0" smtClean="0"/>
              <a:t>. </a:t>
            </a:r>
            <a:r>
              <a:rPr lang="hr-HR" dirty="0" err="1" smtClean="0"/>
              <a:t>Close</a:t>
            </a:r>
            <a:r>
              <a:rPr lang="hr-HR" dirty="0" smtClean="0"/>
              <a:t>). </a:t>
            </a:r>
          </a:p>
          <a:p>
            <a:r>
              <a:rPr lang="hr-HR" dirty="0" smtClean="0"/>
              <a:t>S kartice </a:t>
            </a:r>
            <a:r>
              <a:rPr lang="hr-HR" b="1" dirty="0" smtClean="0"/>
              <a:t>Dizajn</a:t>
            </a:r>
            <a:r>
              <a:rPr lang="hr-HR" dirty="0" smtClean="0"/>
              <a:t> (</a:t>
            </a:r>
            <a:r>
              <a:rPr lang="hr-HR" dirty="0" err="1" smtClean="0"/>
              <a:t>engl</a:t>
            </a:r>
            <a:r>
              <a:rPr lang="hr-HR" dirty="0" smtClean="0"/>
              <a:t>. </a:t>
            </a:r>
            <a:r>
              <a:rPr lang="hr-HR" dirty="0" err="1" smtClean="0"/>
              <a:t>Design</a:t>
            </a:r>
            <a:r>
              <a:rPr lang="hr-HR" dirty="0" smtClean="0"/>
              <a:t>) odaberimo alat </a:t>
            </a:r>
            <a:r>
              <a:rPr lang="hr-HR" b="1" dirty="0" smtClean="0"/>
              <a:t>Unija</a:t>
            </a:r>
            <a:r>
              <a:rPr lang="hr-HR" dirty="0" smtClean="0"/>
              <a:t> (</a:t>
            </a:r>
            <a:r>
              <a:rPr lang="hr-HR" dirty="0" err="1" smtClean="0"/>
              <a:t>engl</a:t>
            </a:r>
            <a:r>
              <a:rPr lang="hr-HR" dirty="0" smtClean="0"/>
              <a:t>. </a:t>
            </a:r>
            <a:r>
              <a:rPr lang="hr-HR" dirty="0" err="1" smtClean="0"/>
              <a:t>Union</a:t>
            </a:r>
            <a:r>
              <a:rPr lang="hr-HR" dirty="0" smtClean="0"/>
              <a:t>).</a:t>
            </a:r>
            <a:endParaRPr lang="hr-H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smtClean="0"/>
              <a:t>Unija</a:t>
            </a:r>
            <a:endParaRPr lang="hr-HR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8064896" cy="1803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140968"/>
            <a:ext cx="6120680" cy="26388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Sortiranje podataka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Vrlo je često potrebno podatke sortirati (poredati). Podatke je moguće </a:t>
            </a:r>
            <a:r>
              <a:rPr lang="hr-HR" dirty="0" smtClean="0"/>
              <a:t>sortirati ulazno </a:t>
            </a:r>
            <a:r>
              <a:rPr lang="hr-HR" dirty="0"/>
              <a:t>(</a:t>
            </a:r>
            <a:r>
              <a:rPr lang="hr-HR" dirty="0" err="1"/>
              <a:t>engl</a:t>
            </a:r>
            <a:r>
              <a:rPr lang="hr-HR" dirty="0"/>
              <a:t>. </a:t>
            </a:r>
            <a:r>
              <a:rPr lang="hr-HR" i="1" dirty="0" err="1"/>
              <a:t>Ascending</a:t>
            </a:r>
            <a:r>
              <a:rPr lang="hr-HR" i="1" dirty="0"/>
              <a:t>) ili silazno (</a:t>
            </a:r>
            <a:r>
              <a:rPr lang="hr-HR" i="1" dirty="0" err="1"/>
              <a:t>engl</a:t>
            </a:r>
            <a:r>
              <a:rPr lang="hr-HR" i="1" dirty="0"/>
              <a:t>. </a:t>
            </a:r>
            <a:r>
              <a:rPr lang="hr-HR" i="1" dirty="0" err="1"/>
              <a:t>Descending</a:t>
            </a:r>
            <a:r>
              <a:rPr lang="hr-HR" i="1" dirty="0"/>
              <a:t>).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56991"/>
            <a:ext cx="7632848" cy="15686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15719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/>
              <a:t>               Odabirom </a:t>
            </a:r>
            <a:r>
              <a:rPr lang="hr-HR" sz="2000" dirty="0"/>
              <a:t>sortiranja od A do Z zapisi će biti sortirani uzlazno (</a:t>
            </a:r>
            <a:r>
              <a:rPr lang="hr-HR" sz="2000" dirty="0" err="1"/>
              <a:t>npr</a:t>
            </a:r>
            <a:r>
              <a:rPr lang="hr-HR" sz="2000" dirty="0"/>
              <a:t>. 1,2,3,4... ili</a:t>
            </a:r>
          </a:p>
          <a:p>
            <a:r>
              <a:rPr lang="pl-PL" sz="2000" dirty="0"/>
              <a:t> </a:t>
            </a:r>
            <a:r>
              <a:rPr lang="pl-PL" sz="2000" dirty="0" smtClean="0"/>
              <a:t>              A,B,C</a:t>
            </a:r>
            <a:r>
              <a:rPr lang="pl-PL" sz="2000" dirty="0"/>
              <a:t>…), a odabirom sortiranja od Z do A zapisi će biti sortirani silazno (npr.</a:t>
            </a:r>
          </a:p>
          <a:p>
            <a:r>
              <a:rPr lang="hr-HR" sz="2000" dirty="0" smtClean="0"/>
              <a:t>               10,9,8</a:t>
            </a:r>
            <a:r>
              <a:rPr lang="hr-HR" sz="2000" dirty="0"/>
              <a:t>… ili Ž,Z,V…).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8600" y="260648"/>
            <a:ext cx="6480720" cy="1143000"/>
          </a:xfrm>
        </p:spPr>
        <p:txBody>
          <a:bodyPr/>
          <a:lstStyle/>
          <a:p>
            <a:r>
              <a:rPr lang="hr-HR" dirty="0" smtClean="0"/>
              <a:t>Sortiranje po </a:t>
            </a:r>
            <a:r>
              <a:rPr lang="hr-HR" dirty="0"/>
              <a:t>š</a:t>
            </a:r>
            <a:r>
              <a:rPr lang="hr-HR" dirty="0" smtClean="0"/>
              <a:t>ifri</a:t>
            </a:r>
            <a:endParaRPr lang="hr-H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320480" cy="333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48064" y="836712"/>
            <a:ext cx="32816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 smtClean="0"/>
              <a:t>Sortiranje po </a:t>
            </a:r>
          </a:p>
          <a:p>
            <a:r>
              <a:rPr lang="hr-HR" sz="4400" dirty="0" smtClean="0"/>
              <a:t>nazivu artikla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348880"/>
            <a:ext cx="4229100" cy="3528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Pronalaženje i zamjena podataka u tablici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Sustav za pronalaženje i zamjenu podataka u MS Accessu je </a:t>
            </a:r>
            <a:r>
              <a:rPr lang="pl-PL" dirty="0" smtClean="0"/>
              <a:t>standardizirani </a:t>
            </a:r>
            <a:r>
              <a:rPr lang="hr-HR" dirty="0" smtClean="0"/>
              <a:t>sustav </a:t>
            </a:r>
            <a:r>
              <a:rPr lang="hr-HR" dirty="0"/>
              <a:t>koji upotrebljavaju i ostali programi Microsoft </a:t>
            </a:r>
            <a:r>
              <a:rPr lang="hr-HR" dirty="0" smtClean="0"/>
              <a:t>Office-a</a:t>
            </a:r>
            <a:r>
              <a:rPr lang="hr-HR" dirty="0"/>
              <a:t>. Na kartici </a:t>
            </a:r>
            <a:r>
              <a:rPr lang="hr-HR" i="1" dirty="0" smtClean="0"/>
              <a:t>Polazno </a:t>
            </a:r>
            <a:r>
              <a:rPr lang="hr-HR" dirty="0" smtClean="0"/>
              <a:t>(</a:t>
            </a:r>
            <a:r>
              <a:rPr lang="hr-HR" dirty="0" err="1" smtClean="0"/>
              <a:t>engl</a:t>
            </a:r>
            <a:r>
              <a:rPr lang="hr-HR" dirty="0"/>
              <a:t>. </a:t>
            </a:r>
            <a:r>
              <a:rPr lang="hr-HR" i="1" dirty="0" err="1"/>
              <a:t>Home</a:t>
            </a:r>
            <a:r>
              <a:rPr lang="hr-HR" i="1" dirty="0"/>
              <a:t>) </a:t>
            </a:r>
            <a:r>
              <a:rPr lang="hr-HR" dirty="0"/>
              <a:t>nalaze se naredbe </a:t>
            </a:r>
            <a:r>
              <a:rPr lang="hr-HR" i="1" dirty="0"/>
              <a:t>Traženje (</a:t>
            </a:r>
            <a:r>
              <a:rPr lang="hr-HR" i="1" dirty="0" err="1"/>
              <a:t>engl</a:t>
            </a:r>
            <a:r>
              <a:rPr lang="hr-HR" i="1" dirty="0"/>
              <a:t>. </a:t>
            </a:r>
            <a:r>
              <a:rPr lang="hr-HR" i="1" dirty="0" err="1"/>
              <a:t>Find</a:t>
            </a:r>
            <a:r>
              <a:rPr lang="hr-HR" i="1" dirty="0"/>
              <a:t>) </a:t>
            </a:r>
            <a:r>
              <a:rPr lang="hr-HR" dirty="0"/>
              <a:t>i</a:t>
            </a:r>
            <a:r>
              <a:rPr lang="hr-HR" i="1" dirty="0"/>
              <a:t> Zamjena (</a:t>
            </a:r>
            <a:r>
              <a:rPr lang="hr-HR" i="1" dirty="0" err="1"/>
              <a:t>engl</a:t>
            </a:r>
            <a:r>
              <a:rPr lang="hr-HR" i="1" dirty="0"/>
              <a:t>. </a:t>
            </a:r>
            <a:r>
              <a:rPr lang="hr-HR" i="1" dirty="0" err="1"/>
              <a:t>Replace</a:t>
            </a:r>
            <a:r>
              <a:rPr lang="hr-HR" i="1" dirty="0"/>
              <a:t>).</a:t>
            </a:r>
            <a:endParaRPr lang="hr-H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Pronalaženje i zamjena podataka u tablici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5248275" cy="223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73016"/>
            <a:ext cx="7276303" cy="18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68144" y="2996952"/>
            <a:ext cx="25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Pronađeni podatak</a:t>
            </a:r>
            <a:endParaRPr lang="hr-HR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5517232"/>
            <a:ext cx="5381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Zamjena podataka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52673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573016"/>
            <a:ext cx="454516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1848</Words>
  <Application>Microsoft Office PowerPoint</Application>
  <PresentationFormat>Prikaz na zaslonu (4:3)</PresentationFormat>
  <Paragraphs>169</Paragraphs>
  <Slides>44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44</vt:i4>
      </vt:variant>
    </vt:vector>
  </HeadingPairs>
  <TitlesOfParts>
    <vt:vector size="48" baseType="lpstr">
      <vt:lpstr>Arial</vt:lpstr>
      <vt:lpstr>Calibri</vt:lpstr>
      <vt:lpstr>Times New Roman</vt:lpstr>
      <vt:lpstr>Office Theme</vt:lpstr>
      <vt:lpstr>Sadržaj</vt:lpstr>
      <vt:lpstr>Podešavanje izgleda tablice</vt:lpstr>
      <vt:lpstr>Promjena redoslijeda stupca</vt:lpstr>
      <vt:lpstr>Promjena redoslijeda stupca</vt:lpstr>
      <vt:lpstr>Sortiranje podataka</vt:lpstr>
      <vt:lpstr>Sortiranje po šifri</vt:lpstr>
      <vt:lpstr>Pronalaženje i zamjena podataka u tablici</vt:lpstr>
      <vt:lpstr>Pronalaženje i zamjena podataka u tablici</vt:lpstr>
      <vt:lpstr>Zamjena podataka</vt:lpstr>
      <vt:lpstr>Postavljanje upita</vt:lpstr>
      <vt:lpstr>Operatori uspoređivanja</vt:lpstr>
      <vt:lpstr>Logički operatori</vt:lpstr>
      <vt:lpstr>Izrada upita dizajnerom</vt:lpstr>
      <vt:lpstr>Izrada upita dizajnerom</vt:lpstr>
      <vt:lpstr>Prozor prikaza tablice</vt:lpstr>
      <vt:lpstr>Područja upita</vt:lpstr>
      <vt:lpstr>Područja upita</vt:lpstr>
      <vt:lpstr>Područja upita</vt:lpstr>
      <vt:lpstr>Zadavanje kriterija</vt:lpstr>
      <vt:lpstr>Zadavanje kriterija</vt:lpstr>
      <vt:lpstr>Zadavanje kriterija</vt:lpstr>
      <vt:lpstr>Spremanje upita</vt:lpstr>
      <vt:lpstr>Spremanje upita</vt:lpstr>
      <vt:lpstr>Uključivanje i isključivanje polja iz pogleda podataka</vt:lpstr>
      <vt:lpstr>Uključivanje i isključivanje polja iz pogleda podataka</vt:lpstr>
      <vt:lpstr>Sortiranje u upitu</vt:lpstr>
      <vt:lpstr>Sortiranje u upitu</vt:lpstr>
      <vt:lpstr>Složeniji kriteriji u upitu</vt:lpstr>
      <vt:lpstr>Složeniji kriteriji u upitu</vt:lpstr>
      <vt:lpstr>Izračunata polja u upitu</vt:lpstr>
      <vt:lpstr>Izračunata polja u upitu</vt:lpstr>
      <vt:lpstr>Izračunata polja u upitu</vt:lpstr>
      <vt:lpstr>Izračunata polja u upitu</vt:lpstr>
      <vt:lpstr>Izračunata polja u upitu</vt:lpstr>
      <vt:lpstr>Sumarni upiti</vt:lpstr>
      <vt:lpstr>Sumarni upiti</vt:lpstr>
      <vt:lpstr>Sumarni upiti</vt:lpstr>
      <vt:lpstr>Sumarni upiti</vt:lpstr>
      <vt:lpstr>Upiti koji dohvaćaju podatke iz više tablica</vt:lpstr>
      <vt:lpstr>Upiti koji dohvaćaju podatke iz više tablica</vt:lpstr>
      <vt:lpstr>Upiti koji dohvaćaju podatke iz više tablica</vt:lpstr>
      <vt:lpstr>Pokretanje upita</vt:lpstr>
      <vt:lpstr>Unija</vt:lpstr>
      <vt:lpstr>Unija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Osnove baza podataka</dc:title>
  <dc:creator>Varga Matija , dipl. inf.</dc:creator>
  <cp:lastModifiedBy>Stjepan Šalković</cp:lastModifiedBy>
  <cp:revision>40</cp:revision>
  <dcterms:created xsi:type="dcterms:W3CDTF">2011-09-19T17:35:29Z</dcterms:created>
  <dcterms:modified xsi:type="dcterms:W3CDTF">2020-03-31T19:54:29Z</dcterms:modified>
</cp:coreProperties>
</file>