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F28A-985B-4B6A-B160-E6664D5B97C1}" type="datetimeFigureOut">
              <a:rPr lang="hr-HR" smtClean="0"/>
              <a:pPr/>
              <a:t>20.9.2011.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C445-0427-4EB6-8700-CF4929F0C23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Osnove baza podataka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6. dio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obrasca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trećem koraku čarobnjaka odabiremo stil obrasca. Odaberimo stil koji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najviše sviđa i kliknimo na gumb </a:t>
            </a:r>
            <a:r>
              <a:rPr lang="vi-VN" i="1" dirty="0">
                <a:latin typeface="Calibri" pitchFamily="34" charset="0"/>
                <a:cs typeface="Calibri" pitchFamily="34" charset="0"/>
              </a:rPr>
              <a:t>Sljedeće (engl. Next).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5472608" cy="367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Izgled obrasca i dijelovi obrasca</a:t>
            </a:r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1868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hr-HR" dirty="0" smtClean="0"/>
              <a:t>Izgled obrasca i dijelovi obrasca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Elementi obrasca su</a:t>
            </a:r>
            <a:r>
              <a:rPr lang="hr-HR" b="1" dirty="0" smtClean="0"/>
              <a:t>:</a:t>
            </a:r>
          </a:p>
          <a:p>
            <a:pPr>
              <a:buNone/>
            </a:pPr>
            <a:endParaRPr lang="hr-HR" b="1" dirty="0"/>
          </a:p>
          <a:p>
            <a:pPr>
              <a:buNone/>
            </a:pPr>
            <a:r>
              <a:rPr lang="hr-HR" dirty="0"/>
              <a:t>1. gumb </a:t>
            </a:r>
            <a:r>
              <a:rPr lang="hr-HR" i="1" dirty="0"/>
              <a:t>Izbornik zapisa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Record</a:t>
            </a:r>
            <a:r>
              <a:rPr lang="hr-HR" i="1" dirty="0"/>
              <a:t> </a:t>
            </a:r>
            <a:r>
              <a:rPr lang="hr-HR" i="1" dirty="0" err="1"/>
              <a:t>Selector</a:t>
            </a:r>
            <a:r>
              <a:rPr lang="hr-HR" i="1" dirty="0"/>
              <a:t>) – služi za označavanje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zapisa </a:t>
            </a:r>
            <a:r>
              <a:rPr lang="hr-HR" dirty="0"/>
              <a:t>u obrascima;</a:t>
            </a:r>
          </a:p>
          <a:p>
            <a:pPr>
              <a:buNone/>
            </a:pPr>
            <a:r>
              <a:rPr lang="hr-HR" i="1" dirty="0" smtClean="0"/>
              <a:t>2</a:t>
            </a:r>
            <a:r>
              <a:rPr lang="hr-HR" i="1" dirty="0"/>
              <a:t>. Zaglavlje obrasca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Form</a:t>
            </a:r>
            <a:r>
              <a:rPr lang="hr-HR" i="1" dirty="0"/>
              <a:t> </a:t>
            </a:r>
            <a:r>
              <a:rPr lang="hr-HR" i="1" dirty="0" err="1"/>
              <a:t>Header</a:t>
            </a:r>
            <a:r>
              <a:rPr lang="hr-HR" i="1" dirty="0"/>
              <a:t>);</a:t>
            </a:r>
          </a:p>
          <a:p>
            <a:pPr>
              <a:buNone/>
            </a:pPr>
            <a:r>
              <a:rPr lang="hr-HR" i="1" dirty="0"/>
              <a:t>3. Podaci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Records</a:t>
            </a:r>
            <a:r>
              <a:rPr lang="hr-HR" i="1" dirty="0"/>
              <a:t>);</a:t>
            </a:r>
          </a:p>
          <a:p>
            <a:pPr>
              <a:buNone/>
            </a:pPr>
            <a:r>
              <a:rPr lang="hr-HR" i="1" dirty="0"/>
              <a:t>4. Navigacijski gumbi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Navigation</a:t>
            </a:r>
            <a:r>
              <a:rPr lang="hr-HR" i="1" dirty="0"/>
              <a:t> </a:t>
            </a:r>
            <a:r>
              <a:rPr lang="hr-HR" i="1" dirty="0" err="1"/>
              <a:t>Buttons</a:t>
            </a:r>
            <a:r>
              <a:rPr lang="hr-HR" i="1" dirty="0"/>
              <a:t>) – služe za </a:t>
            </a:r>
            <a:r>
              <a:rPr lang="hr-HR" i="1" dirty="0" smtClean="0"/>
              <a:t>navigaciju zapisima </a:t>
            </a:r>
            <a:r>
              <a:rPr lang="pl-PL" dirty="0" smtClean="0"/>
              <a:t>u </a:t>
            </a:r>
            <a:r>
              <a:rPr lang="pl-PL" dirty="0"/>
              <a:t>obrascu (dodavanje novog zapisa, zadnji zapis u tablici, prvi </a:t>
            </a:r>
            <a:r>
              <a:rPr lang="pl-PL" dirty="0" smtClean="0"/>
              <a:t>zapis </a:t>
            </a:r>
            <a:r>
              <a:rPr lang="hr-HR" dirty="0" smtClean="0"/>
              <a:t>u </a:t>
            </a:r>
            <a:r>
              <a:rPr lang="hr-HR" dirty="0"/>
              <a:t>tablici </a:t>
            </a:r>
            <a:r>
              <a:rPr lang="hr-HR" dirty="0" err="1"/>
              <a:t>itd</a:t>
            </a:r>
            <a:r>
              <a:rPr lang="hr-HR" dirty="0"/>
              <a:t>. Navigacijski gumbi su isti za sve objekte u MS Accessu);</a:t>
            </a:r>
          </a:p>
          <a:p>
            <a:pPr>
              <a:buNone/>
            </a:pPr>
            <a:r>
              <a:rPr lang="hr-HR" i="1" dirty="0"/>
              <a:t>5. Kartica obrasca;</a:t>
            </a:r>
          </a:p>
          <a:p>
            <a:pPr>
              <a:buNone/>
            </a:pPr>
            <a:r>
              <a:rPr lang="hr-HR" i="1" dirty="0"/>
              <a:t>6. Natpis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Label</a:t>
            </a:r>
            <a:r>
              <a:rPr lang="hr-HR" i="1" dirty="0"/>
              <a:t>) – prikazuje ime polja;</a:t>
            </a:r>
          </a:p>
          <a:p>
            <a:pPr>
              <a:buNone/>
            </a:pPr>
            <a:r>
              <a:rPr lang="pl-PL" i="1" dirty="0"/>
              <a:t>7. Tekstni okvir (engl. Text Box) – prikazuje konkretni podatak.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Ručna prepravka obrazaca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MS Access 2007 omogućuje prepravljanje obrazaca pomoću opcije </a:t>
            </a:r>
            <a:r>
              <a:rPr lang="hr-HR" dirty="0" smtClean="0"/>
              <a:t>Prikaz izgleda </a:t>
            </a:r>
            <a:r>
              <a:rPr lang="hr-HR" dirty="0"/>
              <a:t>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dirty="0" err="1"/>
              <a:t>Layout</a:t>
            </a:r>
            <a:r>
              <a:rPr lang="hr-HR" dirty="0"/>
              <a:t> </a:t>
            </a:r>
            <a:r>
              <a:rPr lang="hr-HR" dirty="0" err="1"/>
              <a:t>View</a:t>
            </a:r>
            <a:r>
              <a:rPr lang="hr-HR" dirty="0"/>
              <a:t>). </a:t>
            </a:r>
            <a:endParaRPr lang="hr-HR" dirty="0" smtClean="0"/>
          </a:p>
          <a:p>
            <a:r>
              <a:rPr lang="hr-HR" dirty="0" smtClean="0"/>
              <a:t>Takav </a:t>
            </a:r>
            <a:r>
              <a:rPr lang="hr-HR" dirty="0"/>
              <a:t>je način prepravke obrasca jednostavniji </a:t>
            </a:r>
            <a:r>
              <a:rPr lang="hr-HR" dirty="0" smtClean="0"/>
              <a:t>i brži </a:t>
            </a:r>
            <a:r>
              <a:rPr lang="hr-HR" dirty="0"/>
              <a:t>nego u starijim verzijama MS Accessa</a:t>
            </a:r>
            <a:r>
              <a:rPr lang="hr-HR" dirty="0" smtClean="0"/>
              <a:t>.</a:t>
            </a:r>
          </a:p>
          <a:p>
            <a:r>
              <a:rPr lang="es-ES" dirty="0"/>
              <a:t>Da </a:t>
            </a:r>
            <a:r>
              <a:rPr lang="es-ES" dirty="0" err="1"/>
              <a:t>otvorimo</a:t>
            </a:r>
            <a:r>
              <a:rPr lang="es-ES" dirty="0"/>
              <a:t> </a:t>
            </a:r>
            <a:r>
              <a:rPr lang="es-ES" dirty="0" err="1"/>
              <a:t>obrazac</a:t>
            </a:r>
            <a:r>
              <a:rPr lang="es-ES" dirty="0"/>
              <a:t> u </a:t>
            </a:r>
            <a:r>
              <a:rPr lang="es-ES" dirty="0" err="1"/>
              <a:t>obliku</a:t>
            </a:r>
            <a:r>
              <a:rPr lang="es-ES" dirty="0"/>
              <a:t> </a:t>
            </a:r>
            <a:r>
              <a:rPr lang="es-ES" dirty="0" err="1"/>
              <a:t>Prikaz</a:t>
            </a:r>
            <a:r>
              <a:rPr lang="es-ES" dirty="0"/>
              <a:t> </a:t>
            </a:r>
            <a:r>
              <a:rPr lang="es-ES" dirty="0" err="1"/>
              <a:t>izgleda</a:t>
            </a:r>
            <a:r>
              <a:rPr lang="es-ES" dirty="0"/>
              <a:t>, </a:t>
            </a:r>
            <a:r>
              <a:rPr lang="es-ES" dirty="0" err="1"/>
              <a:t>moramo</a:t>
            </a:r>
            <a:r>
              <a:rPr lang="es-ES" dirty="0"/>
              <a:t> </a:t>
            </a:r>
            <a:r>
              <a:rPr lang="es-ES" dirty="0" err="1"/>
              <a:t>imati</a:t>
            </a:r>
            <a:r>
              <a:rPr lang="es-ES" dirty="0"/>
              <a:t> </a:t>
            </a:r>
            <a:r>
              <a:rPr lang="es-ES" dirty="0" err="1"/>
              <a:t>obrazac</a:t>
            </a:r>
            <a:r>
              <a:rPr lang="es-ES" dirty="0"/>
              <a:t> </a:t>
            </a:r>
            <a:r>
              <a:rPr lang="es-ES" dirty="0" err="1" smtClean="0"/>
              <a:t>otvoren</a:t>
            </a:r>
            <a:r>
              <a:rPr lang="hr-HR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kartice</a:t>
            </a:r>
            <a:r>
              <a:rPr lang="en-US" dirty="0"/>
              <a:t> </a:t>
            </a:r>
            <a:r>
              <a:rPr lang="en-US" dirty="0" err="1"/>
              <a:t>Polazno</a:t>
            </a:r>
            <a:r>
              <a:rPr lang="en-US" dirty="0"/>
              <a:t> (</a:t>
            </a:r>
            <a:r>
              <a:rPr lang="en-US" dirty="0" err="1"/>
              <a:t>engl</a:t>
            </a:r>
            <a:r>
              <a:rPr lang="en-US" dirty="0"/>
              <a:t>. Home)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izbornika</a:t>
            </a:r>
            <a:r>
              <a:rPr lang="en-US" dirty="0"/>
              <a:t> </a:t>
            </a:r>
            <a:r>
              <a:rPr lang="en-US" dirty="0" err="1"/>
              <a:t>Prikaz</a:t>
            </a:r>
            <a:r>
              <a:rPr lang="en-US" dirty="0"/>
              <a:t> (</a:t>
            </a:r>
            <a:r>
              <a:rPr lang="en-US" dirty="0" err="1"/>
              <a:t>engl</a:t>
            </a:r>
            <a:r>
              <a:rPr lang="en-US" dirty="0"/>
              <a:t>. Layout) </a:t>
            </a:r>
            <a:r>
              <a:rPr lang="en-US" dirty="0" err="1" smtClean="0"/>
              <a:t>odabrati</a:t>
            </a:r>
            <a:r>
              <a:rPr lang="hr-HR" dirty="0" smtClean="0"/>
              <a:t> mogućnost </a:t>
            </a:r>
            <a:r>
              <a:rPr lang="hr-HR" dirty="0"/>
              <a:t>Prikaz izgleda 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dirty="0" err="1"/>
              <a:t>Layout</a:t>
            </a:r>
            <a:r>
              <a:rPr lang="hr-HR" dirty="0"/>
              <a:t> </a:t>
            </a:r>
            <a:r>
              <a:rPr lang="hr-HR" dirty="0" err="1"/>
              <a:t>View</a:t>
            </a:r>
            <a:r>
              <a:rPr lang="hr-HR" dirty="0"/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Ručna prepravka obrazaca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35967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5733256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/>
              <a:t>Otvorit će se nove kartice </a:t>
            </a:r>
            <a:r>
              <a:rPr lang="hr-HR" sz="2000" b="1" i="1" dirty="0"/>
              <a:t>Oblikuj (</a:t>
            </a:r>
            <a:r>
              <a:rPr lang="hr-HR" sz="2000" b="1" i="1" dirty="0" err="1"/>
              <a:t>engl</a:t>
            </a:r>
            <a:r>
              <a:rPr lang="hr-HR" sz="2000" b="1" i="1" dirty="0"/>
              <a:t>. Format) i Rasporedi (</a:t>
            </a:r>
            <a:r>
              <a:rPr lang="hr-HR" sz="2000" b="1" i="1" dirty="0" err="1"/>
              <a:t>engl</a:t>
            </a:r>
            <a:r>
              <a:rPr lang="hr-HR" sz="2000" b="1" i="1" dirty="0"/>
              <a:t>. </a:t>
            </a:r>
            <a:r>
              <a:rPr lang="hr-HR" sz="2000" b="1" i="1" dirty="0" err="1"/>
              <a:t>Arrange</a:t>
            </a:r>
            <a:r>
              <a:rPr lang="hr-HR" sz="2000" b="1" i="1" dirty="0"/>
              <a:t>).</a:t>
            </a:r>
            <a:endParaRPr lang="hr-HR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Promjena veličine i položaja polja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34076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Za označavanje nekog polja dovoljno je kliknuti lijevom tipkom miša u bilo </a:t>
            </a:r>
            <a:r>
              <a:rPr lang="hr-HR" sz="2400" b="1" dirty="0" smtClean="0"/>
              <a:t>koji dio </a:t>
            </a:r>
            <a:r>
              <a:rPr lang="hr-HR" sz="2400" b="1" dirty="0"/>
              <a:t>polja. Tada će se pokraj </a:t>
            </a:r>
            <a:r>
              <a:rPr lang="hr-HR" sz="2400" b="1" i="1" dirty="0"/>
              <a:t>Natpisa (</a:t>
            </a:r>
            <a:r>
              <a:rPr lang="hr-HR" sz="2400" b="1" i="1" dirty="0" err="1"/>
              <a:t>engl</a:t>
            </a:r>
            <a:r>
              <a:rPr lang="hr-HR" sz="2400" b="1" i="1" dirty="0"/>
              <a:t>. </a:t>
            </a:r>
            <a:r>
              <a:rPr lang="hr-HR" sz="2400" b="1" i="1" dirty="0" err="1"/>
              <a:t>Label</a:t>
            </a:r>
            <a:r>
              <a:rPr lang="hr-HR" sz="2400" b="1" i="1" dirty="0"/>
              <a:t>) pojaviti ikona</a:t>
            </a:r>
            <a:endParaRPr lang="hr-HR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352928" cy="2777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52883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Ako označimo tekstni okvir, možemo mijenjati širinu svih tekstnih okvira </a:t>
            </a:r>
            <a:r>
              <a:rPr lang="hr-HR" sz="2400" b="1" dirty="0" smtClean="0"/>
              <a:t>u obrascu </a:t>
            </a:r>
            <a:r>
              <a:rPr lang="hr-HR" sz="2400" b="1" dirty="0"/>
              <a:t>odjednom, a ako označimo natpis, tada možemo mijenjati širinu svih</a:t>
            </a:r>
          </a:p>
          <a:p>
            <a:r>
              <a:rPr lang="hr-HR" sz="2400" b="1" dirty="0"/>
              <a:t>natpisa u obrascu.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Promjena veličine i položaja polja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56792"/>
            <a:ext cx="8640960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3848" y="3573016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Označen natpis u obrascu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8640960" cy="1573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31840" y="5805264"/>
            <a:ext cx="3161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Označen tekstni okvir u obrascu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Promjena veličine i položaja polja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67544" y="17728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Za promjenu širine polja dovoljno je mišem uhvatiti desni rub tekstnog okvira </a:t>
            </a:r>
            <a:r>
              <a:rPr lang="hr-HR" sz="2400" dirty="0" smtClean="0"/>
              <a:t>ili natpisa </a:t>
            </a:r>
            <a:r>
              <a:rPr lang="hr-HR" sz="2400" dirty="0"/>
              <a:t>i povući ulijevo ili udesno miš te podesiti okvir na željenu širinu.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996952"/>
            <a:ext cx="7776865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47864" y="479715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Promjena širine polja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Uklanjanje grupe nad poljima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855418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hr-HR" dirty="0"/>
              <a:t>Razmješteni objekti u obrascu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59681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Obrasci</a:t>
            </a:r>
            <a:endParaRPr lang="hr-HR" i="1" dirty="0"/>
          </a:p>
          <a:p>
            <a:r>
              <a:rPr lang="hr-HR" dirty="0"/>
              <a:t>Izrada obrazaca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Promjena pozadine i boja u obrascu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hr-HR" dirty="0">
                <a:latin typeface="Calibri" pitchFamily="34" charset="0"/>
                <a:cs typeface="Calibri" pitchFamily="34" charset="0"/>
              </a:rPr>
              <a:t>Ako nismo zadovoljni izgledom našeg obrasca u vezi s pozadinom i bojom,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također može naknadno mijenjati. S kartice </a:t>
            </a:r>
            <a:r>
              <a:rPr lang="vi-VN" i="1" dirty="0">
                <a:latin typeface="Calibri" pitchFamily="34" charset="0"/>
                <a:cs typeface="Calibri" pitchFamily="34" charset="0"/>
              </a:rPr>
              <a:t>Oblikuj (engl. Format)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odaberimo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neki </a:t>
            </a:r>
            <a:r>
              <a:rPr lang="pl-PL" dirty="0">
                <a:latin typeface="Calibri" pitchFamily="34" charset="0"/>
                <a:cs typeface="Calibri" pitchFamily="34" charset="0"/>
              </a:rPr>
              <a:t>od ponuđenih predložaka ili proširimo izbor klikom na padajući izbornik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(     ).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61048"/>
            <a:ext cx="432048" cy="45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7776864" cy="1638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99592" y="630932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Predlošci za </a:t>
            </a:r>
            <a:r>
              <a:rPr lang="hr-HR" dirty="0" err="1"/>
              <a:t>Samooblikovanje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Dodavanje datuma i vremena u zaglavlje obrasca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530677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3456384" cy="327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1" y="3429000"/>
            <a:ext cx="5144385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68344" y="3356992"/>
            <a:ext cx="136815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Uvjetno oblikovanje polja na obrascu</a:t>
            </a:r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990444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7200800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39952" y="1412776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U </a:t>
            </a:r>
            <a:r>
              <a:rPr lang="hr-HR" sz="2000" dirty="0" smtClean="0"/>
              <a:t>ovom je slučaju bitno da obrazac bude otvoren u </a:t>
            </a:r>
            <a:r>
              <a:rPr lang="hr-HR" sz="2000" b="1" dirty="0" smtClean="0"/>
              <a:t>Prikazu izgleda (</a:t>
            </a:r>
            <a:r>
              <a:rPr lang="hr-HR" sz="2000" b="1" dirty="0" err="1" smtClean="0"/>
              <a:t>engl</a:t>
            </a:r>
            <a:r>
              <a:rPr lang="hr-HR" sz="2000" b="1" dirty="0" smtClean="0"/>
              <a:t>. </a:t>
            </a:r>
            <a:r>
              <a:rPr lang="hr-HR" sz="2000" b="1" dirty="0" err="1" smtClean="0"/>
              <a:t>Layout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View</a:t>
            </a:r>
            <a:r>
              <a:rPr lang="hr-HR" sz="2000" b="1" dirty="0" smtClean="0"/>
              <a:t>). </a:t>
            </a:r>
            <a:endParaRPr lang="hr-HR" sz="2000" b="1" dirty="0" smtClean="0"/>
          </a:p>
          <a:p>
            <a:r>
              <a:rPr lang="hr-HR" sz="2000" dirty="0" smtClean="0"/>
              <a:t>Nakon </a:t>
            </a:r>
            <a:r>
              <a:rPr lang="hr-HR" sz="2000" dirty="0" smtClean="0"/>
              <a:t>toga označimo polje nad kojim se želimo koristiti </a:t>
            </a:r>
            <a:r>
              <a:rPr lang="hr-HR" sz="2000" dirty="0" smtClean="0"/>
              <a:t>uvjetnim oblikovanjem </a:t>
            </a:r>
            <a:r>
              <a:rPr lang="hr-HR" sz="2000" dirty="0" smtClean="0"/>
              <a:t>(u našem slučaju to je polje [Bodovi]) te kliknimo na gumb </a:t>
            </a:r>
            <a:r>
              <a:rPr lang="hr-HR" sz="2000" b="1" dirty="0" smtClean="0"/>
              <a:t>Uvjetno (</a:t>
            </a:r>
            <a:r>
              <a:rPr lang="hr-HR" sz="2000" b="1" dirty="0" err="1" smtClean="0"/>
              <a:t>engl</a:t>
            </a:r>
            <a:r>
              <a:rPr lang="hr-HR" sz="2000" b="1" dirty="0" smtClean="0"/>
              <a:t>. </a:t>
            </a:r>
            <a:r>
              <a:rPr lang="hr-HR" sz="2000" b="1" dirty="0" err="1" smtClean="0"/>
              <a:t>Conditional</a:t>
            </a:r>
            <a:r>
              <a:rPr lang="hr-HR" sz="2000" b="1" dirty="0" smtClean="0"/>
              <a:t>) </a:t>
            </a:r>
            <a:r>
              <a:rPr lang="hr-HR" sz="2000" dirty="0" smtClean="0"/>
              <a:t>s kartice </a:t>
            </a:r>
            <a:r>
              <a:rPr lang="hr-HR" sz="2000" b="1" dirty="0" smtClean="0"/>
              <a:t>Oblikuj (</a:t>
            </a:r>
            <a:r>
              <a:rPr lang="hr-HR" sz="2000" b="1" dirty="0" err="1" smtClean="0"/>
              <a:t>engl</a:t>
            </a:r>
            <a:r>
              <a:rPr lang="hr-HR" sz="2000" b="1" dirty="0" smtClean="0"/>
              <a:t>. Format).</a:t>
            </a:r>
            <a:endParaRPr lang="hr-H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79512" y="6488668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Dijaloški okvir Uvjetno oblikovanje</a:t>
            </a:r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Uvjetno oblikovanje polja na obrascu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179512" y="76470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Otvara se dijaloški okvir za unos oblikovanja i uvjeta. Najprije moramo postaviti</a:t>
            </a:r>
          </a:p>
          <a:p>
            <a:r>
              <a:rPr lang="hr-HR" sz="2000" b="1" dirty="0" smtClean="0"/>
              <a:t>operator usporedbe iz izbornika na </a:t>
            </a:r>
            <a:r>
              <a:rPr lang="hr-HR" sz="2000" b="1" i="1" dirty="0" smtClean="0"/>
              <a:t>Veća/e od (</a:t>
            </a:r>
            <a:r>
              <a:rPr lang="hr-HR" sz="2000" b="1" i="1" dirty="0" err="1" smtClean="0"/>
              <a:t>engl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Greather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Then</a:t>
            </a:r>
            <a:r>
              <a:rPr lang="hr-HR" sz="2000" b="1" i="1" dirty="0" smtClean="0"/>
              <a:t>).</a:t>
            </a:r>
            <a:endParaRPr lang="hr-H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7704856" cy="228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520" y="38610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Nakon toga upišimo vrijednost 5000 u polje uvjeta</a:t>
            </a:r>
            <a:r>
              <a:rPr lang="hr-HR" dirty="0" smtClean="0"/>
              <a:t>: </a:t>
            </a:r>
            <a:endParaRPr lang="hr-H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7704856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648866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te pomoću alata za promjenu boje pozadine odaberimo crvenu boju.</a:t>
            </a:r>
            <a:endParaRPr lang="hr-H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Uvjetno oblikovanje polja na obrascu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136905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39330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Za kraj pritisnimo gumb U redu (</a:t>
            </a:r>
            <a:r>
              <a:rPr lang="hr-HR" b="1" dirty="0" err="1" smtClean="0"/>
              <a:t>engl</a:t>
            </a:r>
            <a:r>
              <a:rPr lang="hr-HR" b="1" dirty="0" smtClean="0"/>
              <a:t>. OK).  </a:t>
            </a:r>
            <a:r>
              <a:rPr lang="hr-HR" b="1" dirty="0" smtClean="0"/>
              <a:t>Primijetit </a:t>
            </a:r>
            <a:r>
              <a:rPr lang="hr-HR" b="1" dirty="0" smtClean="0"/>
              <a:t>ćemo da su sva polja [</a:t>
            </a:r>
            <a:r>
              <a:rPr lang="hr-HR" b="1" dirty="0" smtClean="0"/>
              <a:t>Bodovi] </a:t>
            </a:r>
            <a:r>
              <a:rPr lang="pl-PL" b="1" dirty="0" smtClean="0"/>
              <a:t>čija </a:t>
            </a:r>
            <a:r>
              <a:rPr lang="pl-PL" b="1" dirty="0" smtClean="0"/>
              <a:t>je vrijednost veća od 5000 crvene boje, dok ostala nisu.</a:t>
            </a:r>
            <a:endParaRPr lang="hr-HR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8136904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99792" y="6309320"/>
            <a:ext cx="334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Obrazac s uvjetnom oblikovanjem</a:t>
            </a:r>
            <a:endParaRPr lang="hr-H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Prikaz zaglavlja i podnožja obrasca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656606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6192688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71800" y="1340768"/>
            <a:ext cx="15841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2915816" y="4221088"/>
            <a:ext cx="15121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/>
          <p:cNvCxnSpPr>
            <a:endCxn id="6" idx="0"/>
          </p:cNvCxnSpPr>
          <p:nvPr/>
        </p:nvCxnSpPr>
        <p:spPr>
          <a:xfrm>
            <a:off x="3275856" y="1052736"/>
            <a:ext cx="288032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83968" y="1124744"/>
            <a:ext cx="1440160" cy="3096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Promjena boje pozadine sekcije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79417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Promjena boje tekstnog okvira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83568" y="13407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Prema odabranoj će boji slova tekst tekstnog okvira promijeniti boju.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844824"/>
            <a:ext cx="7312389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Postavljanje natpisa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24736" cy="2477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87624" y="357301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Naredba za postavljanje Natpisa</a:t>
            </a:r>
            <a:endParaRPr lang="hr-HR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6624736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6237312"/>
            <a:ext cx="3811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/>
              <a:t>Postavljanje objekta Natpisa</a:t>
            </a:r>
            <a:endParaRPr lang="hr-HR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hr-HR" dirty="0" smtClean="0"/>
              <a:t>Dodavanje gumba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216709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213285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Kliknimo </a:t>
            </a:r>
            <a:r>
              <a:rPr lang="hr-HR" b="1" dirty="0" smtClean="0"/>
              <a:t>na gumb Gumb (</a:t>
            </a:r>
            <a:r>
              <a:rPr lang="hr-HR" b="1" dirty="0" err="1" smtClean="0"/>
              <a:t>engl</a:t>
            </a:r>
            <a:r>
              <a:rPr lang="hr-HR" b="1" dirty="0" smtClean="0"/>
              <a:t>. </a:t>
            </a:r>
            <a:r>
              <a:rPr lang="hr-HR" b="1" dirty="0" err="1" smtClean="0"/>
              <a:t>Command</a:t>
            </a:r>
            <a:r>
              <a:rPr lang="hr-HR" b="1" dirty="0" smtClean="0"/>
              <a:t> </a:t>
            </a:r>
            <a:r>
              <a:rPr lang="hr-HR" b="1" dirty="0" err="1" smtClean="0"/>
              <a:t>Button</a:t>
            </a:r>
            <a:r>
              <a:rPr lang="hr-HR" b="1" dirty="0" smtClean="0"/>
              <a:t>) te postavimo miša na</a:t>
            </a:r>
          </a:p>
          <a:p>
            <a:r>
              <a:rPr lang="hr-HR" b="1" dirty="0" smtClean="0"/>
              <a:t>poziciju gdje želimo smjestiti novi gumb.</a:t>
            </a:r>
            <a:endParaRPr lang="hr-HR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7200800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89467"/>
            <a:ext cx="2520280" cy="266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08105"/>
            <a:ext cx="3024336" cy="2649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hr-HR" dirty="0"/>
              <a:t>Izrada obrazaca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Obrasci su objekti koji uzimaju podatke (zapise) iz tablice te ih prikazuju </a:t>
            </a:r>
            <a:r>
              <a:rPr lang="pl-PL" dirty="0" smtClean="0"/>
              <a:t>na </a:t>
            </a:r>
            <a:r>
              <a:rPr lang="hr-HR" dirty="0" smtClean="0"/>
              <a:t>ekranu </a:t>
            </a:r>
            <a:r>
              <a:rPr lang="hr-HR" dirty="0"/>
              <a:t>računala u obliku koji je ljudima prihvatljiviji od izravnog prikaza tablice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r>
              <a:rPr lang="pl-PL" dirty="0"/>
              <a:t>Obrasci se mogu izrađivati na nekoliko načina, a najpopularniji su</a:t>
            </a:r>
            <a:r>
              <a:rPr lang="pl-PL" dirty="0" smtClean="0"/>
              <a:t>:</a:t>
            </a:r>
          </a:p>
          <a:p>
            <a:pPr>
              <a:buNone/>
            </a:pPr>
            <a:endParaRPr lang="pl-PL" dirty="0"/>
          </a:p>
          <a:p>
            <a:pPr lvl="1">
              <a:buNone/>
            </a:pPr>
            <a:r>
              <a:rPr lang="hr-HR" i="1" dirty="0">
                <a:latin typeface="Calibri" pitchFamily="34" charset="0"/>
                <a:cs typeface="Calibri" pitchFamily="34" charset="0"/>
              </a:rPr>
              <a:t>1. Obrazac (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engl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Form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) – </a:t>
            </a:r>
            <a:r>
              <a:rPr lang="hr-HR" dirty="0">
                <a:latin typeface="Calibri" pitchFamily="34" charset="0"/>
                <a:cs typeface="Calibri" pitchFamily="34" charset="0"/>
              </a:rPr>
              <a:t>najbrži način za izradu gotovih obrazaca. MS</a:t>
            </a:r>
          </a:p>
          <a:p>
            <a:pPr lvl="1">
              <a:buNone/>
            </a:pPr>
            <a:r>
              <a:rPr lang="pl-PL" dirty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    Access </a:t>
            </a:r>
            <a:r>
              <a:rPr lang="pl-PL" dirty="0">
                <a:latin typeface="Calibri" pitchFamily="34" charset="0"/>
                <a:cs typeface="Calibri" pitchFamily="34" charset="0"/>
              </a:rPr>
              <a:t>sam izrađuje obrazac od odabrane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tablice.</a:t>
            </a:r>
          </a:p>
          <a:p>
            <a:pPr lvl="1">
              <a:buNone/>
            </a:pPr>
            <a:endParaRPr lang="pl-PL" dirty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vi-VN" i="1" dirty="0">
                <a:latin typeface="Calibri" pitchFamily="34" charset="0"/>
                <a:cs typeface="Calibri" pitchFamily="34" charset="0"/>
              </a:rPr>
              <a:t>2. Čarobnjak za obrasce (engl. Form Wizard) – </a:t>
            </a:r>
            <a:r>
              <a:rPr lang="vi-VN" dirty="0">
                <a:latin typeface="Calibri" pitchFamily="34" charset="0"/>
                <a:cs typeface="Calibri" pitchFamily="34" charset="0"/>
              </a:rPr>
              <a:t>uređeni čarobnjak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koj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 omogućuje </a:t>
            </a:r>
            <a:r>
              <a:rPr lang="hr-HR" dirty="0">
                <a:latin typeface="Calibri" pitchFamily="34" charset="0"/>
                <a:cs typeface="Calibri" pitchFamily="34" charset="0"/>
              </a:rPr>
              <a:t>podešavanje strukture i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izgleda.</a:t>
            </a:r>
          </a:p>
          <a:p>
            <a:pPr lvl="1">
              <a:buNone/>
            </a:pPr>
            <a:endParaRPr lang="hr-HR" dirty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hr-HR" i="1" dirty="0">
                <a:latin typeface="Calibri" pitchFamily="34" charset="0"/>
                <a:cs typeface="Calibri" pitchFamily="34" charset="0"/>
              </a:rPr>
              <a:t>3. Dizajn obrasca (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engl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Design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View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) – </a:t>
            </a:r>
            <a:r>
              <a:rPr lang="hr-HR" dirty="0">
                <a:latin typeface="Calibri" pitchFamily="34" charset="0"/>
                <a:cs typeface="Calibri" pitchFamily="34" charset="0"/>
              </a:rPr>
              <a:t>omogućuje izradu obrasca sa svim</a:t>
            </a:r>
          </a:p>
          <a:p>
            <a:pPr lvl="1">
              <a:buNone/>
            </a:pPr>
            <a:r>
              <a:rPr lang="hr-HR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   detaljima</a:t>
            </a:r>
            <a:r>
              <a:rPr lang="hr-HR" dirty="0">
                <a:latin typeface="Calibri" pitchFamily="34" charset="0"/>
                <a:cs typeface="Calibri" pitchFamily="34" charset="0"/>
              </a:rPr>
              <a:t>. Moguće je podešavanje izgleda, strukture, dodavanje novih</a:t>
            </a:r>
          </a:p>
          <a:p>
            <a:pPr lvl="1">
              <a:buNone/>
            </a:pPr>
            <a:r>
              <a:rPr lang="hr-HR" dirty="0">
                <a:latin typeface="Calibri" pitchFamily="34" charset="0"/>
                <a:cs typeface="Calibri" pitchFamily="34" charset="0"/>
              </a:rPr>
              <a:t>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   polja </a:t>
            </a:r>
            <a:r>
              <a:rPr lang="hr-HR" dirty="0" err="1">
                <a:latin typeface="Calibri" pitchFamily="34" charset="0"/>
                <a:cs typeface="Calibri" pitchFamily="34" charset="0"/>
              </a:rPr>
              <a:t>itd</a:t>
            </a:r>
            <a:r>
              <a:rPr lang="hr-HR" dirty="0">
                <a:latin typeface="Calibri" pitchFamily="34" charset="0"/>
                <a:cs typeface="Calibri" pitchFamily="34" charset="0"/>
              </a:rPr>
              <a:t>. Iako omogućuje vrlo mnogo, mana mu je što je ovo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zahtjevan i spor </a:t>
            </a:r>
            <a:r>
              <a:rPr lang="hr-HR" dirty="0">
                <a:latin typeface="Calibri" pitchFamily="34" charset="0"/>
                <a:cs typeface="Calibri" pitchFamily="34" charset="0"/>
              </a:rPr>
              <a:t>način izrade obrasca.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Čarobnjak za naredbeni gumb i njegovih šest kategorija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0" y="1412776"/>
            <a:ext cx="7020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1" dirty="0" smtClean="0"/>
              <a:t>1. Navigacija po zapisima (</a:t>
            </a:r>
            <a:r>
              <a:rPr lang="hr-HR" sz="2000" b="1" i="1" dirty="0" err="1" smtClean="0"/>
              <a:t>engl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Record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Navigation</a:t>
            </a:r>
            <a:r>
              <a:rPr lang="hr-HR" sz="2000" b="1" i="1" dirty="0" smtClean="0"/>
              <a:t>),</a:t>
            </a:r>
          </a:p>
          <a:p>
            <a:r>
              <a:rPr lang="hr-HR" sz="2000" b="1" i="1" dirty="0" smtClean="0"/>
              <a:t>2. Operacija sa zapisima (</a:t>
            </a:r>
            <a:r>
              <a:rPr lang="hr-HR" sz="2000" b="1" i="1" dirty="0" err="1" smtClean="0"/>
              <a:t>engl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Record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Operation</a:t>
            </a:r>
            <a:r>
              <a:rPr lang="hr-HR" sz="2000" b="1" i="1" dirty="0" smtClean="0"/>
              <a:t>),</a:t>
            </a:r>
          </a:p>
          <a:p>
            <a:r>
              <a:rPr lang="pt-BR" sz="2000" b="1" i="1" dirty="0" smtClean="0"/>
              <a:t>3. Operacija s obrascima (engl. Form Operation),</a:t>
            </a:r>
          </a:p>
          <a:p>
            <a:r>
              <a:rPr lang="hr-HR" sz="2000" b="1" i="1" dirty="0" smtClean="0"/>
              <a:t>4. Operacija s izvještajima (</a:t>
            </a:r>
            <a:r>
              <a:rPr lang="hr-HR" sz="2000" b="1" i="1" dirty="0" err="1" smtClean="0"/>
              <a:t>engl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Report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Operation</a:t>
            </a:r>
            <a:r>
              <a:rPr lang="hr-HR" sz="2000" b="1" i="1" dirty="0" smtClean="0"/>
              <a:t>),</a:t>
            </a:r>
          </a:p>
          <a:p>
            <a:r>
              <a:rPr lang="hr-HR" sz="2000" b="1" i="1" dirty="0" smtClean="0"/>
              <a:t>5. Aplikacija (</a:t>
            </a:r>
            <a:r>
              <a:rPr lang="hr-HR" sz="2000" b="1" i="1" dirty="0" err="1" smtClean="0"/>
              <a:t>engl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Application</a:t>
            </a:r>
            <a:r>
              <a:rPr lang="hr-HR" sz="2000" b="1" i="1" dirty="0" smtClean="0"/>
              <a:t>),</a:t>
            </a:r>
          </a:p>
          <a:p>
            <a:r>
              <a:rPr lang="hr-HR" sz="2000" b="1" i="1" dirty="0" smtClean="0"/>
              <a:t>6. Ostalo (</a:t>
            </a:r>
            <a:r>
              <a:rPr lang="hr-HR" sz="2000" b="1" i="1" dirty="0" err="1" smtClean="0"/>
              <a:t>engl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Miscellaneous</a:t>
            </a:r>
            <a:r>
              <a:rPr lang="hr-HR" sz="2000" b="1" i="1" dirty="0" smtClean="0"/>
              <a:t>).</a:t>
            </a:r>
            <a:endParaRPr lang="hr-HR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67" y="2996952"/>
            <a:ext cx="5702233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3568" y="371703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Prvi korak Čarobnjaka </a:t>
            </a:r>
            <a:endParaRPr lang="pl-PL" dirty="0" smtClean="0"/>
          </a:p>
          <a:p>
            <a:r>
              <a:rPr lang="pl-PL" dirty="0" smtClean="0"/>
              <a:t>za </a:t>
            </a:r>
            <a:r>
              <a:rPr lang="pl-PL" dirty="0" smtClean="0"/>
              <a:t>naredbeni gumb</a:t>
            </a:r>
            <a:endParaRPr lang="hr-H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Čarobnjak za naredbeni gumb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1"/>
            <a:ext cx="52863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80112" y="1340768"/>
            <a:ext cx="31457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Drugi korak Čarobnjaka </a:t>
            </a:r>
            <a:endParaRPr lang="pl-PL" sz="2400" dirty="0" smtClean="0"/>
          </a:p>
          <a:p>
            <a:r>
              <a:rPr lang="pl-PL" sz="2400" dirty="0" smtClean="0"/>
              <a:t>za </a:t>
            </a:r>
            <a:r>
              <a:rPr lang="pl-PL" sz="2400" dirty="0" smtClean="0"/>
              <a:t>naredbeni gumb</a:t>
            </a:r>
            <a:endParaRPr lang="hr-HR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527685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80112" y="4941168"/>
            <a:ext cx="3351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Završni korak Čarobnjaka </a:t>
            </a:r>
            <a:endParaRPr lang="pl-PL" sz="2400" dirty="0" smtClean="0"/>
          </a:p>
          <a:p>
            <a:r>
              <a:rPr lang="pl-PL" sz="2400" dirty="0" smtClean="0"/>
              <a:t>za </a:t>
            </a:r>
            <a:r>
              <a:rPr lang="pl-PL" sz="2400" dirty="0" smtClean="0"/>
              <a:t>naredbeni gumb</a:t>
            </a:r>
            <a:endParaRPr lang="hr-H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Dodavanje tekstnog okvira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241639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3491258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00339"/>
            <a:ext cx="3491880" cy="24576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90872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1. 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234888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2. 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7884368" y="364502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3. </a:t>
            </a:r>
            <a:endParaRPr lang="hr-H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Dodavanje tekstnog okvira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4525963"/>
          </a:xfrm>
        </p:spPr>
        <p:txBody>
          <a:bodyPr/>
          <a:lstStyle/>
          <a:p>
            <a:r>
              <a:rPr lang="hr-HR" dirty="0" smtClean="0"/>
              <a:t>Kada unesemo željeni tekst u natpis, potrebno je tekstnom okviru podesiti svojstva.</a:t>
            </a:r>
          </a:p>
          <a:p>
            <a:r>
              <a:rPr lang="hr-HR" dirty="0" smtClean="0"/>
              <a:t>Označimo tekstni okvir te s kartice </a:t>
            </a:r>
            <a:r>
              <a:rPr lang="hr-HR" i="1" dirty="0" smtClean="0"/>
              <a:t>Dizajn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Design</a:t>
            </a:r>
            <a:r>
              <a:rPr lang="hr-HR" i="1" dirty="0" smtClean="0"/>
              <a:t>) pritisnimo </a:t>
            </a:r>
            <a:r>
              <a:rPr lang="hr-HR" i="1" dirty="0" smtClean="0"/>
              <a:t>na </a:t>
            </a:r>
            <a:r>
              <a:rPr lang="en-US" dirty="0" err="1" smtClean="0"/>
              <a:t>gumb</a:t>
            </a:r>
            <a:r>
              <a:rPr lang="en-US" dirty="0" smtClean="0"/>
              <a:t> </a:t>
            </a:r>
            <a:r>
              <a:rPr lang="en-US" i="1" dirty="0" err="1" smtClean="0"/>
              <a:t>Vlasnički</a:t>
            </a:r>
            <a:r>
              <a:rPr lang="en-US" i="1" dirty="0" smtClean="0"/>
              <a:t> list (</a:t>
            </a:r>
            <a:r>
              <a:rPr lang="en-US" i="1" dirty="0" err="1" smtClean="0"/>
              <a:t>engl</a:t>
            </a:r>
            <a:r>
              <a:rPr lang="en-US" i="1" dirty="0" smtClean="0"/>
              <a:t>. Property Sheet).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2456645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4941168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Otvorit će se prozor </a:t>
            </a:r>
            <a:r>
              <a:rPr lang="hr-HR" b="1" i="1" dirty="0" smtClean="0"/>
              <a:t>List svojstava (</a:t>
            </a:r>
            <a:r>
              <a:rPr lang="hr-HR" b="1" i="1" dirty="0" err="1" smtClean="0"/>
              <a:t>engl</a:t>
            </a:r>
            <a:r>
              <a:rPr lang="hr-HR" b="1" i="1" dirty="0" smtClean="0"/>
              <a:t>. </a:t>
            </a:r>
            <a:r>
              <a:rPr lang="hr-HR" b="1" i="1" dirty="0" err="1" smtClean="0"/>
              <a:t>Property</a:t>
            </a:r>
            <a:r>
              <a:rPr lang="hr-HR" b="1" i="1" dirty="0" smtClean="0"/>
              <a:t> </a:t>
            </a:r>
            <a:r>
              <a:rPr lang="hr-HR" b="1" i="1" dirty="0" err="1" smtClean="0"/>
              <a:t>Sheet</a:t>
            </a:r>
            <a:r>
              <a:rPr lang="hr-HR" b="1" i="1" dirty="0" smtClean="0"/>
              <a:t>).</a:t>
            </a:r>
            <a:endParaRPr lang="hr-HR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14417"/>
            <a:ext cx="5976664" cy="3443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Pregled, unos i brisanje podataka upotrebom obrazaca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Za potrebe prelaska s jednog zapisa na drugi upotrebljavaju se gumbi s </a:t>
            </a:r>
            <a:r>
              <a:rPr lang="pl-PL" dirty="0" smtClean="0"/>
              <a:t>navigacijske </a:t>
            </a:r>
            <a:r>
              <a:rPr lang="hr-HR" dirty="0" smtClean="0"/>
              <a:t>trake </a:t>
            </a:r>
            <a:r>
              <a:rPr lang="hr-HR" dirty="0" smtClean="0"/>
              <a:t>(kao i kod tablica</a:t>
            </a:r>
            <a:r>
              <a:rPr lang="hr-HR" dirty="0" smtClean="0"/>
              <a:t>).</a:t>
            </a:r>
          </a:p>
          <a:p>
            <a:r>
              <a:rPr lang="pl-PL" dirty="0" smtClean="0"/>
              <a:t>Ako želimo pogledati neki zapis, moramo znati koji je on po redu. </a:t>
            </a:r>
            <a:endParaRPr lang="pl-PL" dirty="0" smtClean="0"/>
          </a:p>
          <a:p>
            <a:r>
              <a:rPr lang="pl-PL" dirty="0" smtClean="0"/>
              <a:t>Na primjer, </a:t>
            </a:r>
          </a:p>
          <a:p>
            <a:pPr lvl="1"/>
            <a:r>
              <a:rPr lang="pl-PL" dirty="0" smtClean="0"/>
              <a:t>želimo </a:t>
            </a:r>
            <a:r>
              <a:rPr lang="pl-PL" dirty="0" smtClean="0"/>
              <a:t>li pogledati zapis pod brojem 10, na mjestu trenutnog zapisa </a:t>
            </a:r>
            <a:r>
              <a:rPr lang="pl-PL" dirty="0" smtClean="0"/>
              <a:t>upisat </a:t>
            </a:r>
            <a:r>
              <a:rPr lang="hr-HR" dirty="0" smtClean="0"/>
              <a:t>ćemo </a:t>
            </a:r>
            <a:r>
              <a:rPr lang="hr-HR" dirty="0" smtClean="0"/>
              <a:t>broj 10 i pritisnuti tipku ENTER.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492896"/>
            <a:ext cx="5221557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301208"/>
            <a:ext cx="5400600" cy="68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Unos </a:t>
            </a:r>
            <a:r>
              <a:rPr lang="hr-HR" dirty="0" smtClean="0"/>
              <a:t>novog zapisa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hr-HR" dirty="0" smtClean="0"/>
              <a:t>Za unos novog zapisa kliknut ćemo na gumb </a:t>
            </a:r>
            <a:r>
              <a:rPr lang="hr-HR" i="1" dirty="0" smtClean="0"/>
              <a:t>Novi zapis (</a:t>
            </a:r>
            <a:r>
              <a:rPr lang="hr-HR" i="1" dirty="0" err="1" smtClean="0"/>
              <a:t>engl</a:t>
            </a:r>
            <a:r>
              <a:rPr lang="hr-HR" i="1" dirty="0" smtClean="0"/>
              <a:t>. New </a:t>
            </a:r>
            <a:r>
              <a:rPr lang="hr-HR" i="1" dirty="0" err="1" smtClean="0"/>
              <a:t>Record</a:t>
            </a:r>
            <a:r>
              <a:rPr lang="hr-HR" i="1" dirty="0" smtClean="0"/>
              <a:t>) </a:t>
            </a:r>
            <a:r>
              <a:rPr lang="hr-HR" dirty="0" smtClean="0"/>
              <a:t>s </a:t>
            </a:r>
            <a:r>
              <a:rPr lang="hr-HR" dirty="0" smtClean="0"/>
              <a:t>navigacijske trake te zatim popuniti podatke u poljima (kao što smo </a:t>
            </a:r>
            <a:r>
              <a:rPr lang="hr-HR" dirty="0" smtClean="0"/>
              <a:t>popunjavali podatke </a:t>
            </a:r>
            <a:r>
              <a:rPr lang="hr-HR" dirty="0" smtClean="0"/>
              <a:t>u tablici).</a:t>
            </a:r>
            <a:endParaRPr lang="hr-H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6912768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Brisanje zapisa pomoću obrasca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Brisanje zapisa obavlja se tako da kliknemo na gumb </a:t>
            </a:r>
            <a:r>
              <a:rPr lang="hr-HR" i="1" dirty="0" smtClean="0"/>
              <a:t>Izbornik zapisa </a:t>
            </a:r>
            <a:r>
              <a:rPr lang="hr-HR" dirty="0" smtClean="0"/>
              <a:t>te </a:t>
            </a:r>
            <a:r>
              <a:rPr lang="hr-HR" dirty="0" smtClean="0"/>
              <a:t>time označimo </a:t>
            </a:r>
            <a:r>
              <a:rPr lang="hr-HR" dirty="0" smtClean="0"/>
              <a:t>cijeli zapis. </a:t>
            </a:r>
            <a:endParaRPr lang="hr-HR" dirty="0" smtClean="0"/>
          </a:p>
          <a:p>
            <a:r>
              <a:rPr lang="hr-HR" dirty="0" smtClean="0"/>
              <a:t>Nakon </a:t>
            </a:r>
            <a:r>
              <a:rPr lang="hr-HR" dirty="0" smtClean="0"/>
              <a:t>toga pritisnemo tipku DELETE s tipkovnice.</a:t>
            </a:r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1"/>
            <a:ext cx="6912768" cy="2708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</a:t>
            </a:r>
            <a:r>
              <a:rPr lang="hr-HR" dirty="0" smtClean="0"/>
              <a:t>retraživanje </a:t>
            </a:r>
            <a:r>
              <a:rPr lang="hr-HR" dirty="0" smtClean="0"/>
              <a:t>i filtriranje upotrebom obrazaca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Filtar </a:t>
            </a:r>
            <a:r>
              <a:rPr lang="hr-HR" dirty="0" smtClean="0"/>
              <a:t>FOR</a:t>
            </a:r>
            <a:endParaRPr lang="hr-HR" dirty="0" smtClean="0"/>
          </a:p>
          <a:p>
            <a:pPr lvl="1"/>
            <a:r>
              <a:rPr lang="hr-HR" dirty="0" smtClean="0"/>
              <a:t>Filtri izdvajaju i prikazuju samo podatke koji zadovoljavaju uvjet pretraživanja</a:t>
            </a:r>
            <a:r>
              <a:rPr lang="hr-HR" dirty="0" smtClean="0"/>
              <a:t>.</a:t>
            </a:r>
          </a:p>
          <a:p>
            <a:r>
              <a:rPr lang="hr-HR" dirty="0" smtClean="0"/>
              <a:t>Da bismo uključili filtar, kliknimo desnom tipkom miša nad poljem [Mjesto] te </a:t>
            </a:r>
            <a:r>
              <a:rPr lang="hr-HR" dirty="0" smtClean="0"/>
              <a:t>iz padajućeg </a:t>
            </a:r>
            <a:r>
              <a:rPr lang="hr-HR" dirty="0" smtClean="0"/>
              <a:t>izbornika odaberimo naredbu </a:t>
            </a:r>
            <a:r>
              <a:rPr lang="hr-HR" i="1" dirty="0" smtClean="0"/>
              <a:t>Tekstni filtri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Text</a:t>
            </a:r>
            <a:r>
              <a:rPr lang="hr-HR" i="1" dirty="0" smtClean="0"/>
              <a:t> </a:t>
            </a:r>
            <a:r>
              <a:rPr lang="hr-HR" i="1" dirty="0" err="1" smtClean="0"/>
              <a:t>Filters</a:t>
            </a:r>
            <a:r>
              <a:rPr lang="hr-HR" i="1" dirty="0" smtClean="0"/>
              <a:t>) </a:t>
            </a:r>
            <a:r>
              <a:rPr lang="hr-HR" dirty="0" smtClean="0"/>
              <a:t>i </a:t>
            </a:r>
            <a:r>
              <a:rPr lang="hr-HR" dirty="0" smtClean="0"/>
              <a:t>opciju </a:t>
            </a:r>
            <a:r>
              <a:rPr lang="pl-PL" i="1" dirty="0" smtClean="0"/>
              <a:t>Jednako </a:t>
            </a:r>
            <a:r>
              <a:rPr lang="pl-PL" i="1" dirty="0" smtClean="0"/>
              <a:t>je (engl. Equal to).</a:t>
            </a:r>
            <a:endParaRPr lang="hr-H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Filter</a:t>
            </a:r>
            <a:r>
              <a:rPr lang="hr-HR" dirty="0" smtClean="0"/>
              <a:t> FOR</a:t>
            </a:r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20688"/>
            <a:ext cx="7200800" cy="4372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501317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>
                <a:latin typeface="Calibri" pitchFamily="34" charset="0"/>
                <a:cs typeface="Calibri" pitchFamily="34" charset="0"/>
              </a:rPr>
              <a:t>Nakon toga će se otvoriti prozor 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rilagođeni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filtar (engl. Custom Filter) u </a:t>
            </a:r>
            <a:r>
              <a:rPr lang="vi-VN" sz="2000" dirty="0" smtClean="0">
                <a:latin typeface="Calibri" pitchFamily="34" charset="0"/>
                <a:cs typeface="Calibri" pitchFamily="34" charset="0"/>
              </a:rPr>
              <a:t>koji</a:t>
            </a:r>
            <a:r>
              <a:rPr lang="hr-H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dirty="0" smtClean="0">
                <a:latin typeface="+mj-lt"/>
              </a:rPr>
              <a:t>ćemo upisati </a:t>
            </a:r>
            <a:r>
              <a:rPr lang="hr-HR" sz="2000" dirty="0" smtClean="0">
                <a:latin typeface="+mj-lt"/>
              </a:rPr>
              <a:t>vrijednost Zagreb.</a:t>
            </a:r>
            <a:endParaRPr lang="hr-HR" sz="2000" dirty="0">
              <a:latin typeface="+mj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373216"/>
            <a:ext cx="4716016" cy="1484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Filtrirani zapis po polju [Mjesto]</a:t>
            </a:r>
            <a:endParaRPr lang="hr-H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824536" cy="5222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860737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8064" y="3356992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Uklanjanje filtra</a:t>
            </a:r>
            <a:endParaRPr lang="hr-HR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obrazaca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hr-HR" b="1" i="1" dirty="0"/>
              <a:t>Stvori (</a:t>
            </a:r>
            <a:r>
              <a:rPr lang="hr-HR" b="1" i="1" dirty="0" err="1"/>
              <a:t>engl</a:t>
            </a:r>
            <a:r>
              <a:rPr lang="hr-HR" b="1" i="1" dirty="0"/>
              <a:t>. </a:t>
            </a:r>
            <a:r>
              <a:rPr lang="hr-HR" b="1" i="1" dirty="0" err="1"/>
              <a:t>Create</a:t>
            </a:r>
            <a:r>
              <a:rPr lang="hr-HR" b="1" i="1" dirty="0"/>
              <a:t>) </a:t>
            </a:r>
            <a:r>
              <a:rPr lang="hr-HR" dirty="0"/>
              <a:t>odaberimo naredbu </a:t>
            </a:r>
            <a:r>
              <a:rPr lang="hr-HR" b="1" dirty="0"/>
              <a:t>Čarobnjak </a:t>
            </a:r>
            <a:r>
              <a:rPr lang="hr-HR" b="1" dirty="0" smtClean="0"/>
              <a:t>za obrasce </a:t>
            </a:r>
            <a:r>
              <a:rPr lang="hr-HR" b="1" dirty="0"/>
              <a:t>(</a:t>
            </a:r>
            <a:r>
              <a:rPr lang="hr-HR" b="1" dirty="0" err="1"/>
              <a:t>engl</a:t>
            </a:r>
            <a:r>
              <a:rPr lang="hr-HR" b="1" dirty="0"/>
              <a:t>. </a:t>
            </a:r>
            <a:r>
              <a:rPr lang="hr-HR" b="1" dirty="0" err="1"/>
              <a:t>Form</a:t>
            </a:r>
            <a:r>
              <a:rPr lang="hr-HR" b="1" dirty="0"/>
              <a:t> </a:t>
            </a:r>
            <a:r>
              <a:rPr lang="hr-HR" b="1" dirty="0" err="1"/>
              <a:t>Wizard</a:t>
            </a:r>
            <a:r>
              <a:rPr lang="hr-HR" b="1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6768752" cy="4300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Filtar prema izabranoj vrijednosti i Filtar koji isključuje izabranu</a:t>
            </a:r>
            <a:br>
              <a:rPr lang="hr-HR" sz="2400" b="1" dirty="0" smtClean="0"/>
            </a:br>
            <a:r>
              <a:rPr lang="hr-HR" sz="2400" b="1" dirty="0" smtClean="0"/>
              <a:t>vrijednost</a:t>
            </a:r>
            <a:endParaRPr lang="hr-H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6876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Opcije za filtriranje</a:t>
            </a:r>
            <a:endParaRPr lang="hr-HR" sz="3600" dirty="0"/>
          </a:p>
        </p:txBody>
      </p:sp>
      <p:sp>
        <p:nvSpPr>
          <p:cNvPr id="5" name="Rectangle 4"/>
          <p:cNvSpPr/>
          <p:nvPr/>
        </p:nvSpPr>
        <p:spPr>
          <a:xfrm>
            <a:off x="755576" y="198884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i="1" dirty="0" smtClean="0"/>
              <a:t>1. Jednako </a:t>
            </a:r>
            <a:r>
              <a:rPr lang="hr-HR" sz="2400" b="1" i="1" dirty="0" smtClean="0"/>
              <a:t>(</a:t>
            </a:r>
            <a:r>
              <a:rPr lang="hr-HR" sz="2400" b="1" i="1" dirty="0" err="1" smtClean="0"/>
              <a:t>engl</a:t>
            </a:r>
            <a:r>
              <a:rPr lang="hr-HR" sz="2400" b="1" i="1" dirty="0" smtClean="0"/>
              <a:t>. </a:t>
            </a:r>
            <a:r>
              <a:rPr lang="hr-HR" sz="2400" b="1" i="1" dirty="0" err="1" smtClean="0"/>
              <a:t>Equals</a:t>
            </a:r>
            <a:r>
              <a:rPr lang="hr-HR" sz="2400" b="1" i="1" dirty="0" smtClean="0"/>
              <a:t>) – </a:t>
            </a:r>
            <a:r>
              <a:rPr lang="hr-HR" sz="2400" i="1" dirty="0" smtClean="0"/>
              <a:t>prikazuje samo zapise koji sadržavaju odabrani</a:t>
            </a:r>
          </a:p>
          <a:p>
            <a:r>
              <a:rPr lang="hr-HR" sz="2400" dirty="0" smtClean="0"/>
              <a:t>podatak;</a:t>
            </a:r>
          </a:p>
          <a:p>
            <a:r>
              <a:rPr lang="hr-HR" sz="2400" b="1" i="1" dirty="0" smtClean="0"/>
              <a:t>2. Nije jednako (</a:t>
            </a:r>
            <a:r>
              <a:rPr lang="hr-HR" sz="2400" b="1" i="1" dirty="0" err="1" smtClean="0"/>
              <a:t>engl</a:t>
            </a:r>
            <a:r>
              <a:rPr lang="hr-HR" sz="2400" b="1" i="1" dirty="0" smtClean="0"/>
              <a:t>. </a:t>
            </a:r>
            <a:r>
              <a:rPr lang="hr-HR" sz="2400" b="1" i="1" dirty="0" err="1" smtClean="0"/>
              <a:t>Does</a:t>
            </a:r>
            <a:r>
              <a:rPr lang="hr-HR" sz="2400" b="1" i="1" dirty="0" smtClean="0"/>
              <a:t> Not </a:t>
            </a:r>
            <a:r>
              <a:rPr lang="hr-HR" sz="2400" b="1" i="1" dirty="0" err="1" smtClean="0"/>
              <a:t>Equal</a:t>
            </a:r>
            <a:r>
              <a:rPr lang="hr-HR" sz="2400" b="1" i="1" dirty="0" smtClean="0"/>
              <a:t>) – </a:t>
            </a:r>
            <a:r>
              <a:rPr lang="hr-HR" sz="2400" i="1" dirty="0" smtClean="0"/>
              <a:t>prikazuje samo zapise koji ne sadržavaju</a:t>
            </a:r>
          </a:p>
          <a:p>
            <a:r>
              <a:rPr lang="hr-HR" sz="2400" dirty="0" smtClean="0"/>
              <a:t>odabrani podatak;</a:t>
            </a:r>
          </a:p>
          <a:p>
            <a:r>
              <a:rPr lang="hr-HR" sz="2400" b="1" i="1" dirty="0" smtClean="0"/>
              <a:t>3. Sadržava (</a:t>
            </a:r>
            <a:r>
              <a:rPr lang="hr-HR" sz="2400" b="1" i="1" dirty="0" err="1" smtClean="0"/>
              <a:t>engl</a:t>
            </a:r>
            <a:r>
              <a:rPr lang="hr-HR" sz="2400" b="1" i="1" dirty="0" smtClean="0"/>
              <a:t>. </a:t>
            </a:r>
            <a:r>
              <a:rPr lang="hr-HR" sz="2400" b="1" i="1" dirty="0" err="1" smtClean="0"/>
              <a:t>Contains</a:t>
            </a:r>
            <a:r>
              <a:rPr lang="hr-HR" sz="2400" b="1" i="1" dirty="0" smtClean="0"/>
              <a:t>) – </a:t>
            </a:r>
            <a:r>
              <a:rPr lang="hr-HR" sz="2400" i="1" dirty="0" smtClean="0"/>
              <a:t>prikazuje samo podatke koji na bilo kojoj</a:t>
            </a:r>
          </a:p>
          <a:p>
            <a:r>
              <a:rPr lang="hr-HR" sz="2400" dirty="0" smtClean="0"/>
              <a:t>poziciji sadržavaju odabrani podatak;</a:t>
            </a:r>
          </a:p>
          <a:p>
            <a:r>
              <a:rPr lang="hr-HR" sz="2400" b="1" i="1" dirty="0" smtClean="0"/>
              <a:t>4. Ne sadržava (</a:t>
            </a:r>
            <a:r>
              <a:rPr lang="hr-HR" sz="2400" b="1" i="1" dirty="0" err="1" smtClean="0"/>
              <a:t>engl</a:t>
            </a:r>
            <a:r>
              <a:rPr lang="hr-HR" sz="2400" b="1" i="1" dirty="0" smtClean="0"/>
              <a:t>. </a:t>
            </a:r>
            <a:r>
              <a:rPr lang="hr-HR" sz="2400" b="1" i="1" dirty="0" err="1" smtClean="0"/>
              <a:t>Does</a:t>
            </a:r>
            <a:r>
              <a:rPr lang="hr-HR" sz="2400" b="1" i="1" dirty="0" smtClean="0"/>
              <a:t> Not </a:t>
            </a:r>
            <a:r>
              <a:rPr lang="hr-HR" sz="2400" b="1" i="1" dirty="0" err="1" smtClean="0"/>
              <a:t>Contain</a:t>
            </a:r>
            <a:r>
              <a:rPr lang="hr-HR" sz="2400" b="1" i="1" dirty="0" smtClean="0"/>
              <a:t>) – </a:t>
            </a:r>
            <a:r>
              <a:rPr lang="hr-HR" sz="2400" i="1" dirty="0" smtClean="0"/>
              <a:t>prikazuje samo podatke koji na</a:t>
            </a:r>
          </a:p>
          <a:p>
            <a:r>
              <a:rPr lang="pl-PL" sz="2400" dirty="0" smtClean="0"/>
              <a:t>bilo kojoj poziciji ne sadržavaju odabrani podatak.</a:t>
            </a:r>
            <a:endParaRPr lang="hr-HR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err="1" smtClean="0"/>
              <a:t>Filter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Selection</a:t>
            </a:r>
            <a:endParaRPr lang="hr-H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328592" cy="5481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Filtar koji isključuje izabranu vrijednost</a:t>
            </a:r>
            <a:endParaRPr lang="hr-H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00600" cy="526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Filtar zadan pomoću obrasca (</a:t>
            </a:r>
            <a:r>
              <a:rPr lang="hr-HR" sz="3200" b="1" dirty="0" err="1" smtClean="0"/>
              <a:t>engl</a:t>
            </a:r>
            <a:r>
              <a:rPr lang="hr-HR" sz="3200" b="1" dirty="0" smtClean="0"/>
              <a:t>. </a:t>
            </a:r>
            <a:r>
              <a:rPr lang="hr-HR" sz="3200" b="1" dirty="0" err="1" smtClean="0"/>
              <a:t>Filter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By</a:t>
            </a:r>
            <a:r>
              <a:rPr lang="hr-HR" sz="3200" b="1" dirty="0" smtClean="0"/>
              <a:t> </a:t>
            </a:r>
            <a:r>
              <a:rPr lang="hr-HR" sz="3200" b="1" dirty="0" err="1" smtClean="0"/>
              <a:t>Form</a:t>
            </a:r>
            <a:r>
              <a:rPr lang="hr-HR" sz="3200" b="1" dirty="0" smtClean="0"/>
              <a:t>)</a:t>
            </a:r>
            <a:endParaRPr lang="hr-HR" sz="32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328592" cy="2790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4077072"/>
            <a:ext cx="7281241" cy="261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Preklopni </a:t>
            </a:r>
            <a:r>
              <a:rPr lang="hr-HR" dirty="0" err="1" smtClean="0"/>
              <a:t>filter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i="1" dirty="0"/>
              <a:t>Čarobnjak za obrasce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80920" cy="55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i="1" dirty="0" smtClean="0"/>
              <a:t>Čarobnjak za obrasce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sz="4400" b="1" dirty="0"/>
              <a:t>Elementi prozora su</a:t>
            </a:r>
            <a:r>
              <a:rPr lang="hr-HR" sz="4400" b="1" dirty="0" smtClean="0"/>
              <a:t>: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sz="3600" dirty="0"/>
              <a:t>1. padajući izbornik Tablice/Upiti (</a:t>
            </a:r>
            <a:r>
              <a:rPr lang="hr-HR" sz="3600" dirty="0" err="1"/>
              <a:t>engl</a:t>
            </a:r>
            <a:r>
              <a:rPr lang="hr-HR" sz="3600" dirty="0"/>
              <a:t>. </a:t>
            </a:r>
            <a:r>
              <a:rPr lang="hr-HR" sz="3600" dirty="0" err="1"/>
              <a:t>Tables</a:t>
            </a:r>
            <a:r>
              <a:rPr lang="hr-HR" sz="3600" dirty="0"/>
              <a:t>/</a:t>
            </a:r>
            <a:r>
              <a:rPr lang="hr-HR" sz="3600" dirty="0" err="1"/>
              <a:t>Queries</a:t>
            </a:r>
            <a:r>
              <a:rPr lang="hr-HR" sz="3600" dirty="0"/>
              <a:t>) iz kojeg može se</a:t>
            </a:r>
          </a:p>
          <a:p>
            <a:pPr>
              <a:buNone/>
            </a:pPr>
            <a:r>
              <a:rPr lang="hr-HR" sz="3600" dirty="0"/>
              <a:t> </a:t>
            </a:r>
            <a:r>
              <a:rPr lang="hr-HR" sz="3600" dirty="0" smtClean="0"/>
              <a:t>   </a:t>
            </a:r>
            <a:r>
              <a:rPr lang="it-IT" sz="3600" dirty="0" err="1" smtClean="0"/>
              <a:t>odabrati</a:t>
            </a:r>
            <a:r>
              <a:rPr lang="it-IT" sz="3600" dirty="0" smtClean="0"/>
              <a:t> </a:t>
            </a:r>
            <a:r>
              <a:rPr lang="it-IT" sz="3600" dirty="0" err="1"/>
              <a:t>željena</a:t>
            </a:r>
            <a:r>
              <a:rPr lang="it-IT" sz="3600" dirty="0"/>
              <a:t> </a:t>
            </a:r>
            <a:r>
              <a:rPr lang="it-IT" sz="3600" dirty="0" err="1"/>
              <a:t>tablica</a:t>
            </a:r>
            <a:r>
              <a:rPr lang="it-IT" sz="3600" dirty="0"/>
              <a:t> ili </a:t>
            </a:r>
            <a:r>
              <a:rPr lang="it-IT" sz="3600" dirty="0" err="1"/>
              <a:t>upit</a:t>
            </a:r>
            <a:r>
              <a:rPr lang="it-IT" sz="3600" dirty="0"/>
              <a:t>;</a:t>
            </a:r>
          </a:p>
          <a:p>
            <a:pPr>
              <a:buNone/>
            </a:pPr>
            <a:r>
              <a:rPr lang="hr-HR" sz="3600" dirty="0"/>
              <a:t>2. prozor Dostupna polja (</a:t>
            </a:r>
            <a:r>
              <a:rPr lang="hr-HR" sz="3600" dirty="0" err="1"/>
              <a:t>engl</a:t>
            </a:r>
            <a:r>
              <a:rPr lang="hr-HR" sz="3600" dirty="0"/>
              <a:t>. </a:t>
            </a:r>
            <a:r>
              <a:rPr lang="hr-HR" sz="3600" dirty="0" err="1"/>
              <a:t>Available</a:t>
            </a:r>
            <a:r>
              <a:rPr lang="hr-HR" sz="3600" dirty="0"/>
              <a:t> </a:t>
            </a:r>
            <a:r>
              <a:rPr lang="hr-HR" sz="3600" dirty="0" err="1"/>
              <a:t>Fields</a:t>
            </a:r>
            <a:r>
              <a:rPr lang="hr-HR" sz="3600" dirty="0"/>
              <a:t>) služi za označavanje polja</a:t>
            </a:r>
          </a:p>
          <a:p>
            <a:pPr>
              <a:buNone/>
            </a:pPr>
            <a:r>
              <a:rPr lang="hr-HR" sz="3600" dirty="0" smtClean="0"/>
              <a:t>    koja </a:t>
            </a:r>
            <a:r>
              <a:rPr lang="hr-HR" sz="3600" dirty="0"/>
              <a:t>želimo imati u obrascu;</a:t>
            </a:r>
          </a:p>
          <a:p>
            <a:pPr>
              <a:buNone/>
            </a:pPr>
            <a:r>
              <a:rPr lang="hr-HR" sz="3600" dirty="0"/>
              <a:t>3. prozor Odabrana polja (</a:t>
            </a:r>
            <a:r>
              <a:rPr lang="hr-HR" sz="3600" dirty="0" err="1"/>
              <a:t>engl</a:t>
            </a:r>
            <a:r>
              <a:rPr lang="hr-HR" sz="3600" dirty="0"/>
              <a:t>. </a:t>
            </a:r>
            <a:r>
              <a:rPr lang="hr-HR" sz="3600" dirty="0" err="1"/>
              <a:t>Selected</a:t>
            </a:r>
            <a:r>
              <a:rPr lang="hr-HR" sz="3600" dirty="0"/>
              <a:t> </a:t>
            </a:r>
            <a:r>
              <a:rPr lang="hr-HR" sz="3600" dirty="0" err="1"/>
              <a:t>Fields</a:t>
            </a:r>
            <a:r>
              <a:rPr lang="hr-HR" sz="3600" dirty="0"/>
              <a:t>) prikazuje polja koja smo</a:t>
            </a:r>
          </a:p>
          <a:p>
            <a:pPr>
              <a:buNone/>
            </a:pPr>
            <a:r>
              <a:rPr lang="pl-PL" sz="3600" dirty="0" smtClean="0"/>
              <a:t>    odabrali </a:t>
            </a:r>
            <a:r>
              <a:rPr lang="pl-PL" sz="3600" dirty="0"/>
              <a:t>i koja će biti prikazana u obrascu;</a:t>
            </a:r>
          </a:p>
          <a:p>
            <a:pPr>
              <a:buNone/>
            </a:pPr>
            <a:r>
              <a:rPr lang="hr-HR" sz="3600" dirty="0"/>
              <a:t>4. gumb za prebacivanje označenog polja iz prozora Dostupna polja u prozor</a:t>
            </a:r>
          </a:p>
          <a:p>
            <a:pPr>
              <a:buNone/>
            </a:pPr>
            <a:r>
              <a:rPr lang="hr-HR" sz="3600" dirty="0" smtClean="0"/>
              <a:t>    Odabrana </a:t>
            </a:r>
            <a:r>
              <a:rPr lang="hr-HR" sz="3600" dirty="0"/>
              <a:t>polja;</a:t>
            </a:r>
          </a:p>
          <a:p>
            <a:pPr>
              <a:buNone/>
            </a:pPr>
            <a:r>
              <a:rPr lang="hr-HR" sz="3600" dirty="0"/>
              <a:t>5. gumb za prebacivanje svih polja iz prozora Dostupna polja u </a:t>
            </a:r>
            <a:r>
              <a:rPr lang="hr-HR" sz="3600" dirty="0" smtClean="0"/>
              <a:t>prozor</a:t>
            </a:r>
          </a:p>
          <a:p>
            <a:pPr>
              <a:buNone/>
            </a:pPr>
            <a:r>
              <a:rPr lang="hr-HR" sz="3600" dirty="0"/>
              <a:t> </a:t>
            </a:r>
            <a:r>
              <a:rPr lang="hr-HR" sz="3600" dirty="0" smtClean="0"/>
              <a:t>   Odabrana polja</a:t>
            </a:r>
            <a:r>
              <a:rPr lang="hr-HR" sz="3600" dirty="0"/>
              <a:t>;</a:t>
            </a:r>
          </a:p>
          <a:p>
            <a:pPr>
              <a:buNone/>
            </a:pPr>
            <a:r>
              <a:rPr lang="hr-HR" sz="3600" dirty="0"/>
              <a:t>6. gumb za vraćanje odabranog polja iz prozora Odabrana polja u prozor</a:t>
            </a:r>
          </a:p>
          <a:p>
            <a:pPr>
              <a:buNone/>
            </a:pPr>
            <a:r>
              <a:rPr lang="hr-HR" sz="3600" dirty="0" smtClean="0"/>
              <a:t>    Dostupna </a:t>
            </a:r>
            <a:r>
              <a:rPr lang="hr-HR" sz="3600" dirty="0"/>
              <a:t>polja;</a:t>
            </a:r>
          </a:p>
          <a:p>
            <a:pPr>
              <a:buNone/>
            </a:pPr>
            <a:r>
              <a:rPr lang="hr-HR" sz="3600" dirty="0"/>
              <a:t>7. gumb za vraćanje svih polja iz prozora Odabrana polja u prozor Dostupna</a:t>
            </a:r>
          </a:p>
          <a:p>
            <a:pPr>
              <a:buNone/>
            </a:pPr>
            <a:r>
              <a:rPr lang="hr-HR" sz="3600" dirty="0" smtClean="0"/>
              <a:t>    polja</a:t>
            </a:r>
            <a:r>
              <a:rPr lang="hr-HR" sz="36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hr-HR" dirty="0" smtClean="0"/>
              <a:t>Čarobnjak za obrasce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dirty="0"/>
              <a:t>U prozoru možemo odabrati samo neka polja (atribute) iz odabrane tablice </a:t>
            </a:r>
            <a:r>
              <a:rPr lang="hr-HR" sz="2400" dirty="0" smtClean="0"/>
              <a:t>ili </a:t>
            </a:r>
            <a:r>
              <a:rPr lang="pl-PL" sz="2400" dirty="0" smtClean="0"/>
              <a:t>sva </a:t>
            </a:r>
            <a:r>
              <a:rPr lang="pl-PL" sz="2400" dirty="0"/>
              <a:t>polja za prikaz u obrascu.</a:t>
            </a:r>
          </a:p>
          <a:p>
            <a:r>
              <a:rPr lang="hr-HR" sz="2400" dirty="0"/>
              <a:t>Kad smo odabrali sva željena polja, kliknut ćemo na gumb </a:t>
            </a:r>
            <a:r>
              <a:rPr lang="hr-HR" sz="2400" i="1" dirty="0"/>
              <a:t>Sljedeće (</a:t>
            </a:r>
            <a:r>
              <a:rPr lang="hr-HR" sz="2400" i="1" dirty="0" err="1" smtClean="0"/>
              <a:t>engl</a:t>
            </a:r>
            <a:r>
              <a:rPr lang="hr-HR" sz="2400" i="1" dirty="0" smtClean="0"/>
              <a:t>. </a:t>
            </a:r>
            <a:r>
              <a:rPr lang="hr-HR" sz="2400" i="1" dirty="0" err="1" smtClean="0"/>
              <a:t>Next</a:t>
            </a:r>
            <a:r>
              <a:rPr lang="hr-HR" sz="2400" i="1" dirty="0"/>
              <a:t>) </a:t>
            </a:r>
            <a:r>
              <a:rPr lang="hr-HR" sz="2400" dirty="0"/>
              <a:t>da bismo otišli na drugi korak čarobnjaka.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6552728" cy="4419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Izgled obrasca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Odabirom </a:t>
            </a:r>
            <a:r>
              <a:rPr lang="hr-HR" dirty="0" smtClean="0"/>
              <a:t>jednog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od </a:t>
            </a:r>
            <a:r>
              <a:rPr lang="vi-VN" dirty="0">
                <a:latin typeface="Calibri" pitchFamily="34" charset="0"/>
                <a:cs typeface="Calibri" pitchFamily="34" charset="0"/>
              </a:rPr>
              <a:t>ponuđenih predložaka određuje se budući izgled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obrasca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vi-VN" dirty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r>
              <a:rPr lang="hr-HR" b="1" i="1" dirty="0" smtClean="0"/>
              <a:t>1. Stupčasto </a:t>
            </a:r>
            <a:r>
              <a:rPr lang="hr-HR" b="1" i="1" dirty="0"/>
              <a:t>(</a:t>
            </a:r>
            <a:r>
              <a:rPr lang="hr-HR" b="1" i="1" dirty="0" err="1"/>
              <a:t>engl</a:t>
            </a:r>
            <a:r>
              <a:rPr lang="hr-HR" b="1" i="1" dirty="0"/>
              <a:t>. </a:t>
            </a:r>
            <a:r>
              <a:rPr lang="hr-HR" b="1" i="1" dirty="0" err="1"/>
              <a:t>Columnar</a:t>
            </a:r>
            <a:r>
              <a:rPr lang="hr-HR" b="1" i="1" dirty="0"/>
              <a:t>) </a:t>
            </a:r>
            <a:r>
              <a:rPr lang="hr-HR" i="1" dirty="0"/>
              <a:t>– </a:t>
            </a:r>
            <a:r>
              <a:rPr lang="hr-HR" dirty="0"/>
              <a:t>polja će biti prikazana jedno ispod </a:t>
            </a:r>
            <a:endParaRPr lang="hr-HR" dirty="0" smtClean="0"/>
          </a:p>
          <a:p>
            <a:pPr marL="358775" indent="-358775">
              <a:buNone/>
            </a:pPr>
            <a:r>
              <a:rPr lang="hr-HR" dirty="0"/>
              <a:t> </a:t>
            </a:r>
            <a:r>
              <a:rPr lang="hr-HR" dirty="0" smtClean="0"/>
              <a:t>     drugog u </a:t>
            </a:r>
            <a:r>
              <a:rPr lang="hr-HR" dirty="0"/>
              <a:t>jednom ili više stupaca ovisno o broju polja koja smo odabrali.</a:t>
            </a:r>
          </a:p>
          <a:p>
            <a:pPr>
              <a:buNone/>
            </a:pPr>
            <a:r>
              <a:rPr lang="hr-HR" b="1" i="1" dirty="0"/>
              <a:t>2. Tablično (</a:t>
            </a:r>
            <a:r>
              <a:rPr lang="hr-HR" b="1" i="1" dirty="0" err="1"/>
              <a:t>engl</a:t>
            </a:r>
            <a:r>
              <a:rPr lang="hr-HR" b="1" i="1" dirty="0"/>
              <a:t>. </a:t>
            </a:r>
            <a:r>
              <a:rPr lang="hr-HR" b="1" i="1" dirty="0" err="1"/>
              <a:t>Tabular</a:t>
            </a:r>
            <a:r>
              <a:rPr lang="hr-HR" b="1" i="1" dirty="0"/>
              <a:t>) </a:t>
            </a:r>
            <a:r>
              <a:rPr lang="hr-HR" i="1" dirty="0"/>
              <a:t>– </a:t>
            </a:r>
            <a:r>
              <a:rPr lang="hr-HR" dirty="0"/>
              <a:t>polja će biti prikazana kao tablica sa 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stupcima </a:t>
            </a:r>
            <a:r>
              <a:rPr lang="pl-PL" dirty="0" smtClean="0"/>
              <a:t>i </a:t>
            </a:r>
            <a:r>
              <a:rPr lang="pl-PL" dirty="0"/>
              <a:t>recima (prvi redak rezerviran je za nazive polja).</a:t>
            </a:r>
          </a:p>
          <a:p>
            <a:pPr>
              <a:buNone/>
            </a:pPr>
            <a:r>
              <a:rPr lang="hr-HR" b="1" i="1" dirty="0"/>
              <a:t>3. Podatkovna tablica (</a:t>
            </a:r>
            <a:r>
              <a:rPr lang="hr-HR" b="1" i="1" dirty="0" err="1"/>
              <a:t>engl</a:t>
            </a:r>
            <a:r>
              <a:rPr lang="hr-HR" b="1" i="1" dirty="0"/>
              <a:t>. </a:t>
            </a:r>
            <a:r>
              <a:rPr lang="hr-HR" b="1" i="1" dirty="0" err="1"/>
              <a:t>Datasheet</a:t>
            </a:r>
            <a:r>
              <a:rPr lang="hr-HR" b="1" i="1" dirty="0"/>
              <a:t>) </a:t>
            </a:r>
            <a:r>
              <a:rPr lang="hr-HR" i="1" dirty="0"/>
              <a:t>– </a:t>
            </a:r>
            <a:r>
              <a:rPr lang="hr-HR" dirty="0"/>
              <a:t>polja su prikazana </a:t>
            </a:r>
            <a:r>
              <a:rPr lang="hr-HR" dirty="0" smtClean="0"/>
              <a:t>kao 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podatkovna tablica</a:t>
            </a:r>
            <a:r>
              <a:rPr lang="hr-HR" dirty="0"/>
              <a:t>.</a:t>
            </a:r>
          </a:p>
          <a:p>
            <a:pPr>
              <a:buNone/>
            </a:pPr>
            <a:r>
              <a:rPr lang="hr-HR" b="1" i="1" dirty="0"/>
              <a:t>4. Obostrano (</a:t>
            </a:r>
            <a:r>
              <a:rPr lang="hr-HR" b="1" i="1" dirty="0" err="1"/>
              <a:t>engl</a:t>
            </a:r>
            <a:r>
              <a:rPr lang="hr-HR" b="1" i="1" dirty="0"/>
              <a:t>. </a:t>
            </a:r>
            <a:r>
              <a:rPr lang="hr-HR" b="1" i="1" dirty="0" err="1"/>
              <a:t>Justified</a:t>
            </a:r>
            <a:r>
              <a:rPr lang="hr-HR" b="1" i="1" dirty="0"/>
              <a:t>) </a:t>
            </a:r>
            <a:r>
              <a:rPr lang="hr-HR" i="1" dirty="0"/>
              <a:t>– </a:t>
            </a:r>
            <a:r>
              <a:rPr lang="hr-HR" dirty="0"/>
              <a:t>slično kao i Stupčasto samo što su polja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prikazana </a:t>
            </a:r>
            <a:r>
              <a:rPr lang="pl-PL" dirty="0"/>
              <a:t>jedno do drugog, a kad se dođe do kraja obrasca, </a:t>
            </a:r>
            <a:r>
              <a:rPr lang="pl-PL" dirty="0" smtClean="0"/>
              <a:t>prijeđe  </a:t>
            </a:r>
          </a:p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se </a:t>
            </a:r>
            <a:r>
              <a:rPr lang="hr-HR" dirty="0" smtClean="0"/>
              <a:t>u </a:t>
            </a:r>
            <a:r>
              <a:rPr lang="hr-HR" dirty="0"/>
              <a:t>novi red </a:t>
            </a:r>
            <a:r>
              <a:rPr lang="hr-HR" dirty="0" err="1"/>
              <a:t>itd</a:t>
            </a:r>
            <a:r>
              <a:rPr lang="hr-HR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obrasca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Kad odaberemo željeni izgled, kliknut ćemo na gumb </a:t>
            </a:r>
            <a:r>
              <a:rPr lang="hr-HR" i="1" dirty="0"/>
              <a:t>Sljedeće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 smtClean="0"/>
              <a:t>Next</a:t>
            </a:r>
            <a:r>
              <a:rPr lang="hr-HR" i="1" dirty="0" smtClean="0"/>
              <a:t>) </a:t>
            </a:r>
            <a:r>
              <a:rPr lang="pl-PL" dirty="0" smtClean="0"/>
              <a:t>kako </a:t>
            </a:r>
            <a:r>
              <a:rPr lang="pl-PL" dirty="0"/>
              <a:t>bi došli do sljedećeg koraka.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5400600" cy="364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1647</Words>
  <Application>Microsoft Office PowerPoint</Application>
  <PresentationFormat>On-screen Show (4:3)</PresentationFormat>
  <Paragraphs>167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Osnove baza podataka </vt:lpstr>
      <vt:lpstr>Sadržaj</vt:lpstr>
      <vt:lpstr>Izrada obrazaca</vt:lpstr>
      <vt:lpstr>Izrada obrazaca</vt:lpstr>
      <vt:lpstr>Čarobnjak za obrasce</vt:lpstr>
      <vt:lpstr>Čarobnjak za obrasce</vt:lpstr>
      <vt:lpstr>Čarobnjak za obrasce</vt:lpstr>
      <vt:lpstr>Izgled obrasca</vt:lpstr>
      <vt:lpstr>Izgled obrasca</vt:lpstr>
      <vt:lpstr>Izgled obrasca</vt:lpstr>
      <vt:lpstr>Izgled obrasca i dijelovi obrasca</vt:lpstr>
      <vt:lpstr>Izgled obrasca i dijelovi obrasca</vt:lpstr>
      <vt:lpstr>Ručna prepravka obrazaca</vt:lpstr>
      <vt:lpstr>Ručna prepravka obrazaca</vt:lpstr>
      <vt:lpstr>Promjena veličine i položaja polja</vt:lpstr>
      <vt:lpstr>Promjena veličine i položaja polja</vt:lpstr>
      <vt:lpstr>Promjena veličine i položaja polja</vt:lpstr>
      <vt:lpstr>Uklanjanje grupe nad poljima</vt:lpstr>
      <vt:lpstr>Razmješteni objekti u obrascu</vt:lpstr>
      <vt:lpstr>Promjena pozadine i boja u obrascu</vt:lpstr>
      <vt:lpstr>Dodavanje datuma i vremena u zaglavlje obrasca</vt:lpstr>
      <vt:lpstr>Uvjetno oblikovanje polja na obrascu</vt:lpstr>
      <vt:lpstr>Uvjetno oblikovanje polja na obrascu</vt:lpstr>
      <vt:lpstr>Uvjetno oblikovanje polja na obrascu</vt:lpstr>
      <vt:lpstr>Prikaz zaglavlja i podnožja obrasca</vt:lpstr>
      <vt:lpstr>Promjena boje pozadine sekcije</vt:lpstr>
      <vt:lpstr>Promjena boje tekstnog okvira</vt:lpstr>
      <vt:lpstr>Postavljanje natpisa</vt:lpstr>
      <vt:lpstr>Dodavanje gumba</vt:lpstr>
      <vt:lpstr>Čarobnjak za naredbeni gumb i njegovih šest kategorija </vt:lpstr>
      <vt:lpstr>Čarobnjak za naredbeni gumb</vt:lpstr>
      <vt:lpstr>Dodavanje tekstnog okvira</vt:lpstr>
      <vt:lpstr>Dodavanje tekstnog okvira</vt:lpstr>
      <vt:lpstr>Pregled, unos i brisanje podataka upotrebom obrazaca</vt:lpstr>
      <vt:lpstr>Unos novog zapisa</vt:lpstr>
      <vt:lpstr>Brisanje zapisa pomoću obrasca</vt:lpstr>
      <vt:lpstr>Pretraživanje i filtriranje upotrebom obrazaca</vt:lpstr>
      <vt:lpstr>Filter FOR</vt:lpstr>
      <vt:lpstr>Filtrirani zapis po polju [Mjesto]</vt:lpstr>
      <vt:lpstr>Filtar prema izabranoj vrijednosti i Filtar koji isključuje izabranu vrijednost</vt:lpstr>
      <vt:lpstr>Filter By Selection</vt:lpstr>
      <vt:lpstr>Filtar koji isključuje izabranu vrijednost</vt:lpstr>
      <vt:lpstr>Filtar zadan pomoću obrasca (engl. Filter By Form)</vt:lpstr>
      <vt:lpstr>Preklopni filter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baza podataka</dc:title>
  <dc:creator>PLN1</dc:creator>
  <cp:lastModifiedBy>PLN1</cp:lastModifiedBy>
  <cp:revision>46</cp:revision>
  <dcterms:created xsi:type="dcterms:W3CDTF">2011-09-20T13:09:56Z</dcterms:created>
  <dcterms:modified xsi:type="dcterms:W3CDTF">2011-09-20T18:06:04Z</dcterms:modified>
</cp:coreProperties>
</file>