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D641-B2DA-4B55-82C2-DF83D219BB67}" type="datetimeFigureOut">
              <a:rPr lang="hr-HR" smtClean="0"/>
              <a:pPr/>
              <a:t>22.9.2011.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496C1-8681-4A67-8BC8-F2E404B0BD8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Osnove baza podataka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7.dio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Pokretanje čarobnjaka za izradu izvještaja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92076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Čarobnjak za izvještaje 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8115"/>
            <a:ext cx="8496944" cy="550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Čarobnjak za izvještaje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dirty="0"/>
              <a:t>Elementi prozora su:</a:t>
            </a:r>
          </a:p>
          <a:p>
            <a:pPr>
              <a:buNone/>
            </a:pPr>
            <a:r>
              <a:rPr lang="hr-HR" dirty="0"/>
              <a:t>1. padajući izbornik </a:t>
            </a:r>
            <a:r>
              <a:rPr lang="hr-HR" i="1" dirty="0"/>
              <a:t>Tablice/Upiti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Tables</a:t>
            </a:r>
            <a:r>
              <a:rPr lang="hr-HR" i="1" dirty="0"/>
              <a:t>/</a:t>
            </a:r>
            <a:r>
              <a:rPr lang="hr-HR" i="1" dirty="0" err="1"/>
              <a:t>Queries</a:t>
            </a:r>
            <a:r>
              <a:rPr lang="hr-HR" i="1" dirty="0"/>
              <a:t>) iz kojeg se može</a:t>
            </a:r>
          </a:p>
          <a:p>
            <a:pPr>
              <a:buNone/>
            </a:pPr>
            <a:r>
              <a:rPr lang="it-IT" dirty="0" err="1"/>
              <a:t>odabrati</a:t>
            </a:r>
            <a:r>
              <a:rPr lang="it-IT" dirty="0"/>
              <a:t> </a:t>
            </a:r>
            <a:r>
              <a:rPr lang="it-IT" dirty="0" err="1"/>
              <a:t>željena</a:t>
            </a:r>
            <a:r>
              <a:rPr lang="it-IT" dirty="0"/>
              <a:t> </a:t>
            </a:r>
            <a:r>
              <a:rPr lang="it-IT" dirty="0" err="1"/>
              <a:t>tablica</a:t>
            </a:r>
            <a:r>
              <a:rPr lang="it-IT" dirty="0"/>
              <a:t> ili </a:t>
            </a:r>
            <a:r>
              <a:rPr lang="it-IT" dirty="0" err="1"/>
              <a:t>upit</a:t>
            </a:r>
            <a:r>
              <a:rPr lang="it-IT" dirty="0"/>
              <a:t>;</a:t>
            </a:r>
          </a:p>
          <a:p>
            <a:pPr>
              <a:buNone/>
            </a:pPr>
            <a:r>
              <a:rPr lang="hr-HR" dirty="0"/>
              <a:t>2. prozor </a:t>
            </a:r>
            <a:r>
              <a:rPr lang="hr-HR" i="1" dirty="0"/>
              <a:t>Dostupna polja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Available</a:t>
            </a:r>
            <a:r>
              <a:rPr lang="hr-HR" i="1" dirty="0"/>
              <a:t> </a:t>
            </a:r>
            <a:r>
              <a:rPr lang="hr-HR" i="1" dirty="0" err="1"/>
              <a:t>Fields</a:t>
            </a:r>
            <a:r>
              <a:rPr lang="hr-HR" i="1" dirty="0"/>
              <a:t>) služi za označavanje polja</a:t>
            </a:r>
          </a:p>
          <a:p>
            <a:pPr>
              <a:buNone/>
            </a:pPr>
            <a:r>
              <a:rPr lang="es-ES" dirty="0" err="1"/>
              <a:t>koja</a:t>
            </a:r>
            <a:r>
              <a:rPr lang="es-ES" dirty="0"/>
              <a:t> </a:t>
            </a:r>
            <a:r>
              <a:rPr lang="es-ES" dirty="0" err="1"/>
              <a:t>želimo</a:t>
            </a:r>
            <a:r>
              <a:rPr lang="es-ES" dirty="0"/>
              <a:t> </a:t>
            </a:r>
            <a:r>
              <a:rPr lang="es-ES" dirty="0" err="1"/>
              <a:t>imati</a:t>
            </a:r>
            <a:r>
              <a:rPr lang="es-ES" dirty="0"/>
              <a:t> u </a:t>
            </a:r>
            <a:r>
              <a:rPr lang="es-ES" dirty="0" err="1"/>
              <a:t>izvještaju</a:t>
            </a:r>
            <a:r>
              <a:rPr lang="es-ES" dirty="0"/>
              <a:t>;</a:t>
            </a:r>
          </a:p>
          <a:p>
            <a:pPr>
              <a:buNone/>
            </a:pPr>
            <a:r>
              <a:rPr lang="hr-HR" dirty="0"/>
              <a:t>3. prozor </a:t>
            </a:r>
            <a:r>
              <a:rPr lang="hr-HR" i="1" dirty="0"/>
              <a:t>Odabrana polja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Selected</a:t>
            </a:r>
            <a:r>
              <a:rPr lang="hr-HR" i="1" dirty="0"/>
              <a:t> </a:t>
            </a:r>
            <a:r>
              <a:rPr lang="hr-HR" i="1" dirty="0" err="1"/>
              <a:t>Fields</a:t>
            </a:r>
            <a:r>
              <a:rPr lang="hr-HR" i="1" dirty="0"/>
              <a:t>) prikazuje polja koja smo</a:t>
            </a:r>
          </a:p>
          <a:p>
            <a:pPr>
              <a:buNone/>
            </a:pPr>
            <a:r>
              <a:rPr lang="pl-PL" dirty="0"/>
              <a:t>odabrali i koja će biti prikazana u izvještaju;</a:t>
            </a:r>
          </a:p>
          <a:p>
            <a:pPr>
              <a:buNone/>
            </a:pPr>
            <a:r>
              <a:rPr lang="hr-HR" dirty="0"/>
              <a:t>4. gumb za prebacivanje označenog polja iz prozora </a:t>
            </a:r>
            <a:r>
              <a:rPr lang="hr-HR" i="1" dirty="0"/>
              <a:t>Dostupna polja u prozor</a:t>
            </a:r>
          </a:p>
          <a:p>
            <a:pPr>
              <a:buNone/>
            </a:pPr>
            <a:r>
              <a:rPr lang="hr-HR" i="1" dirty="0"/>
              <a:t>Odabrana polja;</a:t>
            </a:r>
          </a:p>
          <a:p>
            <a:pPr>
              <a:buNone/>
            </a:pPr>
            <a:r>
              <a:rPr lang="hr-HR" dirty="0"/>
              <a:t>5. gumb za prebacivanje svih polja iz prozora </a:t>
            </a:r>
            <a:r>
              <a:rPr lang="hr-HR" i="1" dirty="0"/>
              <a:t>Dostupna polja u prozor Odabrana</a:t>
            </a:r>
          </a:p>
          <a:p>
            <a:pPr>
              <a:buNone/>
            </a:pPr>
            <a:r>
              <a:rPr lang="hr-HR" i="1" dirty="0"/>
              <a:t>polja;</a:t>
            </a:r>
          </a:p>
          <a:p>
            <a:pPr>
              <a:buNone/>
            </a:pPr>
            <a:r>
              <a:rPr lang="hr-HR" dirty="0"/>
              <a:t>6. gumb za vraćanje odabranog polja iz prozora </a:t>
            </a:r>
            <a:r>
              <a:rPr lang="hr-HR" i="1" dirty="0"/>
              <a:t>Odabrana polja u prozor</a:t>
            </a:r>
          </a:p>
          <a:p>
            <a:pPr>
              <a:buNone/>
            </a:pPr>
            <a:r>
              <a:rPr lang="hr-HR" i="1" dirty="0"/>
              <a:t>Dostupna polja;</a:t>
            </a:r>
          </a:p>
          <a:p>
            <a:pPr>
              <a:buNone/>
            </a:pPr>
            <a:r>
              <a:rPr lang="hr-HR" dirty="0"/>
              <a:t>7. gumb za vraćanje svih polja iz prozora </a:t>
            </a:r>
            <a:r>
              <a:rPr lang="hr-HR" i="1" dirty="0"/>
              <a:t>Odabrana polja u prozor Dostupna</a:t>
            </a:r>
          </a:p>
          <a:p>
            <a:pPr>
              <a:buNone/>
            </a:pPr>
            <a:r>
              <a:rPr lang="hr-HR" i="1" dirty="0"/>
              <a:t>polja.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Grupiranje podataka u izvještaju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536504" cy="304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5238750" cy="349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52120" y="2492896"/>
            <a:ext cx="285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Grupiranje po polju [Mjesto]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81128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Drugi korak u Čarobnjaku za obrasce (grupiranje podataka)</a:t>
            </a:r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Agregatne funkcije u izvještajima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5976664" cy="399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552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20272" y="2708920"/>
            <a:ext cx="193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Agregatne funkcije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5301208"/>
            <a:ext cx="2187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Mogućnost sortiranja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Agregatne funkcije u izvještajima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41197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551723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Računanje zbroja, prosjeka, najmanje i najveće vrijednosti unutar grupe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Agregatne funkcije u izvještajima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299545"/>
            <a:ext cx="7200801" cy="486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623731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Definiranje izgleda izvještaja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Agregatne funkcije u izvještajima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95536" y="170080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Od ponuđenih već definiranih izgleda imamo sljedeće opcije</a:t>
            </a:r>
            <a:r>
              <a:rPr lang="vi-VN" dirty="0" smtClean="0"/>
              <a:t>:</a:t>
            </a:r>
            <a:endParaRPr lang="hr-HR" dirty="0" smtClean="0"/>
          </a:p>
          <a:p>
            <a:endParaRPr lang="vi-VN" dirty="0"/>
          </a:p>
          <a:p>
            <a:r>
              <a:rPr lang="hr-HR" sz="2400" i="1" dirty="0"/>
              <a:t>• Stupnjevito (</a:t>
            </a:r>
            <a:r>
              <a:rPr lang="hr-HR" sz="2400" i="1" dirty="0" err="1"/>
              <a:t>engl</a:t>
            </a:r>
            <a:r>
              <a:rPr lang="hr-HR" sz="2400" i="1" dirty="0"/>
              <a:t>. </a:t>
            </a:r>
            <a:r>
              <a:rPr lang="hr-HR" sz="2400" i="1" dirty="0" err="1"/>
              <a:t>Stepped</a:t>
            </a:r>
            <a:r>
              <a:rPr lang="hr-HR" sz="2400" i="1" dirty="0"/>
              <a:t>) – </a:t>
            </a:r>
            <a:r>
              <a:rPr lang="hr-HR" sz="2400" dirty="0"/>
              <a:t>podaci su poredani u stupnjevima. Na </a:t>
            </a:r>
            <a:r>
              <a:rPr lang="hr-HR" sz="2400" dirty="0" smtClean="0"/>
              <a:t>prvom </a:t>
            </a:r>
            <a:r>
              <a:rPr lang="pl-PL" sz="2400" dirty="0" smtClean="0"/>
              <a:t>se </a:t>
            </a:r>
            <a:r>
              <a:rPr lang="pl-PL" sz="2400" dirty="0"/>
              <a:t>stupnju nalazi grupa, a u drugom su stupnju polja unutar grupe</a:t>
            </a:r>
            <a:r>
              <a:rPr lang="pl-PL" sz="2400" dirty="0" smtClean="0"/>
              <a:t>;</a:t>
            </a:r>
          </a:p>
          <a:p>
            <a:endParaRPr lang="pl-PL" sz="2400" dirty="0"/>
          </a:p>
          <a:p>
            <a:r>
              <a:rPr lang="hr-HR" sz="2400" i="1" dirty="0"/>
              <a:t>• Blok (</a:t>
            </a:r>
            <a:r>
              <a:rPr lang="hr-HR" sz="2400" i="1" dirty="0" err="1"/>
              <a:t>engl</a:t>
            </a:r>
            <a:r>
              <a:rPr lang="hr-HR" sz="2400" i="1" dirty="0"/>
              <a:t>. </a:t>
            </a:r>
            <a:r>
              <a:rPr lang="hr-HR" sz="2400" i="1" dirty="0" err="1"/>
              <a:t>Block</a:t>
            </a:r>
            <a:r>
              <a:rPr lang="hr-HR" sz="2400" i="1" dirty="0"/>
              <a:t>) – </a:t>
            </a:r>
            <a:r>
              <a:rPr lang="hr-HR" sz="2400" dirty="0"/>
              <a:t>podaci su poredani u stupnjeve, ali je broj </a:t>
            </a:r>
            <a:r>
              <a:rPr lang="hr-HR" sz="2400" dirty="0" smtClean="0"/>
              <a:t>stupnjeva </a:t>
            </a:r>
            <a:r>
              <a:rPr lang="pl-PL" sz="2400" dirty="0" smtClean="0"/>
              <a:t>manji </a:t>
            </a:r>
            <a:r>
              <a:rPr lang="pl-PL" sz="2400" dirty="0"/>
              <a:t>nego kod stupnjevite opcije</a:t>
            </a:r>
            <a:r>
              <a:rPr lang="pl-PL" sz="2400" dirty="0" smtClean="0"/>
              <a:t>;</a:t>
            </a:r>
          </a:p>
          <a:p>
            <a:endParaRPr lang="pl-PL" sz="2400" dirty="0"/>
          </a:p>
          <a:p>
            <a:r>
              <a:rPr lang="vi-VN" sz="2400" i="1" dirty="0"/>
              <a:t>• </a:t>
            </a:r>
            <a:r>
              <a:rPr lang="vi-VN" sz="2400" i="1" dirty="0">
                <a:latin typeface="Calibri" pitchFamily="34" charset="0"/>
                <a:cs typeface="Calibri" pitchFamily="34" charset="0"/>
              </a:rPr>
              <a:t>Struktura (engl. Outline) –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podaci su također poredani u stupnjeve,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međutim,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nazivi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polja se također nalaze u stupnjevima.</a:t>
            </a:r>
            <a:endParaRPr lang="hr-H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stila izvještaja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89017" cy="53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Spremanje izvještaja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8912" cy="54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Izvještaji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Izvještaji su objekti kojima se koristimo za ispis podataka na papir. </a:t>
            </a:r>
            <a:endParaRPr lang="hr-HR" dirty="0" smtClean="0"/>
          </a:p>
          <a:p>
            <a:r>
              <a:rPr lang="hr-HR" dirty="0" smtClean="0"/>
              <a:t>Iako </a:t>
            </a:r>
            <a:r>
              <a:rPr lang="hr-HR" dirty="0"/>
              <a:t>bi </a:t>
            </a:r>
            <a:r>
              <a:rPr lang="hr-HR" dirty="0" smtClean="0"/>
              <a:t>se podaci </a:t>
            </a:r>
            <a:r>
              <a:rPr lang="hr-HR" dirty="0"/>
              <a:t>mogli ispisati na papir izravno iz tablice ili obrasca, njihov je ispis </a:t>
            </a:r>
            <a:r>
              <a:rPr lang="hr-HR" dirty="0" smtClean="0"/>
              <a:t>vrlo često </a:t>
            </a:r>
            <a:r>
              <a:rPr lang="hr-HR" dirty="0"/>
              <a:t>loš i nepregledan.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Grupirani izvještaj s agregatnim funkcijama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Spremanje, otvaranje i zatvaranje izvještaja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8363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3"/>
            <a:ext cx="3412715" cy="5110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Otvaranje izvještaja dvostrukim klikom lijeve tipke miša</a:t>
            </a:r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Ručna dorada izvještaja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77782"/>
            <a:ext cx="8624664" cy="558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77039" cy="530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411760" y="332656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Ručna dorada izvještaja</a:t>
            </a:r>
            <a:endParaRPr lang="hr-HR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Ručna dorada izvještaja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55000" lnSpcReduction="20000"/>
          </a:bodyPr>
          <a:lstStyle/>
          <a:p>
            <a:r>
              <a:rPr lang="hr-HR" b="1" dirty="0" smtClean="0"/>
              <a:t>Izvještaj u </a:t>
            </a:r>
            <a:r>
              <a:rPr lang="hr-HR" b="1" i="1" dirty="0" smtClean="0"/>
              <a:t>Prikazu dizajna sastoji se od sljedećih područja (sekcija):</a:t>
            </a:r>
          </a:p>
          <a:p>
            <a:r>
              <a:rPr lang="hr-HR" b="1" i="1" dirty="0" smtClean="0"/>
              <a:t>1. Zaglavlje izvještaja (</a:t>
            </a:r>
            <a:r>
              <a:rPr lang="hr-HR" b="1" i="1" dirty="0" err="1" smtClean="0"/>
              <a:t>engl</a:t>
            </a:r>
            <a:r>
              <a:rPr lang="hr-HR" b="1" i="1" dirty="0" smtClean="0"/>
              <a:t>. </a:t>
            </a:r>
            <a:r>
              <a:rPr lang="hr-HR" b="1" i="1" dirty="0" err="1" smtClean="0"/>
              <a:t>Report</a:t>
            </a:r>
            <a:r>
              <a:rPr lang="hr-HR" b="1" i="1" dirty="0" smtClean="0"/>
              <a:t> </a:t>
            </a:r>
            <a:r>
              <a:rPr lang="hr-HR" b="1" i="1" dirty="0" err="1" smtClean="0"/>
              <a:t>Header</a:t>
            </a:r>
            <a:r>
              <a:rPr lang="hr-HR" b="1" i="1" dirty="0" smtClean="0"/>
              <a:t>) – </a:t>
            </a:r>
            <a:r>
              <a:rPr lang="hr-HR" i="1" dirty="0" smtClean="0"/>
              <a:t>područje koje se prikazuje</a:t>
            </a:r>
          </a:p>
          <a:p>
            <a:r>
              <a:rPr lang="pl-PL" dirty="0" smtClean="0"/>
              <a:t>samo jednom, na prvoj stranici;</a:t>
            </a:r>
          </a:p>
          <a:p>
            <a:r>
              <a:rPr lang="hr-HR" b="1" i="1" dirty="0" smtClean="0"/>
              <a:t>2. Zaglavlje stranice (</a:t>
            </a:r>
            <a:r>
              <a:rPr lang="hr-HR" b="1" i="1" dirty="0" err="1" smtClean="0"/>
              <a:t>engl</a:t>
            </a:r>
            <a:r>
              <a:rPr lang="hr-HR" b="1" i="1" dirty="0" smtClean="0"/>
              <a:t>. Page </a:t>
            </a:r>
            <a:r>
              <a:rPr lang="hr-HR" b="1" i="1" dirty="0" err="1" smtClean="0"/>
              <a:t>Header</a:t>
            </a:r>
            <a:r>
              <a:rPr lang="hr-HR" b="1" i="1" dirty="0" smtClean="0"/>
              <a:t>) – </a:t>
            </a:r>
            <a:r>
              <a:rPr lang="hr-HR" i="1" dirty="0" smtClean="0"/>
              <a:t>područje koje se pojavljuje vrhu</a:t>
            </a:r>
          </a:p>
          <a:p>
            <a:r>
              <a:rPr lang="hr-HR" dirty="0" smtClean="0"/>
              <a:t>svake stranice izvještaja;</a:t>
            </a:r>
          </a:p>
          <a:p>
            <a:r>
              <a:rPr lang="hr-HR" b="1" i="1" dirty="0" smtClean="0"/>
              <a:t>3. Mjesto Zaglavlje (</a:t>
            </a:r>
            <a:r>
              <a:rPr lang="hr-HR" b="1" i="1" dirty="0" err="1" smtClean="0"/>
              <a:t>engl</a:t>
            </a:r>
            <a:r>
              <a:rPr lang="hr-HR" b="1" i="1" dirty="0" smtClean="0"/>
              <a:t>. Mjesto </a:t>
            </a:r>
            <a:r>
              <a:rPr lang="hr-HR" b="1" i="1" dirty="0" err="1" smtClean="0"/>
              <a:t>Header</a:t>
            </a:r>
            <a:r>
              <a:rPr lang="hr-HR" b="1" i="1" dirty="0" smtClean="0"/>
              <a:t>) – </a:t>
            </a:r>
            <a:r>
              <a:rPr lang="hr-HR" i="1" dirty="0" smtClean="0"/>
              <a:t>područje koje se pojavljuje</a:t>
            </a:r>
          </a:p>
          <a:p>
            <a:r>
              <a:rPr lang="pl-PL" dirty="0" smtClean="0"/>
              <a:t>samo ako je izvještaj grupiran po nekom polju (u našem je primjeru to</a:t>
            </a:r>
          </a:p>
          <a:p>
            <a:r>
              <a:rPr lang="hr-HR" dirty="0" smtClean="0"/>
              <a:t>polje [Mjesto]), svaka će grupa početi ovom sekcijom. Ako nije definirano</a:t>
            </a:r>
          </a:p>
          <a:p>
            <a:r>
              <a:rPr lang="fi-FI" dirty="0" smtClean="0"/>
              <a:t>grupiranje, ova sekcija ne postoji;</a:t>
            </a:r>
          </a:p>
          <a:p>
            <a:r>
              <a:rPr lang="pl-PL" b="1" i="1" dirty="0" smtClean="0"/>
              <a:t>4. Pojedinost (engl. Detail) – </a:t>
            </a:r>
            <a:r>
              <a:rPr lang="pl-PL" i="1" dirty="0" smtClean="0"/>
              <a:t>područje u kojem se nalaze podaci za svako</a:t>
            </a:r>
          </a:p>
          <a:p>
            <a:r>
              <a:rPr lang="hr-HR" dirty="0" smtClean="0"/>
              <a:t>polje, na primjer ako imamo tablicu koja se sastoji od 100 zapisa, tada će</a:t>
            </a:r>
          </a:p>
          <a:p>
            <a:r>
              <a:rPr lang="pl-PL" dirty="0" smtClean="0"/>
              <a:t>se sekcija </a:t>
            </a:r>
            <a:r>
              <a:rPr lang="pl-PL" i="1" dirty="0" smtClean="0"/>
              <a:t>Pojedinost ponoviti 100 puta (jednom za svaki slog);</a:t>
            </a:r>
          </a:p>
          <a:p>
            <a:r>
              <a:rPr lang="hr-HR" b="1" i="1" dirty="0" smtClean="0"/>
              <a:t>5. Mjesto Podnožje (</a:t>
            </a:r>
            <a:r>
              <a:rPr lang="hr-HR" b="1" i="1" dirty="0" err="1" smtClean="0"/>
              <a:t>engl</a:t>
            </a:r>
            <a:r>
              <a:rPr lang="hr-HR" b="1" i="1" dirty="0" smtClean="0"/>
              <a:t>. Mjesto </a:t>
            </a:r>
            <a:r>
              <a:rPr lang="hr-HR" b="1" i="1" dirty="0" err="1" smtClean="0"/>
              <a:t>Footer</a:t>
            </a:r>
            <a:r>
              <a:rPr lang="hr-HR" b="1" i="1" dirty="0" smtClean="0"/>
              <a:t>) – </a:t>
            </a:r>
            <a:r>
              <a:rPr lang="hr-HR" i="1" dirty="0" smtClean="0"/>
              <a:t>kao i kod sekcije Mjesto Zaglavlje,</a:t>
            </a:r>
          </a:p>
          <a:p>
            <a:r>
              <a:rPr lang="hr-HR" dirty="0" smtClean="0"/>
              <a:t>pojavljuje se samo nakon zadnjeg zapisa grupe. U ovom se području</a:t>
            </a:r>
          </a:p>
          <a:p>
            <a:r>
              <a:rPr lang="pl-PL" dirty="0" smtClean="0"/>
              <a:t>nalaze agregatne funkcije za određenu grupu: zbroj, prosjek, minimum,</a:t>
            </a:r>
          </a:p>
          <a:p>
            <a:r>
              <a:rPr lang="hr-HR" dirty="0" smtClean="0"/>
              <a:t>maksimum </a:t>
            </a:r>
            <a:r>
              <a:rPr lang="hr-HR" dirty="0" err="1" smtClean="0"/>
              <a:t>itd</a:t>
            </a:r>
            <a:r>
              <a:rPr lang="hr-HR" dirty="0" smtClean="0"/>
              <a:t>. Ako nije definirana grupa u izvještaju, ova sekcija</a:t>
            </a:r>
          </a:p>
          <a:p>
            <a:r>
              <a:rPr lang="hr-HR" dirty="0" smtClean="0"/>
              <a:t>ne postoji;</a:t>
            </a:r>
          </a:p>
          <a:p>
            <a:r>
              <a:rPr lang="hr-HR" b="1" i="1" dirty="0" smtClean="0"/>
              <a:t>6. Podnožje stranice (</a:t>
            </a:r>
            <a:r>
              <a:rPr lang="hr-HR" b="1" i="1" dirty="0" err="1" smtClean="0"/>
              <a:t>engl</a:t>
            </a:r>
            <a:r>
              <a:rPr lang="hr-HR" b="1" i="1" dirty="0" smtClean="0"/>
              <a:t>. Page </a:t>
            </a:r>
            <a:r>
              <a:rPr lang="hr-HR" b="1" i="1" dirty="0" err="1" smtClean="0"/>
              <a:t>Footer</a:t>
            </a:r>
            <a:r>
              <a:rPr lang="hr-HR" b="1" i="1" dirty="0" smtClean="0"/>
              <a:t>) – </a:t>
            </a:r>
            <a:r>
              <a:rPr lang="hr-HR" i="1" dirty="0" smtClean="0"/>
              <a:t>pojavljuje se na dnu svake stranice</a:t>
            </a:r>
          </a:p>
          <a:p>
            <a:r>
              <a:rPr lang="pl-PL" dirty="0" smtClean="0"/>
              <a:t>te služi za ispis brojeva stranice i datuma;</a:t>
            </a:r>
          </a:p>
          <a:p>
            <a:r>
              <a:rPr lang="hr-HR" b="1" i="1" dirty="0" smtClean="0"/>
              <a:t>7</a:t>
            </a:r>
            <a:r>
              <a:rPr lang="hr-HR" b="1" i="1" dirty="0" smtClean="0"/>
              <a:t>. Podnožje izvještaja (</a:t>
            </a:r>
            <a:r>
              <a:rPr lang="hr-HR" b="1" i="1" dirty="0" err="1" smtClean="0"/>
              <a:t>engl</a:t>
            </a:r>
            <a:r>
              <a:rPr lang="hr-HR" b="1" i="1" dirty="0" smtClean="0"/>
              <a:t>. </a:t>
            </a:r>
            <a:r>
              <a:rPr lang="hr-HR" b="1" i="1" dirty="0" err="1" smtClean="0"/>
              <a:t>Report</a:t>
            </a:r>
            <a:r>
              <a:rPr lang="hr-HR" b="1" i="1" dirty="0" smtClean="0"/>
              <a:t> </a:t>
            </a:r>
            <a:r>
              <a:rPr lang="hr-HR" b="1" i="1" dirty="0" err="1" smtClean="0"/>
              <a:t>Footer</a:t>
            </a:r>
            <a:r>
              <a:rPr lang="hr-HR" b="1" i="1" dirty="0" smtClean="0"/>
              <a:t>) – </a:t>
            </a:r>
            <a:r>
              <a:rPr lang="hr-HR" i="1" dirty="0" smtClean="0"/>
              <a:t>pojavljuje se na dnu samo</a:t>
            </a:r>
          </a:p>
          <a:p>
            <a:r>
              <a:rPr lang="hr-HR" dirty="0" smtClean="0"/>
              <a:t>zadnje stranice izvještaja te služi za ispis agregatnih funkcija cijelog izvještaja.</a:t>
            </a:r>
            <a:endParaRPr lang="hr-H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Izvoz i uvoz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Isto kao što možemo napraviti uvoz i izvoz podataka u MS Excel-u i MS Word-u, SLIČNO možemo napraviti uvoz i izvoz podataka u MS Access-u. 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Izvještaji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vi-VN" dirty="0"/>
              <a:t>Izvještaji se mogu izrađivati na nekoliko načina, a najpopularniji su</a:t>
            </a:r>
            <a:r>
              <a:rPr lang="vi-VN" dirty="0" smtClean="0"/>
              <a:t>:</a:t>
            </a:r>
            <a:endParaRPr lang="hr-HR" dirty="0" smtClean="0"/>
          </a:p>
          <a:p>
            <a:pPr>
              <a:buNone/>
            </a:pPr>
            <a:endParaRPr lang="vi-VN" dirty="0"/>
          </a:p>
          <a:p>
            <a:pPr>
              <a:buNone/>
            </a:pPr>
            <a:r>
              <a:rPr lang="hr-HR" b="1" i="1" dirty="0"/>
              <a:t>1. Izvještaj (</a:t>
            </a:r>
            <a:r>
              <a:rPr lang="hr-HR" b="1" i="1" dirty="0" err="1"/>
              <a:t>engl</a:t>
            </a:r>
            <a:r>
              <a:rPr lang="hr-HR" b="1" i="1" dirty="0"/>
              <a:t>. </a:t>
            </a:r>
            <a:r>
              <a:rPr lang="hr-HR" b="1" i="1" dirty="0" err="1"/>
              <a:t>Report</a:t>
            </a:r>
            <a:r>
              <a:rPr lang="hr-HR" b="1" i="1" dirty="0"/>
              <a:t>) – </a:t>
            </a:r>
            <a:r>
              <a:rPr lang="hr-HR" dirty="0">
                <a:latin typeface="Calibri" pitchFamily="34" charset="0"/>
                <a:cs typeface="Calibri" pitchFamily="34" charset="0"/>
              </a:rPr>
              <a:t>najbrži način za izradu gotovih izvještaja. MS</a:t>
            </a:r>
          </a:p>
          <a:p>
            <a:pPr>
              <a:buNone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Access </a:t>
            </a:r>
            <a:r>
              <a:rPr lang="vi-VN" dirty="0">
                <a:latin typeface="Calibri" pitchFamily="34" charset="0"/>
                <a:cs typeface="Calibri" pitchFamily="34" charset="0"/>
              </a:rPr>
              <a:t>sam izrađuje izvještaj iz odabrane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tablice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.</a:t>
            </a:r>
            <a:endParaRPr lang="vi-VN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hr-HR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vi-VN" b="1" i="1" dirty="0">
                <a:latin typeface="Calibri" pitchFamily="34" charset="0"/>
                <a:cs typeface="Calibri" pitchFamily="34" charset="0"/>
              </a:rPr>
              <a:t>. Čarobnjak za izvještaje (engl. Report Wizard) </a:t>
            </a:r>
            <a:r>
              <a:rPr lang="vi-VN" i="1" dirty="0"/>
              <a:t>– </a:t>
            </a:r>
            <a:r>
              <a:rPr lang="vi-VN" dirty="0">
                <a:latin typeface="Calibri" pitchFamily="34" charset="0"/>
                <a:cs typeface="Calibri" pitchFamily="34" charset="0"/>
              </a:rPr>
              <a:t>ugrađeni čarobnjak koji</a:t>
            </a:r>
          </a:p>
          <a:p>
            <a:pPr>
              <a:buNone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   omogućuje </a:t>
            </a:r>
            <a:r>
              <a:rPr lang="hr-HR" dirty="0">
                <a:latin typeface="Calibri" pitchFamily="34" charset="0"/>
                <a:cs typeface="Calibri" pitchFamily="34" charset="0"/>
              </a:rPr>
              <a:t>podešavanje strukture i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izgleda.</a:t>
            </a:r>
            <a:endParaRPr lang="hr-HR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hr-HR" b="1" i="1" dirty="0" smtClean="0"/>
          </a:p>
          <a:p>
            <a:pPr algn="just">
              <a:buNone/>
            </a:pPr>
            <a:r>
              <a:rPr lang="hr-HR" b="1" i="1" dirty="0" smtClean="0"/>
              <a:t>3</a:t>
            </a:r>
            <a:r>
              <a:rPr lang="hr-HR" b="1" i="1" dirty="0"/>
              <a:t>. Dizajn izvještaja (</a:t>
            </a:r>
            <a:r>
              <a:rPr lang="hr-HR" b="1" i="1" dirty="0" err="1"/>
              <a:t>engl</a:t>
            </a:r>
            <a:r>
              <a:rPr lang="hr-HR" b="1" i="1" dirty="0"/>
              <a:t>. </a:t>
            </a:r>
            <a:r>
              <a:rPr lang="hr-HR" b="1" i="1" dirty="0" err="1"/>
              <a:t>Design</a:t>
            </a:r>
            <a:r>
              <a:rPr lang="hr-HR" b="1" i="1" dirty="0"/>
              <a:t> </a:t>
            </a:r>
            <a:r>
              <a:rPr lang="hr-HR" b="1" i="1" dirty="0" err="1"/>
              <a:t>View</a:t>
            </a:r>
            <a:r>
              <a:rPr lang="hr-HR" b="1" i="1" dirty="0"/>
              <a:t>) – </a:t>
            </a:r>
            <a:r>
              <a:rPr lang="hr-HR" dirty="0"/>
              <a:t>omogućuje izradu izvještaja </a:t>
            </a:r>
            <a:r>
              <a:rPr lang="hr-HR" dirty="0" smtClean="0"/>
              <a:t>sa svim detaljima. Moguće </a:t>
            </a:r>
            <a:r>
              <a:rPr lang="hr-HR" dirty="0"/>
              <a:t>je podešavanje izgleda, strukture, dodavanje </a:t>
            </a:r>
            <a:r>
              <a:rPr lang="hr-HR" dirty="0" smtClean="0"/>
              <a:t>novih polja </a:t>
            </a:r>
            <a:r>
              <a:rPr lang="hr-HR" dirty="0" err="1"/>
              <a:t>itd</a:t>
            </a:r>
            <a:r>
              <a:rPr lang="hr-HR" dirty="0"/>
              <a:t>. </a:t>
            </a:r>
            <a:r>
              <a:rPr lang="hr-HR" dirty="0" smtClean="0"/>
              <a:t>Iako </a:t>
            </a:r>
            <a:r>
              <a:rPr lang="hr-HR" dirty="0"/>
              <a:t>omogućuje vrlo mnogo, mana mu je što je ovo </a:t>
            </a:r>
            <a:r>
              <a:rPr lang="hr-HR" dirty="0" smtClean="0"/>
              <a:t>zahtjevan i </a:t>
            </a:r>
            <a:r>
              <a:rPr lang="hr-HR" dirty="0"/>
              <a:t>spor način izrade izvještaja.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Izvještaji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Najprije iz navigacijskog okna trebamo označiti tablicu čije ćemo podatke </a:t>
            </a:r>
            <a:r>
              <a:rPr lang="hr-HR" sz="2000" dirty="0" smtClean="0"/>
              <a:t>upotrebljavati u </a:t>
            </a:r>
            <a:r>
              <a:rPr lang="hr-HR" sz="2000" dirty="0"/>
              <a:t>izvještaju te zatim s kartice Stvori (</a:t>
            </a:r>
            <a:r>
              <a:rPr lang="hr-HR" sz="2000" dirty="0" err="1"/>
              <a:t>engl</a:t>
            </a:r>
            <a:r>
              <a:rPr lang="hr-HR" sz="2000" dirty="0"/>
              <a:t>. </a:t>
            </a:r>
            <a:r>
              <a:rPr lang="hr-HR" sz="2000" dirty="0" err="1"/>
              <a:t>Create</a:t>
            </a:r>
            <a:r>
              <a:rPr lang="hr-HR" sz="2000" dirty="0"/>
              <a:t>) odaberimo </a:t>
            </a:r>
            <a:r>
              <a:rPr lang="hr-HR" sz="2000" dirty="0" smtClean="0"/>
              <a:t>naredbu Izvještaj </a:t>
            </a:r>
            <a:r>
              <a:rPr lang="hr-HR" sz="2000" dirty="0"/>
              <a:t>(</a:t>
            </a:r>
            <a:r>
              <a:rPr lang="hr-HR" sz="2000" dirty="0" err="1"/>
              <a:t>engl</a:t>
            </a:r>
            <a:r>
              <a:rPr lang="hr-HR" sz="2000" dirty="0"/>
              <a:t>. </a:t>
            </a:r>
            <a:r>
              <a:rPr lang="hr-HR" sz="2000" dirty="0" err="1"/>
              <a:t>Report</a:t>
            </a:r>
            <a:r>
              <a:rPr lang="hr-HR" sz="2000" dirty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417374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Izvještaji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MS Access će stvoriti izvještaj od odabrane tablice.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5328592" cy="374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/>
              <a:t>Pregled i ispis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hr-HR" dirty="0"/>
              <a:t>Da bismo vidjeli kako će izvještaj izgledati na papiru, iz izbornika Office </a:t>
            </a:r>
            <a:r>
              <a:rPr lang="hr-HR" dirty="0" smtClean="0"/>
              <a:t>odaberimo opciju </a:t>
            </a:r>
            <a:r>
              <a:rPr lang="hr-HR" dirty="0"/>
              <a:t>Ispis (</a:t>
            </a:r>
            <a:r>
              <a:rPr lang="hr-HR" dirty="0" err="1"/>
              <a:t>engl</a:t>
            </a:r>
            <a:r>
              <a:rPr lang="hr-HR" dirty="0"/>
              <a:t>. </a:t>
            </a:r>
            <a:r>
              <a:rPr lang="hr-HR" dirty="0" err="1"/>
              <a:t>Print</a:t>
            </a:r>
            <a:r>
              <a:rPr lang="hr-HR" dirty="0"/>
              <a:t>) te zatim naredbu Pregled prije ispisa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Print</a:t>
            </a:r>
            <a:r>
              <a:rPr lang="hr-HR" dirty="0" smtClean="0"/>
              <a:t> </a:t>
            </a:r>
            <a:r>
              <a:rPr lang="hr-HR" dirty="0" err="1"/>
              <a:t>Preview</a:t>
            </a:r>
            <a:r>
              <a:rPr lang="hr-HR" dirty="0"/>
              <a:t>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7078216" cy="3855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Pregled i ispis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/>
              <a:t>Elementi prozora za pregled prije ispisa</a:t>
            </a:r>
            <a:r>
              <a:rPr lang="pl-PL" b="1" dirty="0" smtClean="0"/>
              <a:t>:</a:t>
            </a:r>
          </a:p>
          <a:p>
            <a:pPr>
              <a:buNone/>
            </a:pPr>
            <a:endParaRPr lang="pl-PL" b="1" dirty="0"/>
          </a:p>
          <a:p>
            <a:r>
              <a:rPr lang="hr-HR" dirty="0"/>
              <a:t>1. </a:t>
            </a:r>
            <a:r>
              <a:rPr lang="hr-HR" dirty="0" smtClean="0"/>
              <a:t>ispis </a:t>
            </a:r>
            <a:r>
              <a:rPr lang="hr-HR" dirty="0"/>
              <a:t>(</a:t>
            </a:r>
            <a:r>
              <a:rPr lang="hr-HR" dirty="0" err="1"/>
              <a:t>engl</a:t>
            </a:r>
            <a:r>
              <a:rPr lang="hr-HR" dirty="0"/>
              <a:t>. </a:t>
            </a:r>
            <a:r>
              <a:rPr lang="hr-HR" dirty="0" err="1"/>
              <a:t>Print</a:t>
            </a:r>
            <a:r>
              <a:rPr lang="hr-HR" dirty="0" smtClean="0"/>
              <a:t>);</a:t>
            </a:r>
          </a:p>
          <a:p>
            <a:endParaRPr lang="hr-HR" dirty="0"/>
          </a:p>
          <a:p>
            <a:r>
              <a:rPr lang="hr-HR" dirty="0"/>
              <a:t>2. postavljanje papira na Portret/Pejzaž (</a:t>
            </a:r>
            <a:r>
              <a:rPr lang="hr-HR" dirty="0" err="1"/>
              <a:t>engl</a:t>
            </a:r>
            <a:r>
              <a:rPr lang="hr-HR" dirty="0"/>
              <a:t>. Portret/</a:t>
            </a:r>
            <a:r>
              <a:rPr lang="hr-HR" dirty="0" err="1"/>
              <a:t>Landscape</a:t>
            </a:r>
            <a:r>
              <a:rPr lang="hr-HR" dirty="0" smtClean="0"/>
              <a:t>);</a:t>
            </a:r>
          </a:p>
          <a:p>
            <a:pPr marL="514350" indent="-514350">
              <a:buNone/>
            </a:pPr>
            <a:endParaRPr lang="hr-HR" dirty="0" smtClean="0"/>
          </a:p>
          <a:p>
            <a:pPr marL="358775" indent="-358775"/>
            <a:r>
              <a:rPr lang="hr-HR" dirty="0" smtClean="0"/>
              <a:t>3. povećalo </a:t>
            </a:r>
            <a:r>
              <a:rPr lang="hr-HR" dirty="0"/>
              <a:t>(</a:t>
            </a:r>
            <a:r>
              <a:rPr lang="hr-HR" dirty="0" err="1"/>
              <a:t>engl</a:t>
            </a:r>
            <a:r>
              <a:rPr lang="hr-HR" dirty="0"/>
              <a:t>. </a:t>
            </a:r>
            <a:r>
              <a:rPr lang="hr-HR" dirty="0" err="1"/>
              <a:t>Zoom</a:t>
            </a:r>
            <a:r>
              <a:rPr lang="hr-HR" dirty="0"/>
              <a:t>) – sastoji se od znaka „+“ ili „-“, </a:t>
            </a:r>
            <a:r>
              <a:rPr lang="hr-HR" dirty="0" smtClean="0"/>
              <a:t>koji se mijenja kada kliknemo </a:t>
            </a:r>
            <a:r>
              <a:rPr lang="hr-HR" dirty="0"/>
              <a:t>mišem na dio koji želimo povećati </a:t>
            </a:r>
            <a:r>
              <a:rPr lang="hr-HR" dirty="0" smtClean="0"/>
              <a:t>ili smanjiti;</a:t>
            </a:r>
          </a:p>
          <a:p>
            <a:pPr marL="514350" indent="-514350">
              <a:buNone/>
            </a:pPr>
            <a:endParaRPr lang="hr-HR" dirty="0"/>
          </a:p>
          <a:p>
            <a:r>
              <a:rPr lang="hr-HR" dirty="0"/>
              <a:t>4. </a:t>
            </a:r>
            <a:r>
              <a:rPr lang="hr-HR" dirty="0" smtClean="0"/>
              <a:t> pregled </a:t>
            </a:r>
            <a:r>
              <a:rPr lang="hr-HR" dirty="0"/>
              <a:t>jedne, dvije ili više stranica odjednom.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Nakon </a:t>
            </a:r>
            <a:r>
              <a:rPr lang="hr-HR" dirty="0"/>
              <a:t>odabira naredbe Ispis, trebamo odabrati još i pisač na kojem </a:t>
            </a:r>
            <a:r>
              <a:rPr lang="hr-HR" dirty="0" smtClean="0"/>
              <a:t>želimo ispisati </a:t>
            </a:r>
            <a:r>
              <a:rPr lang="hr-HR" dirty="0"/>
              <a:t>izvještaj, broj kopija i raspon ispisa.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Pregled i ispis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18022"/>
            <a:ext cx="8208912" cy="530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Izrada izvještaja pomoću Čarobnjaka za izvještaje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Čarobnjak za </a:t>
            </a:r>
            <a:r>
              <a:rPr lang="hr-HR" dirty="0" smtClean="0"/>
              <a:t>izvještaje nudi puno </a:t>
            </a:r>
            <a:r>
              <a:rPr lang="hr-HR" dirty="0"/>
              <a:t>veću slobodnu u izradi izvještaja, kao i neke dodatne </a:t>
            </a:r>
            <a:r>
              <a:rPr lang="hr-HR" dirty="0" smtClean="0"/>
              <a:t>mogućnosti </a:t>
            </a:r>
            <a:r>
              <a:rPr lang="pl-PL" dirty="0" smtClean="0"/>
              <a:t>koje do </a:t>
            </a:r>
            <a:r>
              <a:rPr lang="pl-PL" dirty="0"/>
              <a:t>sada nisu bile dostupne</a:t>
            </a:r>
            <a:r>
              <a:rPr lang="pl-PL" dirty="0" smtClean="0"/>
              <a:t>.</a:t>
            </a:r>
          </a:p>
          <a:p>
            <a:r>
              <a:rPr lang="hr-HR" dirty="0"/>
              <a:t>S kartice Stvori (</a:t>
            </a:r>
            <a:r>
              <a:rPr lang="hr-HR" dirty="0" err="1"/>
              <a:t>engl</a:t>
            </a:r>
            <a:r>
              <a:rPr lang="hr-HR" dirty="0"/>
              <a:t>. </a:t>
            </a:r>
            <a:r>
              <a:rPr lang="hr-HR" dirty="0" err="1"/>
              <a:t>Create</a:t>
            </a:r>
            <a:r>
              <a:rPr lang="hr-HR" dirty="0"/>
              <a:t>) kliknimo na gumb Čarobnjak za izvještaje (</a:t>
            </a:r>
            <a:r>
              <a:rPr lang="hr-HR" dirty="0" err="1" smtClean="0"/>
              <a:t>engl</a:t>
            </a:r>
            <a:r>
              <a:rPr lang="hr-HR" dirty="0" smtClean="0"/>
              <a:t>.</a:t>
            </a:r>
            <a:r>
              <a:rPr lang="hr-HR" dirty="0" err="1" smtClean="0"/>
              <a:t>Report</a:t>
            </a:r>
            <a:r>
              <a:rPr lang="hr-HR" dirty="0" smtClean="0"/>
              <a:t> </a:t>
            </a:r>
            <a:r>
              <a:rPr lang="hr-HR" dirty="0" err="1"/>
              <a:t>Wizard</a:t>
            </a:r>
            <a:r>
              <a:rPr lang="hr-HR" dirty="0"/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983</Words>
  <Application>Microsoft Office PowerPoint</Application>
  <PresentationFormat>On-screen Show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Osnove baza podataka</vt:lpstr>
      <vt:lpstr>Izvještaji</vt:lpstr>
      <vt:lpstr>Izvještaji</vt:lpstr>
      <vt:lpstr>Izvještaji</vt:lpstr>
      <vt:lpstr>Izvještaji</vt:lpstr>
      <vt:lpstr>Pregled i ispis podataka</vt:lpstr>
      <vt:lpstr>Pregled i ispis podataka</vt:lpstr>
      <vt:lpstr>Pregled i ispis podataka</vt:lpstr>
      <vt:lpstr>Izrada izvještaja pomoću Čarobnjaka za izvještaje</vt:lpstr>
      <vt:lpstr>Pokretanje čarobnjaka za izradu izvještaja</vt:lpstr>
      <vt:lpstr>Čarobnjak za izvještaje </vt:lpstr>
      <vt:lpstr>Čarobnjak za izvještaje </vt:lpstr>
      <vt:lpstr>Grupiranje podataka u izvještaju</vt:lpstr>
      <vt:lpstr>Agregatne funkcije u izvještajima</vt:lpstr>
      <vt:lpstr>Agregatne funkcije u izvještajima</vt:lpstr>
      <vt:lpstr>Agregatne funkcije u izvještajima</vt:lpstr>
      <vt:lpstr>Agregatne funkcije u izvještajima</vt:lpstr>
      <vt:lpstr>Odabir stila izvještaja</vt:lpstr>
      <vt:lpstr>Spremanje izvještaja</vt:lpstr>
      <vt:lpstr>Grupirani izvještaj s agregatnim funkcijama</vt:lpstr>
      <vt:lpstr>Spremanje, otvaranje i zatvaranje izvještaja</vt:lpstr>
      <vt:lpstr>Ručna dorada izvještaja</vt:lpstr>
      <vt:lpstr>Slide 23</vt:lpstr>
      <vt:lpstr>Ručna dorada izvještaja </vt:lpstr>
      <vt:lpstr>Izvoz i uvoz podataka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baza podataka</dc:title>
  <dc:creator>PLN1</dc:creator>
  <cp:lastModifiedBy>PLN1</cp:lastModifiedBy>
  <cp:revision>14</cp:revision>
  <dcterms:created xsi:type="dcterms:W3CDTF">2011-09-22T09:23:30Z</dcterms:created>
  <dcterms:modified xsi:type="dcterms:W3CDTF">2011-09-22T13:01:42Z</dcterms:modified>
</cp:coreProperties>
</file>