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eljka" initials="ZK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6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9C34E-9BDF-4168-8B93-FF168B5E39C0}" type="datetimeFigureOut">
              <a:rPr lang="hr-HR" smtClean="0"/>
              <a:pPr/>
              <a:t>7.12.2014.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AFEE-AB67-4FA2-A785-58D5E9F0D1A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/>
        </p:nvSpPr>
        <p:spPr>
          <a:xfrm>
            <a:off x="899592" y="4941168"/>
            <a:ext cx="716241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400" dirty="0" smtClean="0"/>
              <a:t>Za osobe na slici kažemo da su_______.</a:t>
            </a:r>
            <a:endParaRPr lang="en-US" sz="3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6588224" y="4941168"/>
            <a:ext cx="9492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slične</a:t>
            </a:r>
            <a:endParaRPr lang="hr-HR" sz="2600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6336704" cy="339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251520" y="260648"/>
            <a:ext cx="85689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dirty="0" smtClean="0"/>
              <a:t>Zadatak 2: </a:t>
            </a:r>
          </a:p>
          <a:p>
            <a:r>
              <a:rPr lang="hr-HR" sz="2400" dirty="0"/>
              <a:t>Učenici izrađuju maketu gradske jezgre u umanjenom mjerilu 1:1000. Tri glavne gradske znamenitosti A, B i C u prirodi su udaljene 750 m, 1 km i 840 m. Kolike će biti udaljenosti tih triju ključnih gradskih točaka na maketi?</a:t>
            </a:r>
          </a:p>
          <a:p>
            <a:r>
              <a:rPr lang="hr-HR" dirty="0"/>
              <a:t> 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251520" y="260648"/>
            <a:ext cx="856895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dirty="0" smtClean="0"/>
              <a:t>Zadatak 3: </a:t>
            </a:r>
          </a:p>
          <a:p>
            <a:r>
              <a:rPr lang="hr-HR" sz="2400" dirty="0"/>
              <a:t>Jesu li trokuti čije su stranice duljina 3 cm, 4 cm, 6 cm i 10.5 cm slični? Ako jesu, odredi koeficijent sličnosti.</a:t>
            </a:r>
          </a:p>
          <a:p>
            <a:r>
              <a:rPr lang="hr-HR" dirty="0"/>
              <a:t> 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251520" y="260648"/>
            <a:ext cx="85689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smtClean="0"/>
              <a:t>Zadatak 4: </a:t>
            </a:r>
            <a:endParaRPr lang="hr-HR" sz="2200" b="1" dirty="0" smtClean="0"/>
          </a:p>
          <a:p>
            <a:r>
              <a:rPr lang="hr-HR" sz="2400" dirty="0"/>
              <a:t>Trokuti  </a:t>
            </a:r>
            <a:r>
              <a:rPr lang="el-GR" sz="2400" dirty="0" smtClean="0"/>
              <a:t>Δ</a:t>
            </a:r>
            <a:r>
              <a:rPr lang="hr-HR" sz="2400" dirty="0" smtClean="0"/>
              <a:t>ABC i </a:t>
            </a:r>
            <a:r>
              <a:rPr lang="el-GR" sz="2400" dirty="0" smtClean="0"/>
              <a:t>Δ</a:t>
            </a:r>
            <a:r>
              <a:rPr lang="hr-HR" sz="2400" dirty="0" smtClean="0"/>
              <a:t>A’B’C’  </a:t>
            </a:r>
            <a:r>
              <a:rPr lang="hr-HR" sz="2400" dirty="0"/>
              <a:t>su slični. Duljine stranica prvog trokuta redom su </a:t>
            </a:r>
            <a:r>
              <a:rPr lang="hr-HR" sz="2400" dirty="0" smtClean="0"/>
              <a:t>a = </a:t>
            </a:r>
            <a:r>
              <a:rPr lang="hr-HR" sz="2400" dirty="0"/>
              <a:t>8 cm, </a:t>
            </a:r>
            <a:r>
              <a:rPr lang="hr-HR" sz="2400" dirty="0" smtClean="0"/>
              <a:t>b = </a:t>
            </a:r>
            <a:r>
              <a:rPr lang="hr-HR" sz="2400" dirty="0"/>
              <a:t>10 cm, </a:t>
            </a:r>
            <a:r>
              <a:rPr lang="hr-HR" sz="2400" dirty="0" smtClean="0"/>
              <a:t>c = </a:t>
            </a:r>
            <a:r>
              <a:rPr lang="hr-HR" sz="2400" dirty="0"/>
              <a:t>12 cm. Kolike su duljine stranica drugog trokuta ako je koeficijent sličnosti  jednak k = 2.5?</a:t>
            </a:r>
          </a:p>
          <a:p>
            <a:r>
              <a:rPr lang="hr-HR" dirty="0"/>
              <a:t> 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njegovi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1963369"/>
            <a:ext cx="2500330" cy="25003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528" y="5085184"/>
            <a:ext cx="857497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400" dirty="0" smtClean="0"/>
              <a:t>Snjegovići su _______ oblika, _______ veličine.</a:t>
            </a:r>
            <a:endParaRPr lang="en-US" sz="3400" dirty="0"/>
          </a:p>
        </p:txBody>
      </p:sp>
      <p:pic>
        <p:nvPicPr>
          <p:cNvPr id="5" name="Picture 4" descr="snjegovic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1357298"/>
            <a:ext cx="2657494" cy="3214710"/>
          </a:xfrm>
          <a:prstGeom prst="rect">
            <a:avLst/>
          </a:prstGeom>
        </p:spPr>
      </p:pic>
      <p:sp>
        <p:nvSpPr>
          <p:cNvPr id="9" name="TekstniOkvir 8"/>
          <p:cNvSpPr txBox="1"/>
          <p:nvPr/>
        </p:nvSpPr>
        <p:spPr>
          <a:xfrm>
            <a:off x="2771800" y="5085184"/>
            <a:ext cx="140083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različitog</a:t>
            </a:r>
            <a:endParaRPr lang="hr-HR" sz="2600" dirty="0">
              <a:solidFill>
                <a:srgbClr val="00B050"/>
              </a:solidFill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5796136" y="5085184"/>
            <a:ext cx="12321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različite</a:t>
            </a:r>
            <a:endParaRPr lang="hr-HR" sz="2600" dirty="0">
              <a:solidFill>
                <a:srgbClr val="00B050"/>
              </a:solidFill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2267744" y="5877272"/>
            <a:ext cx="4605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 smtClean="0"/>
              <a:t>Snjegovići su </a:t>
            </a:r>
            <a:r>
              <a:rPr lang="hr-HR" sz="3600" b="1" dirty="0" smtClean="0">
                <a:solidFill>
                  <a:srgbClr val="00B050"/>
                </a:solidFill>
              </a:rPr>
              <a:t>RAZLIČITI</a:t>
            </a:r>
            <a:r>
              <a:rPr lang="hr-HR" sz="3600" b="1" dirty="0" smtClean="0"/>
              <a:t>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njegovi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1357298"/>
            <a:ext cx="2657494" cy="3214710"/>
          </a:xfrm>
          <a:prstGeom prst="rect">
            <a:avLst/>
          </a:prstGeom>
        </p:spPr>
      </p:pic>
      <p:pic>
        <p:nvPicPr>
          <p:cNvPr id="6" name="Picture 5" descr="snjegovi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1428736"/>
            <a:ext cx="2657494" cy="3214710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323528" y="5085184"/>
            <a:ext cx="857497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400" dirty="0" smtClean="0"/>
              <a:t>Snjegovići su _______ oblika, _______ veličine.</a:t>
            </a:r>
            <a:endParaRPr lang="en-US" sz="3400" dirty="0"/>
          </a:p>
        </p:txBody>
      </p:sp>
      <p:sp>
        <p:nvSpPr>
          <p:cNvPr id="10" name="TextBox 6"/>
          <p:cNvSpPr txBox="1"/>
          <p:nvPr/>
        </p:nvSpPr>
        <p:spPr>
          <a:xfrm>
            <a:off x="2267744" y="5805264"/>
            <a:ext cx="4773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 smtClean="0"/>
              <a:t>Snjegovići su </a:t>
            </a:r>
            <a:r>
              <a:rPr lang="hr-HR" sz="3600" b="1" dirty="0" smtClean="0">
                <a:solidFill>
                  <a:srgbClr val="00B050"/>
                </a:solidFill>
              </a:rPr>
              <a:t>SUKLADNI</a:t>
            </a:r>
            <a:r>
              <a:rPr lang="hr-HR" sz="3600" b="1" dirty="0" smtClean="0"/>
              <a:t>.</a:t>
            </a:r>
            <a:endParaRPr lang="en-US" sz="3600" b="1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2987824" y="5085184"/>
            <a:ext cx="8300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istog</a:t>
            </a:r>
            <a:endParaRPr lang="hr-HR" sz="2600" dirty="0">
              <a:solidFill>
                <a:srgbClr val="00B05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5940152" y="5085184"/>
            <a:ext cx="6614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iste</a:t>
            </a:r>
            <a:endParaRPr lang="hr-HR" sz="2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njegovi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1357298"/>
            <a:ext cx="2657494" cy="3214710"/>
          </a:xfrm>
          <a:prstGeom prst="rect">
            <a:avLst/>
          </a:prstGeom>
        </p:spPr>
      </p:pic>
      <p:pic>
        <p:nvPicPr>
          <p:cNvPr id="6" name="Picture 5" descr="snjegovi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2569440"/>
            <a:ext cx="1714512" cy="2074006"/>
          </a:xfrm>
          <a:prstGeom prst="rect">
            <a:avLst/>
          </a:prstGeom>
        </p:spPr>
      </p:pic>
      <p:sp>
        <p:nvSpPr>
          <p:cNvPr id="5" name="TextBox 6"/>
          <p:cNvSpPr txBox="1"/>
          <p:nvPr/>
        </p:nvSpPr>
        <p:spPr>
          <a:xfrm>
            <a:off x="323528" y="5085184"/>
            <a:ext cx="857497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400" dirty="0" smtClean="0"/>
              <a:t>Snjegovići su _______ oblika, _______ veličine.</a:t>
            </a:r>
            <a:endParaRPr lang="en-US" sz="3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2987824" y="5085184"/>
            <a:ext cx="8300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istog</a:t>
            </a:r>
            <a:endParaRPr lang="hr-HR" sz="2600" dirty="0">
              <a:solidFill>
                <a:srgbClr val="00B050"/>
              </a:solidFill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5796136" y="5085184"/>
            <a:ext cx="12321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600" dirty="0" smtClean="0">
                <a:solidFill>
                  <a:srgbClr val="00B050"/>
                </a:solidFill>
              </a:rPr>
              <a:t>različite</a:t>
            </a:r>
            <a:endParaRPr lang="hr-HR" sz="2600" dirty="0">
              <a:solidFill>
                <a:srgbClr val="00B050"/>
              </a:solidFill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2267744" y="5877272"/>
            <a:ext cx="4013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 smtClean="0"/>
              <a:t>Snjegovići su </a:t>
            </a:r>
            <a:r>
              <a:rPr lang="hr-HR" sz="3600" b="1" dirty="0" smtClean="0">
                <a:solidFill>
                  <a:srgbClr val="00B050"/>
                </a:solidFill>
              </a:rPr>
              <a:t>SLIČNI</a:t>
            </a:r>
            <a:r>
              <a:rPr lang="hr-HR" sz="3600" b="1" dirty="0" smtClean="0"/>
              <a:t>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628800"/>
            <a:ext cx="44196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6"/>
          <p:cNvSpPr txBox="1"/>
          <p:nvPr/>
        </p:nvSpPr>
        <p:spPr>
          <a:xfrm>
            <a:off x="755576" y="692696"/>
            <a:ext cx="519655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500" dirty="0" smtClean="0"/>
              <a:t>Promjena veličine, ali isti oblik - </a:t>
            </a:r>
            <a:r>
              <a:rPr lang="hr-HR" sz="2500" b="1" dirty="0" smtClean="0">
                <a:solidFill>
                  <a:srgbClr val="00B050"/>
                </a:solidFill>
              </a:rPr>
              <a:t>slično</a:t>
            </a:r>
            <a:r>
              <a:rPr lang="hr-HR" sz="2500" b="1" dirty="0" smtClean="0"/>
              <a:t>.</a:t>
            </a:r>
            <a:endParaRPr 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/>
        </p:nvSpPr>
        <p:spPr>
          <a:xfrm>
            <a:off x="755576" y="692696"/>
            <a:ext cx="39971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500" dirty="0" smtClean="0"/>
              <a:t>Promjena oblika – nije </a:t>
            </a:r>
            <a:r>
              <a:rPr lang="hr-HR" sz="2500" b="1" dirty="0" smtClean="0">
                <a:solidFill>
                  <a:srgbClr val="00B050"/>
                </a:solidFill>
              </a:rPr>
              <a:t>slično</a:t>
            </a:r>
            <a:r>
              <a:rPr lang="hr-HR" sz="2500" b="1" dirty="0" smtClean="0"/>
              <a:t>.</a:t>
            </a:r>
            <a:endParaRPr lang="en-US" sz="25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755332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/>
        </p:nvSpPr>
        <p:spPr>
          <a:xfrm>
            <a:off x="755576" y="692696"/>
            <a:ext cx="58324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500" dirty="0" smtClean="0"/>
              <a:t>Izdvojite parove trokuta koji imaju isti oblik</a:t>
            </a:r>
            <a:r>
              <a:rPr lang="hr-HR" sz="2500" b="1" dirty="0" smtClean="0"/>
              <a:t>.</a:t>
            </a:r>
            <a:endParaRPr lang="en-US" sz="25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802957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251520" y="260648"/>
            <a:ext cx="85689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dirty="0" smtClean="0"/>
              <a:t>Zadatak 1: </a:t>
            </a:r>
          </a:p>
          <a:p>
            <a:r>
              <a:rPr lang="hr-HR" sz="2200" dirty="0" smtClean="0"/>
              <a:t>Za </a:t>
            </a:r>
            <a:r>
              <a:rPr lang="hr-HR" sz="2200" dirty="0"/>
              <a:t>svaki par sličnih trokuta navedi odgovarajuće kutove,  </a:t>
            </a:r>
            <a:r>
              <a:rPr lang="hr-HR" sz="2200" dirty="0" smtClean="0"/>
              <a:t>odgovarajuće </a:t>
            </a:r>
            <a:r>
              <a:rPr lang="hr-HR" sz="2200" dirty="0"/>
              <a:t>stranice i omjere duljina odgovarajućih stranica. </a:t>
            </a:r>
            <a:endParaRPr lang="hr-HR" sz="2200" dirty="0" smtClean="0"/>
          </a:p>
          <a:p>
            <a:r>
              <a:rPr lang="hr-HR" sz="2200" dirty="0" smtClean="0"/>
              <a:t>Napiši </a:t>
            </a:r>
            <a:r>
              <a:rPr lang="hr-HR" sz="2200" dirty="0"/>
              <a:t>izraz koji pokazuje proporcionalnost odgovarajućih stranica.</a:t>
            </a:r>
          </a:p>
          <a:p>
            <a:r>
              <a:rPr lang="hr-HR" dirty="0"/>
              <a:t> </a:t>
            </a:r>
          </a:p>
          <a:p>
            <a:endParaRPr lang="hr-HR" dirty="0"/>
          </a:p>
        </p:txBody>
      </p:sp>
      <p:pic>
        <p:nvPicPr>
          <p:cNvPr id="5" name="Slika 4" descr="C:\Users\Lahorka\AppData\Local\Temp\Rar$DIa0.637\3-4-24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6768752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228</Words>
  <Application>Microsoft Office PowerPoint</Application>
  <PresentationFormat>Prikaz na zaslonu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Office tema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</dc:creator>
  <cp:lastModifiedBy>ŽELJKA</cp:lastModifiedBy>
  <cp:revision>7</cp:revision>
  <dcterms:created xsi:type="dcterms:W3CDTF">2014-11-30T20:10:04Z</dcterms:created>
  <dcterms:modified xsi:type="dcterms:W3CDTF">2014-12-07T13:21:31Z</dcterms:modified>
</cp:coreProperties>
</file>