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9" r:id="rId4"/>
    <p:sldId id="280" r:id="rId5"/>
    <p:sldId id="290" r:id="rId6"/>
    <p:sldId id="281" r:id="rId7"/>
    <p:sldId id="282" r:id="rId8"/>
    <p:sldId id="287" r:id="rId9"/>
    <p:sldId id="288" r:id="rId10"/>
    <p:sldId id="289" r:id="rId11"/>
    <p:sldId id="291" r:id="rId12"/>
    <p:sldId id="27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27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CE066D-5B24-4CFC-A034-C10D47C50036}" type="datetimeFigureOut">
              <a:rPr lang="sr-Latn-CS" smtClean="0"/>
              <a:pPr/>
              <a:t>25.4.2020.</a:t>
            </a:fld>
            <a:endParaRPr lang="hr-HR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F4288-1668-44CE-A447-31057DF5BB4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F4288-1668-44CE-A447-31057DF5BB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E066D-5B24-4CFC-A034-C10D47C50036}" type="datetimeFigureOut">
              <a:rPr lang="sr-Latn-CS" smtClean="0"/>
              <a:pPr/>
              <a:t>25.4.2020.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F4288-1668-44CE-A447-31057DF5BB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E066D-5B24-4CFC-A034-C10D47C50036}" type="datetimeFigureOut">
              <a:rPr lang="sr-Latn-CS" smtClean="0"/>
              <a:pPr/>
              <a:t>25.4.2020.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F4288-1668-44CE-A447-31057DF5BB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E066D-5B24-4CFC-A034-C10D47C50036}" type="datetimeFigureOut">
              <a:rPr lang="sr-Latn-CS" smtClean="0"/>
              <a:pPr/>
              <a:t>25.4.2020.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F4288-1668-44CE-A447-31057DF5BB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E066D-5B24-4CFC-A034-C10D47C50036}" type="datetimeFigureOut">
              <a:rPr lang="sr-Latn-CS" smtClean="0"/>
              <a:pPr/>
              <a:t>25.4.2020.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F4288-1668-44CE-A447-31057DF5BB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E066D-5B24-4CFC-A034-C10D47C50036}" type="datetimeFigureOut">
              <a:rPr lang="sr-Latn-CS" smtClean="0"/>
              <a:pPr/>
              <a:t>25.4.2020.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F4288-1668-44CE-A447-31057DF5BB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E066D-5B24-4CFC-A034-C10D47C50036}" type="datetimeFigureOut">
              <a:rPr lang="sr-Latn-CS" smtClean="0"/>
              <a:pPr/>
              <a:t>25.4.2020.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F4288-1668-44CE-A447-31057DF5BB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E066D-5B24-4CFC-A034-C10D47C50036}" type="datetimeFigureOut">
              <a:rPr lang="sr-Latn-CS" smtClean="0"/>
              <a:pPr/>
              <a:t>25.4.2020.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F4288-1668-44CE-A447-31057DF5BB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E066D-5B24-4CFC-A034-C10D47C50036}" type="datetimeFigureOut">
              <a:rPr lang="sr-Latn-CS" smtClean="0"/>
              <a:pPr/>
              <a:t>25.4.2020.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F4288-1668-44CE-A447-31057DF5BB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E066D-5B24-4CFC-A034-C10D47C50036}" type="datetimeFigureOut">
              <a:rPr lang="sr-Latn-CS" smtClean="0"/>
              <a:pPr/>
              <a:t>25.4.2020.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F4288-1668-44CE-A447-31057DF5BB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E066D-5B24-4CFC-A034-C10D47C50036}" type="datetimeFigureOut">
              <a:rPr lang="sr-Latn-CS" smtClean="0"/>
              <a:pPr/>
              <a:t>25.4.2020.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D2F4288-1668-44CE-A447-31057DF5BB4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472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474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475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476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477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1947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7DCE066D-5B24-4CFC-A034-C10D47C50036}" type="datetimeFigureOut">
              <a:rPr lang="sr-Latn-CS" smtClean="0"/>
              <a:pPr/>
              <a:t>25.4.2020.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99792" y="1371600"/>
            <a:ext cx="6063208" cy="2201416"/>
          </a:xfrm>
        </p:spPr>
        <p:txBody>
          <a:bodyPr/>
          <a:lstStyle/>
          <a:p>
            <a:pPr algn="ctr"/>
            <a:r>
              <a:rPr lang="hr-HR" sz="5400" b="1" dirty="0"/>
              <a:t>EKOLOŠKA POLJOPRIVREDA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3347864" y="4653136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Srednja škola Marka Marulića Slatina</a:t>
            </a:r>
          </a:p>
          <a:p>
            <a:pPr algn="ctr"/>
            <a:endParaRPr lang="hr-HR" dirty="0"/>
          </a:p>
          <a:p>
            <a:pPr algn="ctr"/>
            <a:r>
              <a:rPr lang="hr-HR" dirty="0"/>
              <a:t>1.  Razred agrotehničar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696744" cy="1315616"/>
          </a:xfrm>
        </p:spPr>
        <p:txBody>
          <a:bodyPr/>
          <a:lstStyle/>
          <a:p>
            <a:pPr algn="ctr"/>
            <a:r>
              <a:rPr lang="hr-HR" sz="4000" dirty="0"/>
              <a:t>Prehrambena </a:t>
            </a:r>
            <a:br>
              <a:rPr lang="hr-HR" sz="4000" dirty="0"/>
            </a:br>
            <a:r>
              <a:rPr lang="hr-HR" sz="4000" dirty="0"/>
              <a:t>(biološka) kakvoća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611560" y="256490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R"/>
            </a:pPr>
            <a:r>
              <a:rPr lang="hr-HR" sz="2400" b="1" dirty="0"/>
              <a:t>sadržaj poželjnih tvari </a:t>
            </a:r>
            <a:r>
              <a:rPr lang="hr-HR" dirty="0"/>
              <a:t>(vitamina, šećera, mineralnih tvari, bjelančevina, celuloze, ulja, itd.)</a:t>
            </a:r>
          </a:p>
          <a:p>
            <a:pPr marL="342900" indent="-342900">
              <a:buAutoNum type="alphaLcParenR"/>
            </a:pPr>
            <a:endParaRPr lang="hr-HR" dirty="0"/>
          </a:p>
          <a:p>
            <a:r>
              <a:rPr lang="hr-HR" sz="2400" dirty="0"/>
              <a:t>b)</a:t>
            </a:r>
            <a:r>
              <a:rPr lang="hr-HR" dirty="0"/>
              <a:t>   </a:t>
            </a:r>
            <a:r>
              <a:rPr lang="hr-HR" sz="2400" dirty="0"/>
              <a:t>sadržaj nepoželjnih tvari </a:t>
            </a:r>
            <a:r>
              <a:rPr lang="hr-HR" dirty="0"/>
              <a:t>(nitrata, rezidua pesticida i         veterinarskih preparata, teških metala, prirodnih toksina, aditiva, hormona, </a:t>
            </a:r>
            <a:r>
              <a:rPr lang="hr-HR" dirty="0" err="1"/>
              <a:t>stimulato</a:t>
            </a:r>
            <a:r>
              <a:rPr lang="fi-FI" dirty="0"/>
              <a:t>ra</a:t>
            </a:r>
            <a:r>
              <a:rPr lang="hr-HR" dirty="0"/>
              <a:t> ra</a:t>
            </a:r>
            <a:r>
              <a:rPr lang="fi-FI" dirty="0"/>
              <a:t>sta</a:t>
            </a:r>
            <a:r>
              <a:rPr lang="hr-HR" dirty="0"/>
              <a:t>, itd.</a:t>
            </a:r>
            <a:r>
              <a:rPr lang="fi-FI" dirty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26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19672" y="573507"/>
            <a:ext cx="7272808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hr-HR" altLang="sr-Latn-RS" sz="16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NASTAVNI LISTIĆ                               PITANJA  ZA </a:t>
            </a:r>
            <a:r>
              <a:rPr kumimoji="0" lang="hr-HR" altLang="sr-Latn-RS" sz="1600" b="1" i="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DOMAĆU ZADAĆU</a:t>
            </a:r>
            <a:endParaRPr kumimoji="0" lang="hr-HR" altLang="sr-Latn-RS" sz="16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VRSTA NASTAVNOG SATA: obrada novog gradiva           1.Da li je na slici prikazan eko proizvod?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NASTAVNA JEDINICA: usporedba kakvoće eko i                                                                                             </a:t>
            </a:r>
            <a:endParaRPr kumimoji="0" lang="hr-HR" altLang="sr-Latn-R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konvencionalnih proizvoda             2.Rajčica prikazana na slici proizvod je kakve                </a:t>
            </a:r>
            <a:endParaRPr kumimoji="0" lang="hr-HR" altLang="sr-Latn-R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proizvodnje?</a:t>
            </a:r>
            <a:endParaRPr kumimoji="0" lang="hr-HR" altLang="sr-Latn-R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RAZRED: 3. </a:t>
            </a:r>
            <a:r>
              <a:rPr kumimoji="0" lang="hr-HR" altLang="sr-Latn-R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Agroturistički</a:t>
            </a:r>
            <a:r>
              <a:rPr kumimoji="0" lang="hr-HR" altLang="sr-Latn-R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tehničar      </a:t>
            </a:r>
            <a:endParaRPr kumimoji="0" lang="hr-HR" altLang="sr-Latn-R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3.Da li je ova rajčica «zdrav» proizvod 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</a:t>
            </a:r>
            <a:endParaRPr kumimoji="0" lang="hr-HR" altLang="sr-Latn-R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4.Želiš li ovakav proizvod naći u svom jelovniku 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sr-Latn-RS" sz="11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5.Koji parametri određuju kakvoću eko proizvoda?</a:t>
            </a:r>
            <a:endParaRPr kumimoji="0" lang="hr-HR" altLang="sr-Latn-R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</a:t>
            </a:r>
            <a:endParaRPr kumimoji="0" lang="hr-HR" altLang="sr-Latn-RS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</a:t>
            </a:r>
            <a:endParaRPr kumimoji="0" lang="hr-HR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</a:t>
            </a:r>
            <a:endParaRPr kumimoji="0" lang="hr-HR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</a:t>
            </a:r>
            <a:endParaRPr kumimoji="0" lang="hr-HR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</a:t>
            </a:r>
            <a:endParaRPr kumimoji="0" lang="hr-HR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</a:t>
            </a:r>
            <a:endParaRPr kumimoji="0" lang="hr-HR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</a:t>
            </a:r>
            <a:endParaRPr kumimoji="0" lang="hr-HR" altLang="sr-Latn-R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</a:t>
            </a: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438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</a:t>
            </a: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4514"/>
            <a:ext cx="439248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51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619672" y="1268760"/>
            <a:ext cx="7010400" cy="317599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hr-HR" dirty="0">
              <a:solidFill>
                <a:schemeClr val="tx1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hr-HR" sz="8000" b="1" i="1" dirty="0">
                <a:solidFill>
                  <a:schemeClr val="tx1"/>
                </a:solidFill>
              </a:rPr>
              <a:t>Hvala na pozornosti !</a:t>
            </a:r>
          </a:p>
        </p:txBody>
      </p:sp>
      <p:sp>
        <p:nvSpPr>
          <p:cNvPr id="61442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F9BF89-529F-48D8-A8FA-1D15E6B9070B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6607" y="1628800"/>
            <a:ext cx="6264696" cy="2592288"/>
          </a:xfrm>
        </p:spPr>
        <p:txBody>
          <a:bodyPr/>
          <a:lstStyle/>
          <a:p>
            <a:pPr algn="ctr" eaLnBrk="1" hangingPunct="1"/>
            <a:r>
              <a:rPr lang="hr-HR" sz="3600" b="1" i="1" dirty="0">
                <a:solidFill>
                  <a:schemeClr val="tx1"/>
                </a:solidFill>
              </a:rPr>
              <a:t>USPOREDBA KAKVOĆE EKO PROIZVODA I KONVENCIONALNIH PROIZVODA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5013176"/>
            <a:ext cx="4824214" cy="360040"/>
          </a:xfrm>
        </p:spPr>
        <p:txBody>
          <a:bodyPr/>
          <a:lstStyle/>
          <a:p>
            <a:pPr eaLnBrk="1" hangingPunct="1"/>
            <a:r>
              <a:rPr lang="hr-HR" sz="1400" dirty="0">
                <a:solidFill>
                  <a:schemeClr val="tx1"/>
                </a:solidFill>
              </a:rPr>
              <a:t>       Srednja škola Marka Marulića Slatina</a:t>
            </a:r>
          </a:p>
        </p:txBody>
      </p:sp>
      <p:sp>
        <p:nvSpPr>
          <p:cNvPr id="440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2412C5-DD54-437C-8D80-E1FB265FDA77}" type="slidenum">
              <a:rPr lang="hr-HR" smtClean="0"/>
              <a:pPr/>
              <a:t>2</a:t>
            </a:fld>
            <a:endParaRPr lang="hr-HR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131840" y="4456328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dirty="0"/>
              <a:t>Željka </a:t>
            </a:r>
            <a:r>
              <a:rPr lang="hr-HR" dirty="0" err="1"/>
              <a:t>Venus</a:t>
            </a:r>
            <a:r>
              <a:rPr lang="hr-HR" dirty="0"/>
              <a:t>, prof.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563888" y="5661025"/>
            <a:ext cx="46805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 dirty="0"/>
              <a:t>Slatina, 27 travnja 2020.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 build="p"/>
      <p:bldP spid="34822" grpId="0"/>
      <p:bldP spid="348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267744" y="2132856"/>
            <a:ext cx="4878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i="1" dirty="0"/>
              <a:t>»Čovjek je ono što jede«.</a:t>
            </a:r>
          </a:p>
          <a:p>
            <a:endParaRPr lang="pl-PL" sz="2800" b="1" i="1" dirty="0"/>
          </a:p>
          <a:p>
            <a:r>
              <a:rPr lang="hr-HR" sz="2800" b="1" i="1" dirty="0"/>
              <a:t>»Samo zdrav čovjek stvara zdrave plodove svog rada«</a:t>
            </a:r>
          </a:p>
          <a:p>
            <a:endParaRPr lang="hr-HR" sz="2800" b="1" i="1" dirty="0"/>
          </a:p>
          <a:p>
            <a:r>
              <a:rPr lang="hr-HR" sz="2000" i="1" dirty="0"/>
              <a:t>Narodne poslovice</a:t>
            </a:r>
          </a:p>
        </p:txBody>
      </p:sp>
    </p:spTree>
    <p:extLst>
      <p:ext uri="{BB962C8B-B14F-4D97-AF65-F5344CB8AC3E}">
        <p14:creationId xmlns:p14="http://schemas.microsoft.com/office/powerpoint/2010/main" val="386838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797436"/>
            <a:ext cx="8424936" cy="1152128"/>
          </a:xfrm>
        </p:spPr>
        <p:txBody>
          <a:bodyPr/>
          <a:lstStyle/>
          <a:p>
            <a:r>
              <a:rPr lang="hr-HR" dirty="0"/>
              <a:t>KAKVOĆA EKOLOŠKOG PROIZVODA</a:t>
            </a:r>
          </a:p>
        </p:txBody>
      </p:sp>
      <p:pic>
        <p:nvPicPr>
          <p:cNvPr id="3076" name="Picture 4" descr="http://www.ekomreza.org/blobs/6de790b2-de3a-4175-985e-6e9850520e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jatrgovac.com/usdocs/ekozona-ft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34060"/>
            <a:ext cx="4813160" cy="20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07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19921" y="692696"/>
            <a:ext cx="6203032" cy="1059904"/>
          </a:xfrm>
        </p:spPr>
        <p:txBody>
          <a:bodyPr/>
          <a:lstStyle/>
          <a:p>
            <a:r>
              <a:rPr lang="hr-HR" sz="4000" dirty="0">
                <a:latin typeface="Times-Roman"/>
              </a:rPr>
              <a:t>Vanjski izgled </a:t>
            </a:r>
            <a:br>
              <a:rPr lang="hr-HR" sz="4000" dirty="0">
                <a:latin typeface="Times-Roman"/>
              </a:rPr>
            </a:b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1648362" y="692696"/>
            <a:ext cx="710010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>
              <a:latin typeface="Times-Roman"/>
            </a:endParaRPr>
          </a:p>
          <a:p>
            <a:r>
              <a:rPr lang="hr-HR" dirty="0">
                <a:latin typeface="Times-Roman"/>
              </a:rPr>
              <a:t>  </a:t>
            </a:r>
          </a:p>
          <a:p>
            <a:endParaRPr lang="hr-HR" dirty="0">
              <a:latin typeface="Times-Roman"/>
            </a:endParaRPr>
          </a:p>
          <a:p>
            <a:endParaRPr lang="hr-HR" dirty="0">
              <a:latin typeface="Times-Roman"/>
            </a:endParaRPr>
          </a:p>
          <a:p>
            <a:r>
              <a:rPr lang="hr-HR" sz="2000" b="1" dirty="0">
                <a:latin typeface="Times-Roman"/>
              </a:rPr>
              <a:t>određuje ga :</a:t>
            </a:r>
          </a:p>
          <a:p>
            <a:endParaRPr lang="hr-HR" sz="2000" b="1" dirty="0">
              <a:latin typeface="Times-Roman"/>
            </a:endParaRPr>
          </a:p>
          <a:p>
            <a:r>
              <a:rPr lang="hr-HR" sz="2000" b="1" dirty="0">
                <a:latin typeface="Times-Roman"/>
              </a:rPr>
              <a:t>   veličina                     </a:t>
            </a:r>
            <a:r>
              <a:rPr lang="hr-HR" dirty="0">
                <a:latin typeface="Times-Roman"/>
              </a:rPr>
              <a:t> </a:t>
            </a:r>
          </a:p>
          <a:p>
            <a:r>
              <a:rPr lang="hr-HR" dirty="0">
                <a:latin typeface="Times-Roman"/>
              </a:rPr>
              <a:t>    </a:t>
            </a:r>
            <a:r>
              <a:rPr lang="hr-HR" sz="2000" b="1" dirty="0">
                <a:latin typeface="Times-Roman"/>
              </a:rPr>
              <a:t>masa</a:t>
            </a:r>
            <a:endParaRPr lang="hr-HR" dirty="0">
              <a:latin typeface="Times-Roman"/>
            </a:endParaRPr>
          </a:p>
          <a:p>
            <a:r>
              <a:rPr lang="hr-HR" dirty="0">
                <a:latin typeface="Times-Roman"/>
              </a:rPr>
              <a:t>    </a:t>
            </a:r>
            <a:r>
              <a:rPr lang="hr-HR" sz="2000" b="1" dirty="0">
                <a:latin typeface="Times-Roman"/>
              </a:rPr>
              <a:t>boja</a:t>
            </a:r>
          </a:p>
          <a:p>
            <a:r>
              <a:rPr lang="hr-HR" sz="2000" b="1" dirty="0">
                <a:latin typeface="Times-Roman"/>
              </a:rPr>
              <a:t>    oblik       </a:t>
            </a:r>
          </a:p>
          <a:p>
            <a:r>
              <a:rPr lang="hr-HR" sz="2000" b="1" dirty="0">
                <a:latin typeface="Times-Roman"/>
              </a:rPr>
              <a:t>    oštećenja uzrokovana bolestima ili štetnicima,</a:t>
            </a:r>
          </a:p>
          <a:p>
            <a:r>
              <a:rPr lang="hr-HR" sz="2000" b="1" dirty="0">
                <a:latin typeface="Times-Roman"/>
              </a:rPr>
              <a:t>    postotak upotrebljivih </a:t>
            </a:r>
            <a:r>
              <a:rPr lang="vi-VN" sz="2000" b="1" dirty="0">
                <a:latin typeface="Times-Roman"/>
              </a:rPr>
              <a:t>dijelova itd</a:t>
            </a:r>
            <a:r>
              <a:rPr lang="vi-VN" dirty="0">
                <a:latin typeface="Times-Roman"/>
              </a:rPr>
              <a:t>. </a:t>
            </a:r>
            <a:endParaRPr lang="hr-HR" dirty="0">
              <a:latin typeface="Times-Roman"/>
            </a:endParaRPr>
          </a:p>
          <a:p>
            <a:endParaRPr lang="hr-HR" dirty="0">
              <a:latin typeface="Times-Roman"/>
            </a:endParaRPr>
          </a:p>
          <a:p>
            <a:endParaRPr lang="hr-HR" dirty="0">
              <a:latin typeface="Times-Roman"/>
            </a:endParaRPr>
          </a:p>
          <a:p>
            <a:endParaRPr lang="hr-HR" dirty="0">
              <a:latin typeface="Times-Roman"/>
            </a:endParaRPr>
          </a:p>
          <a:p>
            <a:r>
              <a:rPr lang="vi-VN" dirty="0">
                <a:latin typeface="Times-Roman"/>
              </a:rPr>
              <a:t> </a:t>
            </a:r>
            <a:r>
              <a:rPr lang="hr-HR" b="1" dirty="0">
                <a:latin typeface="Times-Roman"/>
              </a:rPr>
              <a:t>E</a:t>
            </a:r>
            <a:r>
              <a:rPr lang="vi-VN" b="1" dirty="0">
                <a:latin typeface="Times-Roman"/>
              </a:rPr>
              <a:t>ko-proizvo</a:t>
            </a:r>
            <a:r>
              <a:rPr lang="hr-HR" b="1" dirty="0">
                <a:latin typeface="Times-Roman"/>
              </a:rPr>
              <a:t>d</a:t>
            </a:r>
            <a:r>
              <a:rPr lang="vi-VN" b="1" dirty="0">
                <a:latin typeface="Times-Roman"/>
              </a:rPr>
              <a:t>i</a:t>
            </a:r>
            <a:r>
              <a:rPr lang="hr-HR" b="1" dirty="0">
                <a:latin typeface="Times-Roman"/>
              </a:rPr>
              <a:t> </a:t>
            </a:r>
            <a:r>
              <a:rPr lang="vi-VN" dirty="0">
                <a:latin typeface="Times-Roman"/>
              </a:rPr>
              <a:t> po svojoj </a:t>
            </a:r>
            <a:r>
              <a:rPr lang="vi-VN" i="1" u="sng" dirty="0">
                <a:latin typeface="Times-Roman"/>
              </a:rPr>
              <a:t>krupnoći i postotku oštećenj</a:t>
            </a:r>
            <a:r>
              <a:rPr lang="hr-HR" i="1" u="sng" dirty="0">
                <a:latin typeface="Times-Roman"/>
              </a:rPr>
              <a:t>a </a:t>
            </a:r>
            <a:r>
              <a:rPr lang="pl-PL" i="1" u="sng" dirty="0">
                <a:latin typeface="Times-Roman"/>
              </a:rPr>
              <a:t>obično zaostaju za konvencionalnima </a:t>
            </a:r>
          </a:p>
        </p:txBody>
      </p:sp>
      <p:sp>
        <p:nvSpPr>
          <p:cNvPr id="5" name="Strelica udesno 4"/>
          <p:cNvSpPr/>
          <p:nvPr/>
        </p:nvSpPr>
        <p:spPr>
          <a:xfrm>
            <a:off x="1067333" y="2709463"/>
            <a:ext cx="802119" cy="160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97585"/>
            <a:ext cx="2810000" cy="165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1926207"/>
            <a:ext cx="2330311" cy="173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trelica udesno 11"/>
          <p:cNvSpPr/>
          <p:nvPr/>
        </p:nvSpPr>
        <p:spPr>
          <a:xfrm>
            <a:off x="1047868" y="3004111"/>
            <a:ext cx="802119" cy="160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 udesno 12"/>
          <p:cNvSpPr/>
          <p:nvPr/>
        </p:nvSpPr>
        <p:spPr>
          <a:xfrm>
            <a:off x="1047867" y="3293408"/>
            <a:ext cx="802119" cy="160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 udesno 13"/>
          <p:cNvSpPr/>
          <p:nvPr/>
        </p:nvSpPr>
        <p:spPr>
          <a:xfrm>
            <a:off x="1031408" y="3587144"/>
            <a:ext cx="802119" cy="160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 udesno 14"/>
          <p:cNvSpPr/>
          <p:nvPr/>
        </p:nvSpPr>
        <p:spPr>
          <a:xfrm>
            <a:off x="1046136" y="3861048"/>
            <a:ext cx="802119" cy="160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 udesno 15"/>
          <p:cNvSpPr/>
          <p:nvPr/>
        </p:nvSpPr>
        <p:spPr>
          <a:xfrm>
            <a:off x="1029040" y="4210525"/>
            <a:ext cx="802119" cy="160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25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2.slike.hr/wp-content/uploads/sites/14/2013/11/jabu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237626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v-ciciban.hr/wp-content/uploads/2014/10/jabu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14105"/>
            <a:ext cx="3240360" cy="335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2195736" y="836712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Možete li prepoznati koja jabuka je proizvedena na ekološki, a koja na konvencionalni način?</a:t>
            </a:r>
          </a:p>
        </p:txBody>
      </p:sp>
    </p:spTree>
    <p:extLst>
      <p:ext uri="{BB962C8B-B14F-4D97-AF65-F5344CB8AC3E}">
        <p14:creationId xmlns:p14="http://schemas.microsoft.com/office/powerpoint/2010/main" val="148841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624736" cy="2467744"/>
          </a:xfrm>
        </p:spPr>
        <p:txBody>
          <a:bodyPr/>
          <a:lstStyle/>
          <a:p>
            <a:r>
              <a:rPr lang="hr-HR" dirty="0"/>
              <a:t>OSJETILNI PARAMETRI</a:t>
            </a:r>
          </a:p>
        </p:txBody>
      </p:sp>
      <p:sp>
        <p:nvSpPr>
          <p:cNvPr id="3" name="Pravokutnik 2"/>
          <p:cNvSpPr/>
          <p:nvPr/>
        </p:nvSpPr>
        <p:spPr>
          <a:xfrm>
            <a:off x="755576" y="2636912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 </a:t>
            </a:r>
            <a:r>
              <a:rPr lang="vi-VN" sz="2400" i="1" dirty="0"/>
              <a:t>određen</a:t>
            </a:r>
            <a:r>
              <a:rPr lang="hr-HR" sz="2400" i="1" dirty="0"/>
              <a:t>i su </a:t>
            </a:r>
            <a:r>
              <a:rPr lang="hr-HR" dirty="0"/>
              <a:t>:</a:t>
            </a:r>
          </a:p>
          <a:p>
            <a:endParaRPr lang="hr-HR" dirty="0"/>
          </a:p>
          <a:p>
            <a:pPr marL="457200" indent="-457200">
              <a:buAutoNum type="arabicPeriod"/>
            </a:pPr>
            <a:r>
              <a:rPr lang="hr-HR" sz="2400" u="sng" dirty="0"/>
              <a:t>okusom</a:t>
            </a:r>
            <a:r>
              <a:rPr lang="hr-HR" u="sng" dirty="0"/>
              <a:t> </a:t>
            </a:r>
            <a:r>
              <a:rPr lang="hr-HR" dirty="0"/>
              <a:t>(slatkoća, slanost, kiselost, gorčina, </a:t>
            </a:r>
            <a:r>
              <a:rPr lang="hr-HR" dirty="0" err="1"/>
              <a:t>ljutoća</a:t>
            </a:r>
            <a:r>
              <a:rPr lang="hr-HR" dirty="0"/>
              <a:t>, taninski okusi itd.)</a:t>
            </a:r>
          </a:p>
          <a:p>
            <a:pPr marL="342900" indent="-342900">
              <a:buAutoNum type="arabicPeriod"/>
            </a:pPr>
            <a:endParaRPr lang="hr-HR" dirty="0"/>
          </a:p>
          <a:p>
            <a:r>
              <a:rPr lang="hr-HR" dirty="0"/>
              <a:t>2.     </a:t>
            </a:r>
            <a:r>
              <a:rPr lang="hr-HR" sz="2400" u="sng" dirty="0"/>
              <a:t>teksturom</a:t>
            </a:r>
            <a:r>
              <a:rPr lang="hr-HR" dirty="0"/>
              <a:t> (brašnasto, krhko, tvrdo, sočno, meko, itd.)</a:t>
            </a:r>
          </a:p>
        </p:txBody>
      </p:sp>
    </p:spTree>
    <p:extLst>
      <p:ext uri="{BB962C8B-B14F-4D97-AF65-F5344CB8AC3E}">
        <p14:creationId xmlns:p14="http://schemas.microsoft.com/office/powerpoint/2010/main" val="395123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Tehnološka kakvoća</a:t>
            </a:r>
          </a:p>
        </p:txBody>
      </p:sp>
      <p:sp>
        <p:nvSpPr>
          <p:cNvPr id="4" name="Pravokutnik 3"/>
          <p:cNvSpPr/>
          <p:nvPr/>
        </p:nvSpPr>
        <p:spPr>
          <a:xfrm>
            <a:off x="710138" y="2348880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r>
              <a:rPr lang="vi-VN" i="1" dirty="0"/>
              <a:t>— </a:t>
            </a:r>
            <a:r>
              <a:rPr lang="vi-VN" sz="2400" b="1" i="1" dirty="0"/>
              <a:t>skladišn</a:t>
            </a:r>
            <a:r>
              <a:rPr lang="hr-HR" sz="2400" b="1" i="1" dirty="0"/>
              <a:t>a </a:t>
            </a:r>
            <a:r>
              <a:rPr lang="vi-VN" sz="2400" b="1" i="1" dirty="0"/>
              <a:t>sposobnost</a:t>
            </a:r>
            <a:r>
              <a:rPr lang="vi-VN" sz="2400" b="1" dirty="0"/>
              <a:t> </a:t>
            </a:r>
            <a:endParaRPr lang="hr-HR" sz="2400" b="1" dirty="0"/>
          </a:p>
          <a:p>
            <a:r>
              <a:rPr lang="hr-HR" sz="2400" b="1" dirty="0"/>
              <a:t>        </a:t>
            </a:r>
            <a:r>
              <a:rPr lang="hr-HR" dirty="0"/>
              <a:t>određuje ju o</a:t>
            </a:r>
            <a:r>
              <a:rPr lang="vi-VN" dirty="0"/>
              <a:t>slobađanje</a:t>
            </a:r>
            <a:r>
              <a:rPr lang="hr-HR" dirty="0"/>
              <a:t> ugljičnog dioksida, </a:t>
            </a:r>
            <a:r>
              <a:rPr lang="hr-HR" dirty="0" err="1"/>
              <a:t>enzimatska</a:t>
            </a:r>
            <a:r>
              <a:rPr lang="hr-HR" dirty="0"/>
              <a:t> i mikrobiološka           aktivnost, gubitak suhe tvari (kalo), otpornost spram truljenja, skupljanje, itd.</a:t>
            </a:r>
          </a:p>
          <a:p>
            <a:endParaRPr lang="hr-HR" dirty="0"/>
          </a:p>
          <a:p>
            <a:r>
              <a:rPr lang="hr-HR" i="1" dirty="0"/>
              <a:t>— </a:t>
            </a:r>
            <a:r>
              <a:rPr lang="hr-HR" sz="2400" b="1" i="1" dirty="0"/>
              <a:t>prikladnost za preradu </a:t>
            </a:r>
            <a:endParaRPr lang="hr-HR" sz="2400" dirty="0"/>
          </a:p>
          <a:p>
            <a:r>
              <a:rPr lang="hr-HR" dirty="0"/>
              <a:t>          mjeri se količina poželjnih tvari (npr. postotak šećera, ulja, sadržaj      </a:t>
            </a:r>
            <a:r>
              <a:rPr lang="hr-HR" dirty="0" err="1"/>
              <a:t>glutena</a:t>
            </a:r>
            <a:r>
              <a:rPr lang="hr-HR" dirty="0"/>
              <a:t>, itd.)</a:t>
            </a:r>
          </a:p>
          <a:p>
            <a:endParaRPr lang="hr-HR" dirty="0"/>
          </a:p>
        </p:txBody>
      </p:sp>
      <p:sp>
        <p:nvSpPr>
          <p:cNvPr id="8" name="Strelica udesno 7"/>
          <p:cNvSpPr/>
          <p:nvPr/>
        </p:nvSpPr>
        <p:spPr>
          <a:xfrm>
            <a:off x="400117" y="3068960"/>
            <a:ext cx="402344" cy="360040"/>
          </a:xfrm>
          <a:prstGeom prst="rightArrow">
            <a:avLst>
              <a:gd name="adj1" fmla="val 50000"/>
              <a:gd name="adj2" fmla="val 45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udesno 8"/>
          <p:cNvSpPr/>
          <p:nvPr/>
        </p:nvSpPr>
        <p:spPr>
          <a:xfrm>
            <a:off x="400117" y="4293096"/>
            <a:ext cx="402344" cy="360040"/>
          </a:xfrm>
          <a:prstGeom prst="rightArrow">
            <a:avLst>
              <a:gd name="adj1" fmla="val 50000"/>
              <a:gd name="adj2" fmla="val 45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920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684075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755576" y="5348757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Težina svježeg proizvoda nije jedino mjerilo kakvoće i financijske dobiti (prema </a:t>
            </a:r>
            <a:r>
              <a:rPr lang="hr-HR" b="1" dirty="0" err="1"/>
              <a:t>Bicherbergu</a:t>
            </a:r>
            <a:r>
              <a:rPr lang="hr-HR" b="1" dirty="0"/>
              <a:t> i </a:t>
            </a:r>
            <a:r>
              <a:rPr lang="hr-HR" b="1" dirty="0" err="1"/>
              <a:t>Vogtmannu</a:t>
            </a:r>
            <a:r>
              <a:rPr lang="hr-HR" b="1" dirty="0"/>
              <a:t> 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7648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319</TotalTime>
  <Words>389</Words>
  <Application>Microsoft Office PowerPoint</Application>
  <PresentationFormat>Prikaz na zaslonu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Times-Roman</vt:lpstr>
      <vt:lpstr>Wingdings</vt:lpstr>
      <vt:lpstr>Tema1</vt:lpstr>
      <vt:lpstr>EKOLOŠKA POLJOPRIVREDA</vt:lpstr>
      <vt:lpstr>USPOREDBA KAKVOĆE EKO PROIZVODA I KONVENCIONALNIH PROIZVODA</vt:lpstr>
      <vt:lpstr>PowerPoint prezentacija</vt:lpstr>
      <vt:lpstr>KAKVOĆA EKOLOŠKOG PROIZVODA</vt:lpstr>
      <vt:lpstr>Vanjski izgled  </vt:lpstr>
      <vt:lpstr>PowerPoint prezentacija</vt:lpstr>
      <vt:lpstr>OSJETILNI PARAMETRI</vt:lpstr>
      <vt:lpstr>Tehnološka kakvoća</vt:lpstr>
      <vt:lpstr>PowerPoint prezentacija</vt:lpstr>
      <vt:lpstr>Prehrambena  (biološka) kakvoća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Dizajniranje prezentacije u PowerPointu</dc:title>
  <dc:creator>ssrdelic</dc:creator>
  <cp:lastModifiedBy>Željka Venus</cp:lastModifiedBy>
  <cp:revision>31</cp:revision>
  <dcterms:created xsi:type="dcterms:W3CDTF">2010-07-02T08:13:52Z</dcterms:created>
  <dcterms:modified xsi:type="dcterms:W3CDTF">2020-04-25T17:47:16Z</dcterms:modified>
</cp:coreProperties>
</file>