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5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4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8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4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7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5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8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eashell-shell-spiral-scallop-2384804/" TargetMode="External"/><Relationship Id="rId2" Type="http://schemas.openxmlformats.org/officeDocument/2006/relationships/hyperlink" Target="https://pixabay.com/photos/goat-milk-product-cheese-food-milk-181854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hotos/cave-dripping-cave-flowstone-571869/" TargetMode="External"/><Relationship Id="rId4" Type="http://schemas.openxmlformats.org/officeDocument/2006/relationships/hyperlink" Target="https://www.ekoobrtpakrac.hr/img/o-nama/gaseno-vapno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4EC4F-A370-42B6-91DE-7E0590708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90" b="16610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1B48486-807E-44A7-8117-56280AC4C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hr-HR" dirty="0">
                <a:solidFill>
                  <a:srgbClr val="FFFFFF"/>
                </a:solidFill>
              </a:rPr>
              <a:t>KALCIJ I NJEGOVI SPOJEVI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640A15-82D7-498F-A025-E9108E179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2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829230-BD8A-4681-8CE5-86A5AAB8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A5CCEE-196F-4854-8FB9-28113E4C1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Vapneni hidrat</a:t>
            </a:r>
            <a:r>
              <a:rPr lang="hr-HR" sz="2400" dirty="0"/>
              <a:t> </a:t>
            </a:r>
          </a:p>
          <a:p>
            <a:pPr marL="0" indent="0">
              <a:buNone/>
            </a:pPr>
            <a:r>
              <a:rPr lang="hr-HR" sz="2400" dirty="0"/>
              <a:t>– kalcijev hidroksid u prahu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Vapneno mlijeko</a:t>
            </a:r>
          </a:p>
          <a:p>
            <a:pPr marL="0" indent="0">
              <a:buNone/>
            </a:pPr>
            <a:r>
              <a:rPr lang="hr-HR" sz="2400" dirty="0"/>
              <a:t> – gusta heterogena smjesa nastala miješanjem kalcijeva hidroksida i vode</a:t>
            </a:r>
          </a:p>
          <a:p>
            <a:pPr marL="0" indent="0">
              <a:buNone/>
            </a:pPr>
            <a:r>
              <a:rPr lang="hr-HR" sz="2400" dirty="0"/>
              <a:t>→ služi za dezinfekciju i bojenje zidova</a:t>
            </a:r>
          </a:p>
          <a:p>
            <a:pPr marL="0" indent="0">
              <a:buNone/>
            </a:pPr>
            <a:r>
              <a:rPr lang="hr-HR" sz="2400" dirty="0"/>
              <a:t>→ filtriranjem vapnenog mlijeka dobiva se bistra otopina kalcijeva hidroksida (kalcijeva lužina</a:t>
            </a:r>
            <a:r>
              <a:rPr lang="hr-HR" dirty="0"/>
              <a:t>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51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830F07-2B24-47C5-821E-26B3D605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8A1CA7-1A2A-43BC-BA34-C936D6C1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u="sng" dirty="0">
                <a:solidFill>
                  <a:srgbClr val="FF0000"/>
                </a:solidFill>
              </a:rPr>
              <a:t>Gips (sadra = kalcijev sulfat </a:t>
            </a:r>
            <a:r>
              <a:rPr lang="hr-HR" u="sng" dirty="0" err="1">
                <a:solidFill>
                  <a:srgbClr val="FF0000"/>
                </a:solidFill>
              </a:rPr>
              <a:t>dihidra</a:t>
            </a:r>
            <a:r>
              <a:rPr lang="hr-HR" u="sng" dirty="0">
                <a:solidFill>
                  <a:srgbClr val="FF0000"/>
                </a:solidFill>
              </a:rPr>
              <a:t>); CaSO</a:t>
            </a:r>
            <a:r>
              <a:rPr lang="hr-HR" u="sng" baseline="-25000" dirty="0">
                <a:solidFill>
                  <a:srgbClr val="FF0000"/>
                </a:solidFill>
              </a:rPr>
              <a:t>4 </a:t>
            </a:r>
            <a:r>
              <a:rPr lang="hr-HR" u="sng" dirty="0">
                <a:solidFill>
                  <a:srgbClr val="FF0000"/>
                </a:solidFill>
              </a:rPr>
              <a:t>∙2H</a:t>
            </a:r>
            <a:r>
              <a:rPr lang="hr-HR" u="sng" baseline="-25000" dirty="0">
                <a:solidFill>
                  <a:srgbClr val="FF0000"/>
                </a:solidFill>
              </a:rPr>
              <a:t>2</a:t>
            </a:r>
            <a:r>
              <a:rPr lang="hr-HR" u="sng" dirty="0">
                <a:solidFill>
                  <a:srgbClr val="FF0000"/>
                </a:solidFill>
              </a:rPr>
              <a:t>O</a:t>
            </a:r>
            <a:endParaRPr lang="hr-HR" dirty="0">
              <a:solidFill>
                <a:srgbClr val="FF0000"/>
              </a:solidFill>
            </a:endParaRPr>
          </a:p>
          <a:p>
            <a:pPr lvl="0"/>
            <a:r>
              <a:rPr lang="hr-HR" dirty="0"/>
              <a:t>Nije topljiv u vodi</a:t>
            </a:r>
          </a:p>
          <a:p>
            <a:pPr lvl="0"/>
            <a:r>
              <a:rPr lang="hr-HR" dirty="0"/>
              <a:t>Upotreba: graditeljstvo, medicina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85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93BEEB-1305-40FC-A39A-E5FCC5A0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F612BF-FF91-44FD-9244-1DF477F6D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Žbuka</a:t>
            </a:r>
          </a:p>
          <a:p>
            <a:pPr lvl="0"/>
            <a:r>
              <a:rPr lang="hr-HR" sz="2400" dirty="0"/>
              <a:t>koristi se u građevinarstvu</a:t>
            </a:r>
          </a:p>
          <a:p>
            <a:pPr lvl="0"/>
            <a:r>
              <a:rPr lang="hr-HR" sz="2400" dirty="0"/>
              <a:t>nastaje miješanjem gašenog vapna(kalcijeva hidroksida), pijeska i vode</a:t>
            </a:r>
          </a:p>
          <a:p>
            <a:pPr lvl="0"/>
            <a:r>
              <a:rPr lang="hr-HR" sz="2400" dirty="0"/>
              <a:t>stajanjem smjesa očvrsne </a:t>
            </a:r>
          </a:p>
          <a:p>
            <a:pPr marL="0" indent="0" algn="ctr">
              <a:buNone/>
            </a:pPr>
            <a:r>
              <a:rPr lang="hr-HR" sz="2400" dirty="0"/>
              <a:t>Ca(OH)</a:t>
            </a:r>
            <a:r>
              <a:rPr lang="hr-HR" sz="2400" baseline="-25000" dirty="0"/>
              <a:t>2 </a:t>
            </a:r>
            <a:r>
              <a:rPr lang="hr-HR" sz="2400" dirty="0"/>
              <a:t>(</a:t>
            </a:r>
            <a:r>
              <a:rPr lang="hr-HR" sz="2400" dirty="0" err="1"/>
              <a:t>aq</a:t>
            </a:r>
            <a:r>
              <a:rPr lang="hr-HR" sz="2400" dirty="0"/>
              <a:t>)+ CO</a:t>
            </a:r>
            <a:r>
              <a:rPr lang="hr-HR" sz="2400" baseline="-25000" dirty="0"/>
              <a:t>2</a:t>
            </a:r>
            <a:r>
              <a:rPr lang="hr-HR" sz="2400" dirty="0"/>
              <a:t>(g) →</a:t>
            </a:r>
            <a:r>
              <a:rPr lang="hr-HR" sz="2400" baseline="-25000" dirty="0"/>
              <a:t>   </a:t>
            </a:r>
            <a:r>
              <a:rPr lang="hr-HR" sz="2400" dirty="0"/>
              <a:t>CaCO</a:t>
            </a:r>
            <a:r>
              <a:rPr lang="hr-HR" sz="2400" baseline="-25000" dirty="0"/>
              <a:t>3</a:t>
            </a:r>
            <a:r>
              <a:rPr lang="hr-HR" sz="2400" dirty="0"/>
              <a:t>(s)</a:t>
            </a:r>
            <a:r>
              <a:rPr lang="hr-HR" sz="2400" baseline="-25000" dirty="0"/>
              <a:t> </a:t>
            </a:r>
            <a:r>
              <a:rPr lang="hr-HR" sz="2400" dirty="0"/>
              <a:t>+  H</a:t>
            </a:r>
            <a:r>
              <a:rPr lang="hr-HR" sz="2400" baseline="-25000" dirty="0"/>
              <a:t>2</a:t>
            </a:r>
            <a:r>
              <a:rPr lang="hr-HR" sz="2400" dirty="0"/>
              <a:t>O(l)</a:t>
            </a:r>
          </a:p>
          <a:p>
            <a:pPr lvl="0"/>
            <a:r>
              <a:rPr lang="en-US" sz="2400" dirty="0" err="1"/>
              <a:t>Miješanjem</a:t>
            </a:r>
            <a:r>
              <a:rPr lang="en-US" sz="2400" dirty="0"/>
              <a:t> s </a:t>
            </a:r>
            <a:r>
              <a:rPr lang="en-US" sz="2400" dirty="0" err="1"/>
              <a:t>vodom</a:t>
            </a:r>
            <a:r>
              <a:rPr lang="en-US" sz="2400" dirty="0"/>
              <a:t> </a:t>
            </a:r>
            <a:r>
              <a:rPr lang="en-US" sz="2400" dirty="0" err="1"/>
              <a:t>nastaje</a:t>
            </a:r>
            <a:r>
              <a:rPr lang="en-US" sz="2400" dirty="0"/>
              <a:t> </a:t>
            </a:r>
            <a:r>
              <a:rPr lang="en-US" sz="2400" dirty="0" err="1"/>
              <a:t>vapneno</a:t>
            </a:r>
            <a:r>
              <a:rPr lang="en-US" sz="2400" dirty="0"/>
              <a:t> </a:t>
            </a:r>
            <a:r>
              <a:rPr lang="en-US" sz="2400" dirty="0" err="1"/>
              <a:t>mlijeko</a:t>
            </a:r>
            <a:r>
              <a:rPr lang="en-US" sz="2400" dirty="0"/>
              <a:t> 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84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4FA5D6-3505-47FF-ADF7-6353CED1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LITERATURE: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ED2B5B-6A41-410C-9CA1-DAC03AEA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https://pixabay.com/photos/goat-milk-product-cheese-food-milk-1818542/</a:t>
            </a:r>
            <a:r>
              <a:rPr lang="hr-HR" dirty="0"/>
              <a:t>, </a:t>
            </a:r>
            <a:r>
              <a:rPr lang="hr-HR" dirty="0" err="1"/>
              <a:t>pristupljeno</a:t>
            </a:r>
            <a:r>
              <a:rPr lang="hr-HR" dirty="0"/>
              <a:t> 2.10.2020.</a:t>
            </a:r>
          </a:p>
          <a:p>
            <a:r>
              <a:rPr lang="hr-HR" dirty="0">
                <a:hlinkClick r:id="rId3"/>
              </a:rPr>
              <a:t>https://pixabay.com/photos/seashell-shell-spiral-scallop-2384804/</a:t>
            </a:r>
            <a:r>
              <a:rPr lang="hr-HR" dirty="0"/>
              <a:t>, </a:t>
            </a:r>
            <a:r>
              <a:rPr lang="hr-HR" dirty="0" err="1"/>
              <a:t>pristupljeno</a:t>
            </a:r>
            <a:r>
              <a:rPr lang="hr-HR" dirty="0"/>
              <a:t> 2.10.2020.</a:t>
            </a:r>
          </a:p>
          <a:p>
            <a:r>
              <a:rPr lang="hr-HR" dirty="0">
                <a:hlinkClick r:id="rId4"/>
              </a:rPr>
              <a:t>https://www.ekoobrtpakrac.hr/img/o-nama/gaseno-vapno.jpg</a:t>
            </a:r>
            <a:r>
              <a:rPr lang="hr-HR" dirty="0"/>
              <a:t>, </a:t>
            </a:r>
            <a:r>
              <a:rPr lang="hr-HR" dirty="0" err="1"/>
              <a:t>pristupljeno</a:t>
            </a:r>
            <a:r>
              <a:rPr lang="hr-HR" dirty="0"/>
              <a:t> 2.10.2020.</a:t>
            </a:r>
          </a:p>
          <a:p>
            <a:r>
              <a:rPr lang="hr-HR" dirty="0">
                <a:hlinkClick r:id="rId5"/>
              </a:rPr>
              <a:t>https://pixabay.com/photos/cave-dripping-cave-flowstone-571869/</a:t>
            </a:r>
            <a:r>
              <a:rPr lang="hr-HR" dirty="0"/>
              <a:t>, </a:t>
            </a:r>
            <a:r>
              <a:rPr lang="hr-HR" dirty="0" err="1"/>
              <a:t>pristupljeno</a:t>
            </a:r>
            <a:r>
              <a:rPr lang="hr-HR" dirty="0"/>
              <a:t> 2.10.2020.</a:t>
            </a:r>
          </a:p>
        </p:txBody>
      </p:sp>
    </p:spTree>
    <p:extLst>
      <p:ext uri="{BB962C8B-B14F-4D97-AF65-F5344CB8AC3E}">
        <p14:creationId xmlns:p14="http://schemas.microsoft.com/office/powerpoint/2010/main" val="23054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1A5A6B-C57C-400C-BDB9-A6944C70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552" y="871758"/>
            <a:ext cx="5825448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 </a:t>
            </a:r>
            <a:br>
              <a:rPr lang="hr-HR" dirty="0"/>
            </a:br>
            <a:r>
              <a:rPr lang="hr-HR" dirty="0"/>
              <a:t>biogeni element (izgrađuje kosti, zube; omogućuje rad mišića, srca, živčanog sustava)</a:t>
            </a:r>
            <a:endParaRPr lang="en-US" sz="5400" dirty="0"/>
          </a:p>
        </p:txBody>
      </p:sp>
      <p:pic>
        <p:nvPicPr>
          <p:cNvPr id="5" name="Rezervirano mjesto sadržaja 4" descr="Slika na kojoj se prikazuje drveni, hrana, sjedenje, klupa&#10;&#10;Opis je automatski generiran">
            <a:extLst>
              <a:ext uri="{FF2B5EF4-FFF2-40B4-BE49-F238E27FC236}">
                <a16:creationId xmlns:a16="http://schemas.microsoft.com/office/drawing/2014/main" id="{1DFFA184-DB3C-422E-AE98-998EEFBD3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132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22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CCF6FB-1F47-4348-AAA2-B82113DB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SPOJEVI KALCIJA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1D94F8-6897-4ABD-9B8E-83E02A0B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u="sng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US" sz="2400" b="1" u="sng" dirty="0" err="1">
                <a:solidFill>
                  <a:schemeClr val="accent6">
                    <a:lumMod val="75000"/>
                  </a:schemeClr>
                </a:solidFill>
              </a:rPr>
              <a:t>Kalcijev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6">
                    <a:lumMod val="75000"/>
                  </a:schemeClr>
                </a:solidFill>
              </a:rPr>
              <a:t>oksid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2400" b="1" u="sng" dirty="0" err="1">
                <a:solidFill>
                  <a:schemeClr val="accent6">
                    <a:lumMod val="75000"/>
                  </a:schemeClr>
                </a:solidFill>
              </a:rPr>
              <a:t>živo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6">
                    <a:lumMod val="75000"/>
                  </a:schemeClr>
                </a:solidFill>
              </a:rPr>
              <a:t>vapno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en-US" sz="2400" b="1" u="sng" dirty="0" err="1">
                <a:solidFill>
                  <a:schemeClr val="accent6">
                    <a:lumMod val="75000"/>
                  </a:schemeClr>
                </a:solidFill>
              </a:rPr>
              <a:t>CaO</a:t>
            </a:r>
            <a:endParaRPr lang="hr-H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 - č</a:t>
            </a:r>
            <a:r>
              <a:rPr lang="en-US" sz="2400" dirty="0" err="1"/>
              <a:t>vrsta</a:t>
            </a:r>
            <a:r>
              <a:rPr lang="en-US" sz="2400" dirty="0"/>
              <a:t> </a:t>
            </a:r>
            <a:r>
              <a:rPr lang="en-US" sz="2400" dirty="0" err="1"/>
              <a:t>tvar</a:t>
            </a:r>
            <a:r>
              <a:rPr lang="en-US" sz="2400" dirty="0"/>
              <a:t> </a:t>
            </a:r>
            <a:r>
              <a:rPr lang="en-US" sz="2400" dirty="0" err="1"/>
              <a:t>bijele</a:t>
            </a:r>
            <a:r>
              <a:rPr lang="en-US" sz="2400" dirty="0"/>
              <a:t> </a:t>
            </a:r>
            <a:r>
              <a:rPr lang="en-US" sz="2400" dirty="0" err="1"/>
              <a:t>boje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6730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0A2784-1FAD-42B1-8325-0C78D73B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791E90-AA1B-4DCA-9E9B-AC485F30A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17" y="2293126"/>
            <a:ext cx="10691265" cy="3636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err="1">
                <a:solidFill>
                  <a:srgbClr val="00B0F0"/>
                </a:solidFill>
              </a:rPr>
              <a:t>Dobivanje</a:t>
            </a:r>
            <a:r>
              <a:rPr lang="en-US" sz="2400" u="sng" dirty="0">
                <a:solidFill>
                  <a:srgbClr val="00B0F0"/>
                </a:solidFill>
              </a:rPr>
              <a:t>:</a:t>
            </a:r>
            <a:endParaRPr lang="hr-HR" sz="2400" dirty="0"/>
          </a:p>
          <a:p>
            <a:pPr marL="0" lvl="0" indent="0">
              <a:buNone/>
            </a:pPr>
            <a:r>
              <a:rPr lang="hr-HR" sz="2400" dirty="0">
                <a:solidFill>
                  <a:srgbClr val="00B0F0"/>
                </a:solidFill>
              </a:rPr>
              <a:t>1. </a:t>
            </a:r>
            <a:r>
              <a:rPr lang="en-US" sz="2400" dirty="0">
                <a:solidFill>
                  <a:srgbClr val="00B0F0"/>
                </a:solidFill>
              </a:rPr>
              <a:t>NAČIN</a:t>
            </a:r>
            <a:endParaRPr lang="hr-HR" sz="2400" dirty="0">
              <a:solidFill>
                <a:srgbClr val="00B0F0"/>
              </a:solidFill>
            </a:endParaRPr>
          </a:p>
          <a:p>
            <a:r>
              <a:rPr lang="en-US" sz="2400" dirty="0" err="1"/>
              <a:t>Reakcijom</a:t>
            </a:r>
            <a:r>
              <a:rPr lang="en-US" sz="2400" dirty="0"/>
              <a:t> </a:t>
            </a:r>
            <a:r>
              <a:rPr lang="en-US" sz="2400" dirty="0" err="1"/>
              <a:t>kalcija</a:t>
            </a:r>
            <a:r>
              <a:rPr lang="en-US" sz="2400" dirty="0"/>
              <a:t> s </a:t>
            </a:r>
            <a:r>
              <a:rPr lang="en-US" sz="2400" dirty="0" err="1"/>
              <a:t>kisikom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				</a:t>
            </a:r>
            <a:r>
              <a:rPr lang="en-US" sz="2400" dirty="0"/>
              <a:t>2 Ca(s) + O</a:t>
            </a:r>
            <a:r>
              <a:rPr lang="en-US" sz="2400" baseline="-25000" dirty="0"/>
              <a:t>2</a:t>
            </a:r>
            <a:r>
              <a:rPr lang="en-US" sz="2400" dirty="0"/>
              <a:t>(g) → 2CaO(s)</a:t>
            </a:r>
            <a:endParaRPr lang="hr-HR" sz="2400" dirty="0"/>
          </a:p>
          <a:p>
            <a:pPr marL="0" lvl="0" indent="0">
              <a:buNone/>
            </a:pPr>
            <a:r>
              <a:rPr lang="hr-HR" sz="2400" dirty="0">
                <a:solidFill>
                  <a:srgbClr val="00B0F0"/>
                </a:solidFill>
              </a:rPr>
              <a:t>2. </a:t>
            </a:r>
            <a:r>
              <a:rPr lang="en-US" sz="2400" dirty="0">
                <a:solidFill>
                  <a:srgbClr val="00B0F0"/>
                </a:solidFill>
              </a:rPr>
              <a:t>NAČIN</a:t>
            </a:r>
            <a:endParaRPr lang="hr-HR" sz="2400" dirty="0">
              <a:solidFill>
                <a:srgbClr val="00B0F0"/>
              </a:solidFill>
            </a:endParaRPr>
          </a:p>
          <a:p>
            <a:r>
              <a:rPr lang="hr-HR" sz="2400" dirty="0"/>
              <a:t>Žarenjem kalcijeva karbonata</a:t>
            </a:r>
          </a:p>
          <a:p>
            <a:pPr marL="0" indent="0">
              <a:buNone/>
            </a:pPr>
            <a:r>
              <a:rPr lang="hr-HR" sz="2400" dirty="0"/>
              <a:t>				</a:t>
            </a:r>
            <a:r>
              <a:rPr lang="hr-HR" dirty="0"/>
              <a:t>CaCO</a:t>
            </a:r>
            <a:r>
              <a:rPr lang="hr-HR" baseline="-25000" dirty="0"/>
              <a:t>3</a:t>
            </a:r>
            <a:r>
              <a:rPr lang="hr-HR" dirty="0"/>
              <a:t>(s) → </a:t>
            </a:r>
            <a:r>
              <a:rPr lang="hr-HR" dirty="0" err="1"/>
              <a:t>CaO</a:t>
            </a:r>
            <a:r>
              <a:rPr lang="hr-HR" dirty="0"/>
              <a:t>(s) + CO</a:t>
            </a:r>
            <a:r>
              <a:rPr lang="hr-HR" baseline="-25000" dirty="0"/>
              <a:t>2</a:t>
            </a:r>
            <a:r>
              <a:rPr lang="hr-HR" dirty="0"/>
              <a:t>(g)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B5D11F-1C06-4928-9508-86D6A228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191" y="5496607"/>
            <a:ext cx="713858" cy="4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8D55EC-BDF1-4142-8D65-DBD6B24C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111" y="909638"/>
            <a:ext cx="5014789" cy="1318062"/>
          </a:xfrm>
        </p:spPr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3074" name="Picture 2" descr="O nama - Eko obrt Pakrac">
            <a:extLst>
              <a:ext uri="{FF2B5EF4-FFF2-40B4-BE49-F238E27FC236}">
                <a16:creationId xmlns:a16="http://schemas.microsoft.com/office/drawing/2014/main" id="{DD613839-37FD-42C1-A8E0-0612CC03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" y="1259077"/>
            <a:ext cx="4976888" cy="43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E38C43-727F-40EE-803A-C5BD3AC3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014" y="2276474"/>
            <a:ext cx="5014790" cy="38850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b="1"/>
              <a:t>2. </a:t>
            </a:r>
            <a:r>
              <a:rPr lang="en-US" b="1" u="sng" err="1"/>
              <a:t>Kalcijev</a:t>
            </a:r>
            <a:r>
              <a:rPr lang="en-US" b="1" u="sng"/>
              <a:t> </a:t>
            </a:r>
            <a:r>
              <a:rPr lang="en-US" b="1" u="sng" err="1"/>
              <a:t>hidroksid</a:t>
            </a:r>
            <a:r>
              <a:rPr lang="en-US" b="1" u="sng"/>
              <a:t> = </a:t>
            </a:r>
            <a:r>
              <a:rPr lang="en-US" b="1" u="sng" err="1"/>
              <a:t>gašeno</a:t>
            </a:r>
            <a:r>
              <a:rPr lang="en-US" b="1" u="sng"/>
              <a:t> </a:t>
            </a:r>
            <a:r>
              <a:rPr lang="en-US" b="1" u="sng" err="1"/>
              <a:t>vapno</a:t>
            </a:r>
            <a:r>
              <a:rPr lang="en-US" b="1" u="sng"/>
              <a:t>; Ca(OH)</a:t>
            </a:r>
            <a:r>
              <a:rPr lang="en-US" b="1" u="sng" baseline="-25000"/>
              <a:t>2</a:t>
            </a:r>
            <a:endParaRPr lang="hr-HR" b="1"/>
          </a:p>
          <a:p>
            <a:pPr lvl="0"/>
            <a:r>
              <a:rPr lang="en-US" err="1"/>
              <a:t>Čvrsta</a:t>
            </a:r>
            <a:r>
              <a:rPr lang="en-US"/>
              <a:t> </a:t>
            </a:r>
            <a:r>
              <a:rPr lang="en-US" err="1"/>
              <a:t>tvar</a:t>
            </a:r>
            <a:r>
              <a:rPr lang="en-US"/>
              <a:t> </a:t>
            </a:r>
            <a:r>
              <a:rPr lang="en-US" err="1"/>
              <a:t>bijele</a:t>
            </a:r>
            <a:r>
              <a:rPr lang="en-US"/>
              <a:t> </a:t>
            </a:r>
            <a:r>
              <a:rPr lang="en-US" err="1"/>
              <a:t>boje</a:t>
            </a:r>
            <a:endParaRPr lang="hr-HR"/>
          </a:p>
          <a:p>
            <a:pPr lvl="0"/>
            <a:r>
              <a:rPr lang="en-US" err="1"/>
              <a:t>Slabo</a:t>
            </a:r>
            <a:r>
              <a:rPr lang="en-US"/>
              <a:t> </a:t>
            </a:r>
            <a:r>
              <a:rPr lang="en-US" err="1"/>
              <a:t>topljiv</a:t>
            </a:r>
            <a:r>
              <a:rPr lang="en-US"/>
              <a:t> u </a:t>
            </a:r>
            <a:r>
              <a:rPr lang="en-US" err="1"/>
              <a:t>vodi</a:t>
            </a:r>
            <a:endParaRPr lang="hr-HR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39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4F906-BE3E-4E25-BACE-13AFA668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331145-45EA-499C-8EE3-5E331E04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3" y="731520"/>
            <a:ext cx="11096478" cy="519769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 err="1">
                <a:solidFill>
                  <a:srgbClr val="00B0F0"/>
                </a:solidFill>
              </a:rPr>
              <a:t>Dobivanje</a:t>
            </a:r>
            <a:r>
              <a:rPr lang="en-US" sz="5100" dirty="0">
                <a:solidFill>
                  <a:srgbClr val="00B0F0"/>
                </a:solidFill>
              </a:rPr>
              <a:t>:</a:t>
            </a:r>
            <a:endParaRPr lang="hr-HR" sz="5100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hr-HR" sz="5100" dirty="0">
                <a:solidFill>
                  <a:srgbClr val="00B0F0"/>
                </a:solidFill>
              </a:rPr>
              <a:t>1.</a:t>
            </a:r>
            <a:r>
              <a:rPr lang="en-US" sz="5100" dirty="0">
                <a:solidFill>
                  <a:srgbClr val="00B0F0"/>
                </a:solidFill>
              </a:rPr>
              <a:t> NAČIN</a:t>
            </a:r>
            <a:endParaRPr lang="hr-HR" sz="5100" dirty="0">
              <a:solidFill>
                <a:srgbClr val="00B0F0"/>
              </a:solidFill>
            </a:endParaRPr>
          </a:p>
          <a:p>
            <a:r>
              <a:rPr lang="en-US" sz="5100" dirty="0" err="1"/>
              <a:t>Reakcijom</a:t>
            </a:r>
            <a:r>
              <a:rPr lang="en-US" sz="5100" dirty="0"/>
              <a:t> </a:t>
            </a:r>
            <a:r>
              <a:rPr lang="en-US" sz="5100" dirty="0" err="1"/>
              <a:t>kalcija</a:t>
            </a:r>
            <a:r>
              <a:rPr lang="en-US" sz="5100" dirty="0"/>
              <a:t> </a:t>
            </a:r>
            <a:r>
              <a:rPr lang="en-US" sz="5100" dirty="0" err="1"/>
              <a:t>i</a:t>
            </a:r>
            <a:r>
              <a:rPr lang="en-US" sz="5100" dirty="0"/>
              <a:t> </a:t>
            </a:r>
            <a:r>
              <a:rPr lang="en-US" sz="5100" dirty="0" err="1"/>
              <a:t>vode</a:t>
            </a:r>
            <a:endParaRPr lang="hr-HR" sz="5100" dirty="0"/>
          </a:p>
          <a:p>
            <a:pPr marL="0" indent="0" algn="ctr">
              <a:buNone/>
            </a:pPr>
            <a:r>
              <a:rPr lang="hr-HR" sz="5100" dirty="0"/>
              <a:t>Ca(s) + 2 H</a:t>
            </a:r>
            <a:r>
              <a:rPr lang="hr-HR" sz="5100" baseline="-25000" dirty="0"/>
              <a:t>2</a:t>
            </a:r>
            <a:r>
              <a:rPr lang="hr-HR" sz="5100" dirty="0"/>
              <a:t>O(l) → Ca(OH)</a:t>
            </a:r>
            <a:r>
              <a:rPr lang="hr-HR" sz="5100" baseline="-25000" dirty="0"/>
              <a:t>2</a:t>
            </a:r>
            <a:r>
              <a:rPr lang="hr-HR" sz="5100" dirty="0"/>
              <a:t>(s) + 2H</a:t>
            </a:r>
            <a:r>
              <a:rPr lang="hr-HR" sz="5100" baseline="-25000" dirty="0"/>
              <a:t>2</a:t>
            </a:r>
            <a:r>
              <a:rPr lang="hr-HR" sz="5100" dirty="0"/>
              <a:t>(g)</a:t>
            </a:r>
          </a:p>
          <a:p>
            <a:pPr marL="0" indent="0">
              <a:buNone/>
            </a:pPr>
            <a:endParaRPr lang="hr-HR" sz="5100" dirty="0"/>
          </a:p>
          <a:p>
            <a:pPr marL="0" lvl="0" indent="0">
              <a:buNone/>
            </a:pPr>
            <a:r>
              <a:rPr lang="hr-HR" sz="5100" dirty="0">
                <a:solidFill>
                  <a:srgbClr val="00B0F0"/>
                </a:solidFill>
              </a:rPr>
              <a:t>2. </a:t>
            </a:r>
            <a:r>
              <a:rPr lang="en-US" sz="5100" dirty="0">
                <a:solidFill>
                  <a:srgbClr val="00B0F0"/>
                </a:solidFill>
              </a:rPr>
              <a:t>NAČIN</a:t>
            </a:r>
            <a:endParaRPr lang="hr-HR" sz="5100" dirty="0">
              <a:solidFill>
                <a:srgbClr val="00B0F0"/>
              </a:solidFill>
            </a:endParaRPr>
          </a:p>
          <a:p>
            <a:r>
              <a:rPr lang="en-US" sz="5100" dirty="0" err="1"/>
              <a:t>Reakcijom</a:t>
            </a:r>
            <a:r>
              <a:rPr lang="en-US" sz="5100" dirty="0"/>
              <a:t> </a:t>
            </a:r>
            <a:r>
              <a:rPr lang="en-US" sz="5100" dirty="0" err="1"/>
              <a:t>kalcijeva</a:t>
            </a:r>
            <a:r>
              <a:rPr lang="en-US" sz="5100" dirty="0"/>
              <a:t> </a:t>
            </a:r>
            <a:r>
              <a:rPr lang="en-US" sz="5100" dirty="0" err="1"/>
              <a:t>oksida</a:t>
            </a:r>
            <a:r>
              <a:rPr lang="en-US" sz="5100" dirty="0"/>
              <a:t> </a:t>
            </a:r>
            <a:r>
              <a:rPr lang="en-US" sz="5100" dirty="0" err="1"/>
              <a:t>i</a:t>
            </a:r>
            <a:r>
              <a:rPr lang="en-US" sz="5100" dirty="0"/>
              <a:t>  </a:t>
            </a:r>
            <a:r>
              <a:rPr lang="en-US" sz="5100" dirty="0" err="1"/>
              <a:t>vode</a:t>
            </a:r>
            <a:endParaRPr lang="hr-HR" sz="5100" dirty="0"/>
          </a:p>
          <a:p>
            <a:pPr marL="0" indent="0" algn="ctr">
              <a:buNone/>
            </a:pPr>
            <a:r>
              <a:rPr lang="en-US" sz="5100" dirty="0" err="1"/>
              <a:t>CaO</a:t>
            </a:r>
            <a:r>
              <a:rPr lang="en-US" sz="5100" dirty="0"/>
              <a:t>(s) + H</a:t>
            </a:r>
            <a:r>
              <a:rPr lang="en-US" sz="5100" baseline="-25000" dirty="0"/>
              <a:t>2</a:t>
            </a:r>
            <a:r>
              <a:rPr lang="en-US" sz="5100" dirty="0"/>
              <a:t>O(l) → Ca(OH)</a:t>
            </a:r>
            <a:r>
              <a:rPr lang="en-US" sz="5100" baseline="-25000" dirty="0"/>
              <a:t>2</a:t>
            </a:r>
            <a:r>
              <a:rPr lang="en-US" sz="5100" dirty="0"/>
              <a:t> (s)</a:t>
            </a:r>
            <a:endParaRPr lang="hr-HR" sz="5100" dirty="0"/>
          </a:p>
          <a:p>
            <a:pPr marL="0" indent="0">
              <a:buNone/>
            </a:pPr>
            <a:endParaRPr lang="hr-HR" sz="5100" dirty="0"/>
          </a:p>
          <a:p>
            <a:endParaRPr lang="hr-HR" sz="51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6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BC1B80-D741-4CA2-8BBA-3B55BFAB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A0F703-9E96-4391-8018-74542B819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- </a:t>
            </a:r>
            <a:r>
              <a:rPr lang="hr-HR" sz="2400" dirty="0" err="1"/>
              <a:t>otpanjem</a:t>
            </a:r>
            <a:r>
              <a:rPr lang="hr-HR" sz="2400" dirty="0"/>
              <a:t> kalcijeva hidroksida u vodi nastaje </a:t>
            </a:r>
            <a:r>
              <a:rPr lang="hr-HR" sz="2400" dirty="0">
                <a:solidFill>
                  <a:srgbClr val="FF0000"/>
                </a:solidFill>
              </a:rPr>
              <a:t>kalcijeva lužina (vapnena voda)</a:t>
            </a:r>
          </a:p>
          <a:p>
            <a:pPr marL="0" indent="0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dirty="0"/>
              <a:t>Ca(OH)</a:t>
            </a:r>
            <a:r>
              <a:rPr lang="hr-HR" sz="2400" baseline="-25000" dirty="0"/>
              <a:t>2</a:t>
            </a:r>
            <a:r>
              <a:rPr lang="hr-HR" sz="2400" dirty="0"/>
              <a:t> (s) →  Ca(OH)</a:t>
            </a:r>
            <a:r>
              <a:rPr lang="hr-HR" sz="2400" baseline="-25000" dirty="0"/>
              <a:t>2</a:t>
            </a:r>
            <a:r>
              <a:rPr lang="hr-HR" sz="2400" dirty="0"/>
              <a:t>(</a:t>
            </a:r>
            <a:r>
              <a:rPr lang="hr-HR" sz="2400" dirty="0" err="1"/>
              <a:t>aq</a:t>
            </a:r>
            <a:r>
              <a:rPr lang="hr-HR" sz="2400" dirty="0"/>
              <a:t>)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-	 Vapnena voda služi kao reagens za dokazivanje ugljikova dioksida </a:t>
            </a:r>
          </a:p>
          <a:p>
            <a:pPr marL="0" indent="0">
              <a:buNone/>
            </a:pPr>
            <a:r>
              <a:rPr lang="hr-HR" sz="2400" dirty="0"/>
              <a:t>     			Ca(OH)</a:t>
            </a:r>
            <a:r>
              <a:rPr lang="hr-HR" sz="2400" baseline="-25000" dirty="0"/>
              <a:t>2</a:t>
            </a:r>
            <a:r>
              <a:rPr lang="hr-HR" sz="2400" dirty="0"/>
              <a:t>(</a:t>
            </a:r>
            <a:r>
              <a:rPr lang="hr-HR" sz="2400" dirty="0" err="1"/>
              <a:t>aq</a:t>
            </a:r>
            <a:r>
              <a:rPr lang="hr-HR" sz="2400" dirty="0"/>
              <a:t>) + CO</a:t>
            </a:r>
            <a:r>
              <a:rPr lang="hr-HR" sz="2400" baseline="-25000" dirty="0"/>
              <a:t>2</a:t>
            </a:r>
            <a:r>
              <a:rPr lang="hr-HR" sz="2400" dirty="0"/>
              <a:t>(g) → CaCO</a:t>
            </a:r>
            <a:r>
              <a:rPr lang="hr-HR" sz="2400" baseline="-25000" dirty="0"/>
              <a:t>3</a:t>
            </a:r>
            <a:r>
              <a:rPr lang="hr-HR" sz="2400" dirty="0"/>
              <a:t> (s) + H</a:t>
            </a:r>
            <a:r>
              <a:rPr lang="hr-HR" sz="2400" baseline="-25000" dirty="0"/>
              <a:t>2</a:t>
            </a:r>
            <a:r>
              <a:rPr lang="hr-HR" sz="2400" dirty="0"/>
              <a:t>O(l)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200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F8F67D-3770-4038-AFA8-3DB9222C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895448"/>
            <a:ext cx="3619697" cy="1919469"/>
          </a:xfrm>
        </p:spPr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5" name="Slika 4" descr="Slika na kojoj se prikazuje mačka, sjedenje, narančasto, stol&#10;&#10;Opis je automatski generiran">
            <a:extLst>
              <a:ext uri="{FF2B5EF4-FFF2-40B4-BE49-F238E27FC236}">
                <a16:creationId xmlns:a16="http://schemas.microsoft.com/office/drawing/2014/main" id="{D63EF6FB-B062-4815-B71A-1C08C034A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r="8421"/>
          <a:stretch/>
        </p:blipFill>
        <p:spPr>
          <a:xfrm>
            <a:off x="20" y="10"/>
            <a:ext cx="7315180" cy="685798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92D914-12A1-4D4F-A9DC-A19CBA71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572" y="2823015"/>
            <a:ext cx="3581303" cy="35548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2400" b="1" u="sng" dirty="0"/>
              <a:t>3. Kalcijev karbonat; CaCO</a:t>
            </a:r>
            <a:r>
              <a:rPr lang="hr-HR" sz="2400" b="1" u="sng" baseline="-25000" dirty="0"/>
              <a:t>3</a:t>
            </a:r>
            <a:endParaRPr lang="hr-HR" sz="2400" b="1" dirty="0"/>
          </a:p>
          <a:p>
            <a:pPr lvl="0"/>
            <a:r>
              <a:rPr lang="hr-HR" sz="2400" dirty="0"/>
              <a:t>Najrasprostranjeniji spoj kalcija</a:t>
            </a:r>
          </a:p>
          <a:p>
            <a:pPr lvl="0"/>
            <a:r>
              <a:rPr lang="hr-HR" sz="2400" dirty="0"/>
              <a:t>Ne otapa se u vodi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50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B42A76-9C4E-4514-9C31-679F03F7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 b="1"/>
              <a:t>ZA ONE KOJI ŽELE ZNATI VIŠE</a:t>
            </a:r>
            <a:br>
              <a:rPr lang="hr-HR" sz="3400"/>
            </a:br>
            <a:endParaRPr lang="hr-HR" sz="3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890740-3867-479D-9C27-CD5256D2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808087"/>
            <a:ext cx="7033846" cy="541887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hr-HR" sz="2400" dirty="0"/>
          </a:p>
          <a:p>
            <a:pPr lvl="0">
              <a:lnSpc>
                <a:spcPct val="110000"/>
              </a:lnSpc>
            </a:pPr>
            <a:r>
              <a:rPr lang="hr-HR" sz="2400" dirty="0"/>
              <a:t>u prirodi kalcijev karbonat otapa voda (H</a:t>
            </a:r>
            <a:r>
              <a:rPr lang="hr-HR" sz="2400" baseline="-25000" dirty="0"/>
              <a:t>2</a:t>
            </a:r>
            <a:r>
              <a:rPr lang="hr-HR" sz="2400" dirty="0"/>
              <a:t>O) u kojoj ima otopljenog ugljikovog dioksida (CO</a:t>
            </a:r>
            <a:r>
              <a:rPr lang="hr-HR" sz="2400" baseline="-25000" dirty="0"/>
              <a:t>2</a:t>
            </a:r>
            <a:r>
              <a:rPr lang="hr-HR" sz="2400" dirty="0"/>
              <a:t>) iz zraka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2400" dirty="0">
                <a:solidFill>
                  <a:srgbClr val="FF0000"/>
                </a:solidFill>
              </a:rPr>
              <a:t>CaCO</a:t>
            </a:r>
            <a:r>
              <a:rPr lang="hr-HR" sz="2400" baseline="-25000" dirty="0">
                <a:solidFill>
                  <a:srgbClr val="FF0000"/>
                </a:solidFill>
              </a:rPr>
              <a:t>3 </a:t>
            </a:r>
            <a:r>
              <a:rPr lang="hr-HR" sz="2400" dirty="0">
                <a:solidFill>
                  <a:srgbClr val="FF0000"/>
                </a:solidFill>
              </a:rPr>
              <a:t>(s) +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O(l)</a:t>
            </a:r>
            <a:r>
              <a:rPr lang="hr-HR" sz="2400" dirty="0">
                <a:solidFill>
                  <a:srgbClr val="FF0000"/>
                </a:solidFill>
              </a:rPr>
              <a:t> + </a:t>
            </a:r>
            <a:r>
              <a:rPr lang="en-US" sz="2400" dirty="0">
                <a:solidFill>
                  <a:srgbClr val="FF0000"/>
                </a:solidFill>
              </a:rPr>
              <a:t>CO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(g)</a:t>
            </a:r>
            <a:r>
              <a:rPr lang="hr-HR" sz="2400" dirty="0">
                <a:solidFill>
                  <a:srgbClr val="FF0000"/>
                </a:solidFill>
              </a:rPr>
              <a:t> → Ca(HCO</a:t>
            </a:r>
            <a:r>
              <a:rPr lang="hr-HR" sz="2400" baseline="-25000" dirty="0">
                <a:solidFill>
                  <a:srgbClr val="FF0000"/>
                </a:solidFill>
              </a:rPr>
              <a:t>3</a:t>
            </a:r>
            <a:r>
              <a:rPr lang="hr-HR" sz="2400" dirty="0">
                <a:solidFill>
                  <a:srgbClr val="FF0000"/>
                </a:solidFill>
              </a:rPr>
              <a:t>)</a:t>
            </a:r>
            <a:r>
              <a:rPr lang="hr-HR" sz="2400" baseline="-25000" dirty="0">
                <a:solidFill>
                  <a:srgbClr val="FF0000"/>
                </a:solidFill>
              </a:rPr>
              <a:t>2</a:t>
            </a:r>
            <a:r>
              <a:rPr lang="hr-HR" sz="2400" dirty="0">
                <a:solidFill>
                  <a:srgbClr val="FF0000"/>
                </a:solidFill>
              </a:rPr>
              <a:t>(</a:t>
            </a:r>
            <a:r>
              <a:rPr lang="hr-HR" sz="2400" dirty="0" err="1">
                <a:solidFill>
                  <a:srgbClr val="FF0000"/>
                </a:solidFill>
              </a:rPr>
              <a:t>aq</a:t>
            </a:r>
            <a:r>
              <a:rPr lang="hr-HR" sz="2400" dirty="0">
                <a:solidFill>
                  <a:srgbClr val="FF0000"/>
                </a:solidFill>
              </a:rPr>
              <a:t>)</a:t>
            </a:r>
          </a:p>
          <a:p>
            <a:pPr lvl="0">
              <a:lnSpc>
                <a:spcPct val="110000"/>
              </a:lnSpc>
            </a:pPr>
            <a:r>
              <a:rPr lang="hr-HR" sz="2400" dirty="0"/>
              <a:t>u prirodi se događa i povratna reakcija kad voda polagano isparava iz otopine kalcijevog hidrogenkarbonata</a:t>
            </a:r>
          </a:p>
          <a:p>
            <a:pPr lvl="0">
              <a:lnSpc>
                <a:spcPct val="110000"/>
              </a:lnSpc>
            </a:pPr>
            <a:r>
              <a:rPr lang="hr-HR" sz="2400" dirty="0"/>
              <a:t>izdvaja se ugljikov(IV) oksid i voda, a taloži netopljivi kalcijev karbonat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2400" dirty="0">
                <a:solidFill>
                  <a:srgbClr val="FF0000"/>
                </a:solidFill>
              </a:rPr>
              <a:t>Ca(HCO</a:t>
            </a:r>
            <a:r>
              <a:rPr lang="hr-HR" sz="2400" baseline="-25000" dirty="0">
                <a:solidFill>
                  <a:srgbClr val="FF0000"/>
                </a:solidFill>
              </a:rPr>
              <a:t>3</a:t>
            </a:r>
            <a:r>
              <a:rPr lang="hr-HR" sz="2400" dirty="0">
                <a:solidFill>
                  <a:srgbClr val="FF0000"/>
                </a:solidFill>
              </a:rPr>
              <a:t>)</a:t>
            </a:r>
            <a:r>
              <a:rPr lang="hr-HR" sz="2400" baseline="-25000" dirty="0">
                <a:solidFill>
                  <a:srgbClr val="FF0000"/>
                </a:solidFill>
              </a:rPr>
              <a:t>2 </a:t>
            </a:r>
            <a:r>
              <a:rPr lang="hr-HR" sz="2400" dirty="0">
                <a:solidFill>
                  <a:srgbClr val="FF0000"/>
                </a:solidFill>
              </a:rPr>
              <a:t>(</a:t>
            </a:r>
            <a:r>
              <a:rPr lang="hr-HR" sz="2400" dirty="0" err="1">
                <a:solidFill>
                  <a:srgbClr val="FF0000"/>
                </a:solidFill>
              </a:rPr>
              <a:t>aq</a:t>
            </a:r>
            <a:r>
              <a:rPr lang="hr-HR" sz="2400" dirty="0">
                <a:solidFill>
                  <a:srgbClr val="FF0000"/>
                </a:solidFill>
              </a:rPr>
              <a:t>)   →  CaCO</a:t>
            </a:r>
            <a:r>
              <a:rPr lang="hr-HR" sz="2400" baseline="-25000" dirty="0">
                <a:solidFill>
                  <a:srgbClr val="FF0000"/>
                </a:solidFill>
              </a:rPr>
              <a:t>3</a:t>
            </a:r>
            <a:r>
              <a:rPr lang="hr-HR" sz="2400" dirty="0">
                <a:solidFill>
                  <a:srgbClr val="FF0000"/>
                </a:solidFill>
              </a:rPr>
              <a:t>(s)  +  H</a:t>
            </a:r>
            <a:r>
              <a:rPr lang="hr-HR" sz="2400" baseline="-25000" dirty="0">
                <a:solidFill>
                  <a:srgbClr val="FF0000"/>
                </a:solidFill>
              </a:rPr>
              <a:t>2</a:t>
            </a:r>
            <a:r>
              <a:rPr lang="hr-HR" sz="2400" dirty="0">
                <a:solidFill>
                  <a:srgbClr val="FF0000"/>
                </a:solidFill>
              </a:rPr>
              <a:t>O(l)  +  CO</a:t>
            </a:r>
            <a:r>
              <a:rPr lang="hr-HR" sz="2400" baseline="-25000" dirty="0">
                <a:solidFill>
                  <a:srgbClr val="FF0000"/>
                </a:solidFill>
              </a:rPr>
              <a:t>2</a:t>
            </a:r>
            <a:r>
              <a:rPr lang="hr-HR" sz="2400" dirty="0">
                <a:solidFill>
                  <a:srgbClr val="FF0000"/>
                </a:solidFill>
              </a:rPr>
              <a:t>(g)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700" dirty="0"/>
          </a:p>
        </p:txBody>
      </p:sp>
      <p:pic>
        <p:nvPicPr>
          <p:cNvPr id="5" name="Slika 4" descr="Slika na kojoj se prikazuje pećina, priroda&#10;&#10;Opis je automatski generiran">
            <a:extLst>
              <a:ext uri="{FF2B5EF4-FFF2-40B4-BE49-F238E27FC236}">
                <a16:creationId xmlns:a16="http://schemas.microsoft.com/office/drawing/2014/main" id="{C4C8CD2B-6387-43A4-9B8B-4659118AF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r="37371" b="1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8E4E2"/>
      </a:lt2>
      <a:accent1>
        <a:srgbClr val="4DA4C3"/>
      </a:accent1>
      <a:accent2>
        <a:srgbClr val="3B61B1"/>
      </a:accent2>
      <a:accent3>
        <a:srgbClr val="584DC3"/>
      </a:accent3>
      <a:accent4>
        <a:srgbClr val="7A3FB3"/>
      </a:accent4>
      <a:accent5>
        <a:srgbClr val="BB4DC3"/>
      </a:accent5>
      <a:accent6>
        <a:srgbClr val="B13B88"/>
      </a:accent6>
      <a:hlink>
        <a:srgbClr val="BF613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524</Words>
  <Application>Microsoft Office PowerPoint</Application>
  <PresentationFormat>Široki zaslon</PresentationFormat>
  <Paragraphs>61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Univers Condensed</vt:lpstr>
      <vt:lpstr>ChronicleVTI</vt:lpstr>
      <vt:lpstr>KALCIJ I NJEGOVI SPOJEVI</vt:lpstr>
      <vt:lpstr>  biogeni element (izgrađuje kosti, zube; omogućuje rad mišića, srca, živčanog sustava)</vt:lpstr>
      <vt:lpstr>SPOJEVI KALCIJA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 ONE KOJI ŽELE ZNATI VIŠE </vt:lpstr>
      <vt:lpstr>PowerPoint prezentacija</vt:lpstr>
      <vt:lpstr>PowerPoint prezentacija</vt:lpstr>
      <vt:lpstr>PowerPoint prezentacija</vt:lpstr>
      <vt:lpstr>POPIS LITERATURE: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KALCIJ I NJEGOVI SPOJEVI</dc:title>
  <dc:creator>Martina Simić-Meznarić</dc:creator>
  <cp:lastModifiedBy>Martina Simić-Meznarić</cp:lastModifiedBy>
  <cp:revision>2</cp:revision>
  <dcterms:created xsi:type="dcterms:W3CDTF">2020-10-02T16:26:10Z</dcterms:created>
  <dcterms:modified xsi:type="dcterms:W3CDTF">2020-10-13T11:48:18Z</dcterms:modified>
</cp:coreProperties>
</file>