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6" r:id="rId11"/>
    <p:sldId id="265" r:id="rId12"/>
    <p:sldId id="269" r:id="rId13"/>
    <p:sldId id="26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imi&#263;\Documents\MARTINA_POSAO\VISNJICA%20_2020_2021\KEMIJA%208\topljivost%20dviju%20sol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baseline="0">
                <a:solidFill>
                  <a:srgbClr val="FF0000"/>
                </a:solidFill>
              </a:rPr>
              <a:t>TOPLJIVOST KALIJEVA SULFATA I BAKROVA(II) SULFATA U 100 GRAMA VODE PRI RAZLIČITIM TEMPERATURAMA</a:t>
            </a:r>
            <a:endParaRPr lang="hr-HR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List1!$D$3</c:f>
              <c:strCache>
                <c:ptCount val="1"/>
                <c:pt idx="0">
                  <c:v>100∙m(bakrova(II) sulfata)/m(vode)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xVal>
            <c:numRef>
              <c:f>List1!$C$4:$C$14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List1!$D$4:$D$14</c:f>
              <c:numCache>
                <c:formatCode>General</c:formatCode>
                <c:ptCount val="11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23</c:v>
                </c:pt>
                <c:pt idx="4">
                  <c:v>28</c:v>
                </c:pt>
                <c:pt idx="5">
                  <c:v>34</c:v>
                </c:pt>
                <c:pt idx="6">
                  <c:v>41</c:v>
                </c:pt>
                <c:pt idx="7">
                  <c:v>50</c:v>
                </c:pt>
                <c:pt idx="8">
                  <c:v>59</c:v>
                </c:pt>
                <c:pt idx="9">
                  <c:v>70</c:v>
                </c:pt>
                <c:pt idx="10">
                  <c:v>80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50B-402C-8D18-38EBF602DE64}"/>
            </c:ext>
          </c:extLst>
        </c:ser>
        <c:ser>
          <c:idx val="1"/>
          <c:order val="1"/>
          <c:tx>
            <c:strRef>
              <c:f>List1!$E$3</c:f>
              <c:strCache>
                <c:ptCount val="1"/>
                <c:pt idx="0">
                  <c:v>100∙(kalijeva sulfata)/m(vode)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xVal>
            <c:numRef>
              <c:f>List1!$C$4:$C$14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List1!$E$4:$E$14</c:f>
              <c:numCache>
                <c:formatCode>General</c:formatCode>
                <c:ptCount val="11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50B-402C-8D18-38EBF602DE6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404775088"/>
        <c:axId val="404776728"/>
      </c:scatterChart>
      <c:valAx>
        <c:axId val="404775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400" b="1">
                    <a:solidFill>
                      <a:srgbClr val="FF0000"/>
                    </a:solidFill>
                  </a:rPr>
                  <a:t>t/°C</a:t>
                </a:r>
              </a:p>
            </c:rich>
          </c:tx>
          <c:layout>
            <c:manualLayout>
              <c:xMode val="edge"/>
              <c:yMode val="edge"/>
              <c:x val="0.4471112078732094"/>
              <c:y val="0.916376241013351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4776728"/>
        <c:crossesAt val="1"/>
        <c:crossBetween val="midCat"/>
      </c:valAx>
      <c:valAx>
        <c:axId val="404776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b="1">
                    <a:solidFill>
                      <a:srgbClr val="FF0000"/>
                    </a:solidFill>
                  </a:rPr>
                  <a:t>100 </a:t>
                </a:r>
                <a:r>
                  <a:rPr lang="hr-HR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∙ m(soli)</a:t>
                </a:r>
                <a:r>
                  <a:rPr lang="hr-HR" b="1" baseline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/ m(vode)</a:t>
                </a:r>
                <a:endParaRPr lang="hr-HR" b="1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4336917562724014E-2"/>
              <c:y val="0.17549184069382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r-Latn-R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4775088"/>
        <c:crosses val="autoZero"/>
        <c:crossBetween val="midCat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264056264522305"/>
          <c:y val="0.31780754307885428"/>
          <c:w val="0.22294615122988268"/>
          <c:h val="0.21813802686428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3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5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4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4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4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8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4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7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5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78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torij.e-skole.hr/share/proxy/alfresco-noauth/edutorij/api/proxy-guest/593163fa-8109-4185-8fd6-0b899459a79c/content/uploads/kemija-8/m01/j03/C0109660-Hydrated_copper_sulphate_crystals_smanjeno.jpeg?v=20180727" TargetMode="External"/><Relationship Id="rId7" Type="http://schemas.openxmlformats.org/officeDocument/2006/relationships/hyperlink" Target="https://image.shutterstock.com/z/stock-vector-illustration-of-chemical-the-strength-of-acid-base-and-salt-diagram-in-chemicals-a-salt-is-1713324577.jpg" TargetMode="External"/><Relationship Id="rId2" Type="http://schemas.openxmlformats.org/officeDocument/2006/relationships/hyperlink" Target="https://pixabay.com/photos/crystallize-chemistry-experiment-48297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ph.fs.quoracdn.net/main-qimg-aaa557d31b54159df0cf114cbfa83a44" TargetMode="External"/><Relationship Id="rId5" Type="http://schemas.openxmlformats.org/officeDocument/2006/relationships/hyperlink" Target="https://image.shutterstock.com/z/stock-vector-the-process-of-dissociation-of-table-salt-sodium-chloride-nacl-in-water-formation-of-salt-515073442.jpg" TargetMode="External"/><Relationship Id="rId4" Type="http://schemas.openxmlformats.org/officeDocument/2006/relationships/hyperlink" Target="https://pixabay.com/photos/composing-3d-cubic-surface-grating-249831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4EC4F-A370-42B6-91DE-7E0590708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90" b="16610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1B48486-807E-44A7-8117-56280AC4C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hr-HR" dirty="0">
                <a:solidFill>
                  <a:srgbClr val="FFFFFF"/>
                </a:solidFill>
              </a:rPr>
              <a:t>SOLI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C640A15-82D7-498F-A025-E9108E179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anchor="ctr">
            <a:normAutofit/>
          </a:bodyPr>
          <a:lstStyle/>
          <a:p>
            <a:endParaRPr lang="hr-HR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523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9B42A76-9C4E-4514-9C31-679F03F7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909637"/>
            <a:ext cx="5933795" cy="13620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hr-HR" sz="3400"/>
            </a:br>
            <a:endParaRPr lang="hr-HR" sz="3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62890740-3867-479D-9C27-CD5256D249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1913" y="1245326"/>
                <a:ext cx="10525983" cy="56713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400" u="sng" dirty="0">
                    <a:solidFill>
                      <a:srgbClr val="FF0000"/>
                    </a:solidFill>
                  </a:rPr>
                  <a:t>4. reakcijom neutralizacije</a:t>
                </a:r>
                <a:endParaRPr lang="hr-HR" sz="24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hr-HR" sz="2400" dirty="0"/>
                  <a:t>			</a:t>
                </a:r>
                <a:r>
                  <a:rPr lang="hr-HR" sz="2400" dirty="0" err="1"/>
                  <a:t>NaOH</a:t>
                </a:r>
                <a:r>
                  <a:rPr lang="hr-HR" sz="2400" dirty="0"/>
                  <a:t>(</a:t>
                </a:r>
                <a:r>
                  <a:rPr lang="hr-HR" sz="2400" dirty="0" err="1"/>
                  <a:t>aq</a:t>
                </a:r>
                <a:r>
                  <a:rPr lang="hr-HR" sz="2400" dirty="0"/>
                  <a:t>)  +  HCl(</a:t>
                </a:r>
                <a:r>
                  <a:rPr lang="hr-HR" sz="2400" dirty="0" err="1"/>
                  <a:t>aq</a:t>
                </a:r>
                <a:r>
                  <a:rPr lang="hr-HR" sz="2400" dirty="0"/>
                  <a:t>)  →  </a:t>
                </a:r>
                <a:r>
                  <a:rPr lang="hr-HR" sz="2400" dirty="0" err="1"/>
                  <a:t>NaCl</a:t>
                </a:r>
                <a:r>
                  <a:rPr lang="hr-HR" sz="2400" dirty="0"/>
                  <a:t>(</a:t>
                </a:r>
                <a:r>
                  <a:rPr lang="hr-HR" sz="2400" dirty="0" err="1"/>
                  <a:t>aq</a:t>
                </a:r>
                <a:r>
                  <a:rPr lang="hr-HR" sz="2400" dirty="0"/>
                  <a:t>) +  H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O(l)</a:t>
                </a:r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r>
                  <a:rPr lang="hr-HR" sz="2400" dirty="0"/>
                  <a:t>				OH</a:t>
                </a:r>
                <a:r>
                  <a:rPr lang="hr-HR" sz="2400" baseline="30000" dirty="0"/>
                  <a:t>-</a:t>
                </a:r>
                <a:r>
                  <a:rPr lang="hr-HR" sz="2400" dirty="0"/>
                  <a:t>(</a:t>
                </a:r>
                <a:r>
                  <a:rPr lang="hr-HR" sz="2400" dirty="0" err="1"/>
                  <a:t>aq</a:t>
                </a:r>
                <a:r>
                  <a:rPr lang="hr-HR" sz="2400" dirty="0"/>
                  <a:t>) + H</a:t>
                </a:r>
                <a:r>
                  <a:rPr lang="hr-HR" sz="2400" baseline="-25000" dirty="0"/>
                  <a:t>3</a:t>
                </a:r>
                <a:r>
                  <a:rPr lang="hr-HR" sz="2400" dirty="0"/>
                  <a:t>O</a:t>
                </a:r>
                <a:r>
                  <a:rPr lang="hr-HR" sz="2400" baseline="30000" dirty="0"/>
                  <a:t>+</a:t>
                </a:r>
                <a:r>
                  <a:rPr lang="hr-HR" sz="2400" dirty="0"/>
                  <a:t>(</a:t>
                </a:r>
                <a:r>
                  <a:rPr lang="hr-HR" sz="2400" dirty="0" err="1"/>
                  <a:t>aq</a:t>
                </a:r>
                <a:r>
                  <a:rPr lang="hr-HR" sz="2400" dirty="0"/>
                  <a:t>)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sz="2400" dirty="0"/>
                  <a:t> 2 H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 (l)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hr-HR" sz="24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r-HR" sz="2400" dirty="0"/>
                  <a:t>				   OH</a:t>
                </a:r>
                <a:r>
                  <a:rPr lang="hr-HR" sz="2400" baseline="30000" dirty="0"/>
                  <a:t>-</a:t>
                </a:r>
                <a:r>
                  <a:rPr lang="hr-HR" sz="2400" dirty="0"/>
                  <a:t>(</a:t>
                </a:r>
                <a:r>
                  <a:rPr lang="hr-HR" sz="2400" dirty="0" err="1"/>
                  <a:t>aq</a:t>
                </a:r>
                <a:r>
                  <a:rPr lang="hr-HR" sz="2400" dirty="0"/>
                  <a:t>) + H</a:t>
                </a:r>
                <a:r>
                  <a:rPr lang="hr-HR" sz="2400" baseline="30000" dirty="0"/>
                  <a:t>+</a:t>
                </a:r>
                <a:r>
                  <a:rPr lang="hr-HR" sz="2400" dirty="0"/>
                  <a:t>(</a:t>
                </a:r>
                <a:r>
                  <a:rPr lang="hr-HR" sz="2400" dirty="0" err="1"/>
                  <a:t>aq</a:t>
                </a:r>
                <a:r>
                  <a:rPr lang="hr-HR" sz="2400" dirty="0"/>
                  <a:t>)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sz="2400" dirty="0"/>
                  <a:t>  H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 (l)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hr-HR" sz="1700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62890740-3867-479D-9C27-CD5256D24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1913" y="1245326"/>
                <a:ext cx="10525983" cy="5671355"/>
              </a:xfrm>
              <a:blipFill>
                <a:blip r:embed="rId2"/>
                <a:stretch>
                  <a:fillRect l="-869" t="-21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4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829230-BD8A-4681-8CE5-86A5AAB8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Soli – Kemija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07" y="349728"/>
            <a:ext cx="5830193" cy="388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A5CCEE-196F-4854-8FB9-28113E4C1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u="sng" dirty="0">
                <a:solidFill>
                  <a:srgbClr val="FF0000"/>
                </a:solidFill>
              </a:rPr>
              <a:t>HIDRATNE SOLI</a:t>
            </a:r>
            <a:endParaRPr lang="hr-HR" sz="2400" dirty="0">
              <a:solidFill>
                <a:srgbClr val="FF0000"/>
              </a:solidFill>
            </a:endParaRPr>
          </a:p>
          <a:p>
            <a:pPr lvl="0"/>
            <a:r>
              <a:rPr lang="hr-HR" sz="2400" dirty="0"/>
              <a:t>soli koje sadržavaju kristalizacijsku vodu (molekule vode uklopljene u kristalnu rešetku)</a:t>
            </a:r>
          </a:p>
          <a:p>
            <a:r>
              <a:rPr lang="hr-HR" sz="2400" dirty="0"/>
              <a:t>Primjer: kalcijev sulfat </a:t>
            </a:r>
            <a:r>
              <a:rPr lang="hr-HR" sz="2400" dirty="0" err="1"/>
              <a:t>dihidrat</a:t>
            </a:r>
            <a:r>
              <a:rPr lang="hr-HR" sz="2400" dirty="0"/>
              <a:t> = gips = sadra; CaSO</a:t>
            </a:r>
            <a:r>
              <a:rPr lang="hr-HR" sz="2400" baseline="-25000" dirty="0"/>
              <a:t>4 </a:t>
            </a:r>
            <a:r>
              <a:rPr lang="hr-HR" sz="2400" dirty="0"/>
              <a:t>∙ 2H</a:t>
            </a:r>
            <a:r>
              <a:rPr lang="hr-HR" sz="2400" baseline="-25000" dirty="0"/>
              <a:t>2</a:t>
            </a:r>
            <a:r>
              <a:rPr lang="hr-HR" sz="2400" dirty="0"/>
              <a:t>O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/>
              <a:t>Galice – </a:t>
            </a:r>
            <a:r>
              <a:rPr lang="hr-HR" sz="2400" dirty="0" err="1"/>
              <a:t>hidratne</a:t>
            </a:r>
            <a:r>
              <a:rPr lang="hr-HR" sz="2400" dirty="0"/>
              <a:t> soli sumporne kiseline (modra galica = bakrov(II) sulfat </a:t>
            </a:r>
            <a:r>
              <a:rPr lang="hr-HR" sz="2400" dirty="0" err="1"/>
              <a:t>pentahidrat</a:t>
            </a:r>
            <a:r>
              <a:rPr lang="hr-HR" sz="2400" dirty="0"/>
              <a:t>,...)</a:t>
            </a:r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6551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0AB1A7F-FB6A-4858-AF51-368E1576B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901701"/>
            <a:ext cx="3914776" cy="3977269"/>
          </a:xfrm>
        </p:spPr>
        <p:txBody>
          <a:bodyPr>
            <a:normAutofit/>
          </a:bodyPr>
          <a:lstStyle/>
          <a:p>
            <a:r>
              <a:rPr lang="hr-HR" dirty="0"/>
              <a:t>TOPLJIVOST SOLI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FD5B9F-5FB6-467D-83D5-DF82F1907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524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afikon 3">
            <a:extLst>
              <a:ext uri="{FF2B5EF4-FFF2-40B4-BE49-F238E27FC236}">
                <a16:creationId xmlns:a16="http://schemas.microsoft.com/office/drawing/2014/main" id="{3F845365-9F15-4526-A945-F39AB2C76A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183329"/>
              </p:ext>
            </p:extLst>
          </p:nvPr>
        </p:nvGraphicFramePr>
        <p:xfrm>
          <a:off x="4445391" y="0"/>
          <a:ext cx="774660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250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Popis literature: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 err="1"/>
              <a:t>Banović,T</a:t>
            </a:r>
            <a:r>
              <a:rPr lang="hr-HR" dirty="0"/>
              <a:t>., </a:t>
            </a:r>
            <a:r>
              <a:rPr lang="hr-HR" dirty="0" err="1"/>
              <a:t>Holenda,K</a:t>
            </a:r>
            <a:r>
              <a:rPr lang="hr-HR" dirty="0"/>
              <a:t>., </a:t>
            </a:r>
            <a:r>
              <a:rPr lang="hr-HR" dirty="0" err="1"/>
              <a:t>Lacić,S</a:t>
            </a:r>
            <a:r>
              <a:rPr lang="hr-HR" dirty="0"/>
              <a:t>., Kovač - </a:t>
            </a:r>
            <a:r>
              <a:rPr lang="hr-HR" dirty="0" err="1"/>
              <a:t>Andrić,E</a:t>
            </a:r>
            <a:r>
              <a:rPr lang="hr-HR" dirty="0"/>
              <a:t>., Štiglić, N.(2019): KEMIJA 7, udžbenik kemije za sedmi razred osnovne škole, Profil, Zagreb.</a:t>
            </a:r>
          </a:p>
          <a:p>
            <a:pPr marL="0" indent="0">
              <a:buNone/>
            </a:pPr>
            <a:r>
              <a:rPr lang="hr-HR" dirty="0"/>
              <a:t>Internetski izvori:</a:t>
            </a:r>
          </a:p>
          <a:p>
            <a:pPr marL="0" indent="0">
              <a:buNone/>
            </a:pPr>
            <a:r>
              <a:rPr lang="hr-HR" dirty="0">
                <a:hlinkClick r:id="rId2"/>
              </a:rPr>
              <a:t>https://pixabay.com/photos/crystallize-chemistry-experiment-482971/</a:t>
            </a:r>
            <a:r>
              <a:rPr lang="hr-HR" dirty="0"/>
              <a:t>, </a:t>
            </a:r>
            <a:r>
              <a:rPr lang="hr-HR" dirty="0" err="1"/>
              <a:t>pristupljeno</a:t>
            </a:r>
            <a:r>
              <a:rPr lang="hr-HR" dirty="0"/>
              <a:t> 14.12.2020.</a:t>
            </a:r>
            <a:br>
              <a:rPr lang="hr-HR" dirty="0"/>
            </a:br>
            <a:r>
              <a:rPr lang="hr-HR" dirty="0">
                <a:hlinkClick r:id="rId3"/>
              </a:rPr>
              <a:t>https://edutorij.e-skole.hr/share/proxy/alfresco-noauth/edutorij/api/proxy-guest/593163fa-8109-4185-8fd6-0b899459a79c/content/uploads/kemija-8/m01/j03/C0109660-Hydrated_copper_sulphate_crystals_smanjeno.jpeg?v=20180727</a:t>
            </a:r>
            <a:r>
              <a:rPr lang="hr-HR" dirty="0"/>
              <a:t>, </a:t>
            </a:r>
            <a:r>
              <a:rPr lang="hr-HR" dirty="0" err="1"/>
              <a:t>pristupljeno</a:t>
            </a:r>
            <a:r>
              <a:rPr lang="hr-HR" dirty="0"/>
              <a:t>. 14.10.2020.</a:t>
            </a:r>
          </a:p>
          <a:p>
            <a:pPr marL="0" indent="0">
              <a:buNone/>
            </a:pPr>
            <a:r>
              <a:rPr lang="hr-HR" dirty="0">
                <a:hlinkClick r:id="rId4"/>
              </a:rPr>
              <a:t>https://pixabay.com/photos/composing-3d-cubic-surface-grating-2498316/</a:t>
            </a:r>
            <a:r>
              <a:rPr lang="hr-HR" dirty="0"/>
              <a:t>, </a:t>
            </a:r>
            <a:r>
              <a:rPr lang="hr-HR" dirty="0" err="1"/>
              <a:t>pristupljeno</a:t>
            </a:r>
            <a:r>
              <a:rPr lang="hr-HR" dirty="0"/>
              <a:t> 18.10.2020.</a:t>
            </a:r>
          </a:p>
          <a:p>
            <a:pPr marL="0" indent="0">
              <a:buNone/>
            </a:pPr>
            <a:r>
              <a:rPr lang="hr-HR" dirty="0">
                <a:hlinkClick r:id="rId5"/>
              </a:rPr>
              <a:t>https://image.shutterstock.com/z/stock-vector-the-process-of-dissociation-of-table-salt-sodium-chloride-nacl-in-water-formation-of-salt-515073442.jpg</a:t>
            </a:r>
            <a:r>
              <a:rPr lang="hr-HR" dirty="0"/>
              <a:t>, </a:t>
            </a:r>
            <a:r>
              <a:rPr lang="hr-HR" dirty="0" err="1"/>
              <a:t>pristuplje</a:t>
            </a:r>
            <a:r>
              <a:rPr lang="hr-HR" dirty="0"/>
              <a:t> o 18.10.2020.</a:t>
            </a:r>
          </a:p>
          <a:p>
            <a:pPr marL="0" indent="0">
              <a:buNone/>
            </a:pPr>
            <a:r>
              <a:rPr lang="hr-HR" dirty="0">
                <a:hlinkClick r:id="rId6"/>
              </a:rPr>
              <a:t>https://qph.fs.quoracdn.net/main-qimg-aaa557d31b54159df0cf114cbfa83a44</a:t>
            </a:r>
            <a:r>
              <a:rPr lang="hr-HR" dirty="0"/>
              <a:t>, </a:t>
            </a:r>
            <a:r>
              <a:rPr lang="hr-HR" dirty="0" err="1"/>
              <a:t>pristupljeno</a:t>
            </a:r>
            <a:r>
              <a:rPr lang="hr-HR" dirty="0"/>
              <a:t> 18.10.2020.</a:t>
            </a:r>
          </a:p>
          <a:p>
            <a:pPr marL="0" indent="0">
              <a:buNone/>
            </a:pPr>
            <a:r>
              <a:rPr lang="hr-HR" dirty="0">
                <a:hlinkClick r:id="rId7"/>
              </a:rPr>
              <a:t>https://image.shutterstock.com/z/stock-vector-illustration-of-chemical-the-strength-of-acid-base-and-salt-diagram-in-chemicals-a-salt-is-1713324577.jpg</a:t>
            </a:r>
            <a:r>
              <a:rPr lang="hr-HR" dirty="0"/>
              <a:t>, </a:t>
            </a:r>
            <a:r>
              <a:rPr lang="hr-HR" dirty="0" err="1"/>
              <a:t>pristupljeno</a:t>
            </a:r>
            <a:r>
              <a:rPr lang="hr-HR" dirty="0"/>
              <a:t> 18.10.2020.</a:t>
            </a:r>
          </a:p>
        </p:txBody>
      </p:sp>
    </p:spTree>
    <p:extLst>
      <p:ext uri="{BB962C8B-B14F-4D97-AF65-F5344CB8AC3E}">
        <p14:creationId xmlns:p14="http://schemas.microsoft.com/office/powerpoint/2010/main" val="270040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6">
            <a:extLst>
              <a:ext uri="{FF2B5EF4-FFF2-40B4-BE49-F238E27FC236}">
                <a16:creationId xmlns:a16="http://schemas.microsoft.com/office/drawing/2014/main" id="{5FEC7A34-539B-4949-BC75-F49D5FFC9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1A5A6B-C57C-400C-BDB9-A6944C702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902" y="909637"/>
            <a:ext cx="5895974" cy="13620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/>
              <a:t> </a:t>
            </a:r>
            <a:br>
              <a:rPr lang="hr-HR"/>
            </a:br>
            <a:endParaRPr lang="en-US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C9EB7A6-EC39-4A06-85E4-E6AB4E63C5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r="7480" b="-2"/>
          <a:stretch/>
        </p:blipFill>
        <p:spPr>
          <a:xfrm>
            <a:off x="800101" y="723900"/>
            <a:ext cx="4076700" cy="2573610"/>
          </a:xfrm>
          <a:prstGeom prst="rect">
            <a:avLst/>
          </a:prstGeom>
        </p:spPr>
      </p:pic>
      <p:cxnSp>
        <p:nvCxnSpPr>
          <p:cNvPr id="33" name="Straight Connector 28">
            <a:extLst>
              <a:ext uri="{FF2B5EF4-FFF2-40B4-BE49-F238E27FC236}">
                <a16:creationId xmlns:a16="http://schemas.microsoft.com/office/drawing/2014/main" id="{CA4B2C18-146D-48F9-BB98-D4E4D70A5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60826"/>
            <a:ext cx="56808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 descr="Slika na kojoj se prikazuje torta, vlak, rođendan, gledanje&#10;&#10;Opis je automatski generira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r="2" b="1842"/>
          <a:stretch/>
        </p:blipFill>
        <p:spPr>
          <a:xfrm>
            <a:off x="800101" y="3560491"/>
            <a:ext cx="4076700" cy="2573610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02406" y="2276474"/>
            <a:ext cx="6018662" cy="3553109"/>
          </a:xfrm>
        </p:spPr>
        <p:txBody>
          <a:bodyPr>
            <a:normAutofit/>
          </a:bodyPr>
          <a:lstStyle/>
          <a:p>
            <a:pPr lvl="0"/>
            <a:r>
              <a:rPr lang="hr-HR" sz="2400" dirty="0"/>
              <a:t>ionski spojevi kristalne građe</a:t>
            </a:r>
          </a:p>
          <a:p>
            <a:pPr lvl="0"/>
            <a:r>
              <a:rPr lang="hr-HR" sz="2400" dirty="0"/>
              <a:t>pri sobnoj temperaturi su čvrste građe</a:t>
            </a:r>
          </a:p>
          <a:p>
            <a:endParaRPr lang="hr-HR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51784B1-4DE1-43A3-95B9-A0EB6529F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56846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0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CCF6FB-1F47-4348-AAA2-B82113DB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1D94F8-6897-4ABD-9B8E-83E02A0B2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2293125"/>
            <a:ext cx="5111142" cy="36360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400" dirty="0"/>
          </a:p>
          <a:p>
            <a:pPr lvl="0"/>
            <a:r>
              <a:rPr lang="hr-HR" sz="2400" dirty="0"/>
              <a:t>većina se otapa u vodi i razlažu na ione (disociraju)</a:t>
            </a:r>
          </a:p>
          <a:p>
            <a:pPr marL="0" indent="0">
              <a:buNone/>
            </a:pPr>
            <a:r>
              <a:rPr lang="hr-HR" sz="2400" dirty="0"/>
              <a:t>Primjer: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35" y="4564875"/>
            <a:ext cx="5428343" cy="1168352"/>
          </a:xfrm>
          <a:prstGeom prst="rect">
            <a:avLst/>
          </a:prstGeom>
        </p:spPr>
      </p:pic>
      <p:pic>
        <p:nvPicPr>
          <p:cNvPr id="1026" name="Picture 2" descr="The process of dissociation of table salt (sodium chloride NaCl) in water. Formation of salt aqueous solution of hydrated cations and anions. Educational chemistry. Vector illustration in flat style.">
            <a:extLst>
              <a:ext uri="{FF2B5EF4-FFF2-40B4-BE49-F238E27FC236}">
                <a16:creationId xmlns:a16="http://schemas.microsoft.com/office/drawing/2014/main" id="{98B8B723-1273-4A3E-9A54-874CDF92A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78" y="0"/>
            <a:ext cx="6429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30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791E90-AA1B-4DCA-9E9B-AC485F30A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1053885"/>
            <a:ext cx="4181475" cy="5156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 </a:t>
            </a:r>
          </a:p>
          <a:p>
            <a:pPr lvl="0"/>
            <a:r>
              <a:rPr lang="hr-HR" sz="2400" dirty="0"/>
              <a:t>Vodene otopine i </a:t>
            </a:r>
            <a:r>
              <a:rPr lang="hr-HR" sz="2400" dirty="0" err="1"/>
              <a:t>taline</a:t>
            </a:r>
            <a:r>
              <a:rPr lang="hr-HR" sz="2400" dirty="0"/>
              <a:t> soli provode električnu struju jer sadržavaju slobodne ione </a:t>
            </a:r>
          </a:p>
          <a:p>
            <a:pPr lvl="0"/>
            <a:r>
              <a:rPr lang="hr-HR" sz="2400" dirty="0"/>
              <a:t>Soli u krutom stanju ne provode struju jer nemaju slobodne ione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5C6AF8-F612-4258-8345-3EBF04E83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735074"/>
            <a:ext cx="6515100" cy="338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7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88D55EC-BDF1-4142-8D65-DBD6B24CA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554" y="64869"/>
            <a:ext cx="5014789" cy="1318062"/>
          </a:xfrm>
        </p:spPr>
        <p:txBody>
          <a:bodyPr>
            <a:normAutofit/>
          </a:bodyPr>
          <a:lstStyle/>
          <a:p>
            <a:r>
              <a:rPr lang="hr-HR" dirty="0"/>
              <a:t>IMENOVANJE SOLI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5100" y="723900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E38C43-727F-40EE-803A-C5BD3AC39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740" y="1341120"/>
            <a:ext cx="11196786" cy="4030393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imena soli tvore se </a:t>
            </a:r>
            <a:r>
              <a:rPr lang="hr-HR" dirty="0">
                <a:solidFill>
                  <a:srgbClr val="FF0000"/>
                </a:solidFill>
              </a:rPr>
              <a:t>od </a:t>
            </a:r>
            <a:r>
              <a:rPr lang="hr-HR" u="sng" dirty="0">
                <a:solidFill>
                  <a:srgbClr val="FF0000"/>
                </a:solidFill>
              </a:rPr>
              <a:t>imena kationa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/>
              <a:t>i </a:t>
            </a:r>
            <a:r>
              <a:rPr lang="hr-HR" u="sng" dirty="0">
                <a:solidFill>
                  <a:srgbClr val="FF0000"/>
                </a:solidFill>
              </a:rPr>
              <a:t>imena aniona kiseline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00B050"/>
                </a:solidFill>
              </a:rPr>
              <a:t>u formulskoj jedinki </a:t>
            </a:r>
            <a:r>
              <a:rPr lang="hr-HR" dirty="0"/>
              <a:t>spoja</a:t>
            </a: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98050"/>
              </p:ext>
            </p:extLst>
          </p:nvPr>
        </p:nvGraphicFramePr>
        <p:xfrm>
          <a:off x="252549" y="1793966"/>
          <a:ext cx="11767716" cy="5182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1929">
                  <a:extLst>
                    <a:ext uri="{9D8B030D-6E8A-4147-A177-3AD203B41FA5}">
                      <a16:colId xmlns:a16="http://schemas.microsoft.com/office/drawing/2014/main" val="1084206941"/>
                    </a:ext>
                  </a:extLst>
                </a:gridCol>
                <a:gridCol w="2941929">
                  <a:extLst>
                    <a:ext uri="{9D8B030D-6E8A-4147-A177-3AD203B41FA5}">
                      <a16:colId xmlns:a16="http://schemas.microsoft.com/office/drawing/2014/main" val="2792539390"/>
                    </a:ext>
                  </a:extLst>
                </a:gridCol>
                <a:gridCol w="2941929">
                  <a:extLst>
                    <a:ext uri="{9D8B030D-6E8A-4147-A177-3AD203B41FA5}">
                      <a16:colId xmlns:a16="http://schemas.microsoft.com/office/drawing/2014/main" val="2443202249"/>
                    </a:ext>
                  </a:extLst>
                </a:gridCol>
                <a:gridCol w="2941929">
                  <a:extLst>
                    <a:ext uri="{9D8B030D-6E8A-4147-A177-3AD203B41FA5}">
                      <a16:colId xmlns:a16="http://schemas.microsoft.com/office/drawing/2014/main" val="3271732147"/>
                    </a:ext>
                  </a:extLst>
                </a:gridCol>
              </a:tblGrid>
              <a:tr h="117510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400">
                          <a:effectLst/>
                        </a:rPr>
                        <a:t>NAZIV SOLI 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400">
                          <a:effectLst/>
                        </a:rPr>
                        <a:t>FORMULSKA JEDINKA </a:t>
                      </a:r>
                      <a:r>
                        <a:rPr lang="en-US" sz="2400">
                          <a:effectLst/>
                        </a:rPr>
                        <a:t>SOLI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KATION 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r-HR" sz="2400">
                          <a:effectLst/>
                        </a:rPr>
                        <a:t>ANION 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extLst>
                  <a:ext uri="{0D108BD9-81ED-4DB2-BD59-A6C34878D82A}">
                    <a16:rowId xmlns:a16="http://schemas.microsoft.com/office/drawing/2014/main" val="3264435738"/>
                  </a:ext>
                </a:extLst>
              </a:tr>
              <a:tr h="80704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natrijev klorid 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NaCl 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Na</a:t>
                      </a:r>
                      <a:r>
                        <a:rPr lang="hr-HR" sz="2400" baseline="30000">
                          <a:effectLst/>
                        </a:rPr>
                        <a:t>+ 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Cl</a:t>
                      </a:r>
                      <a:r>
                        <a:rPr lang="hr-HR" sz="2400" baseline="30000">
                          <a:effectLst/>
                        </a:rPr>
                        <a:t>-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extLst>
                  <a:ext uri="{0D108BD9-81ED-4DB2-BD59-A6C34878D82A}">
                    <a16:rowId xmlns:a16="http://schemas.microsoft.com/office/drawing/2014/main" val="3760343292"/>
                  </a:ext>
                </a:extLst>
              </a:tr>
              <a:tr h="51182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kalijev sulfit 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K</a:t>
                      </a:r>
                      <a:r>
                        <a:rPr lang="hr-HR" sz="2400" baseline="-25000">
                          <a:effectLst/>
                        </a:rPr>
                        <a:t>2</a:t>
                      </a:r>
                      <a:r>
                        <a:rPr lang="hr-HR" sz="2400">
                          <a:effectLst/>
                        </a:rPr>
                        <a:t>SO</a:t>
                      </a:r>
                      <a:r>
                        <a:rPr lang="hr-HR" sz="2400" baseline="-25000">
                          <a:effectLst/>
                        </a:rPr>
                        <a:t>3 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2 K</a:t>
                      </a:r>
                      <a:r>
                        <a:rPr lang="hr-HR" sz="2400" baseline="30000" dirty="0">
                          <a:effectLst/>
                        </a:rPr>
                        <a:t>+ 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SO</a:t>
                      </a:r>
                      <a:r>
                        <a:rPr lang="hr-HR" sz="2400" baseline="-25000">
                          <a:effectLst/>
                        </a:rPr>
                        <a:t>3</a:t>
                      </a:r>
                      <a:r>
                        <a:rPr lang="hr-HR" sz="2400" baseline="30000">
                          <a:effectLst/>
                        </a:rPr>
                        <a:t>2-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extLst>
                  <a:ext uri="{0D108BD9-81ED-4DB2-BD59-A6C34878D82A}">
                    <a16:rowId xmlns:a16="http://schemas.microsoft.com/office/drawing/2014/main" val="3864826350"/>
                  </a:ext>
                </a:extLst>
              </a:tr>
              <a:tr h="80704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cinkov sulfat 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ZnSO</a:t>
                      </a:r>
                      <a:r>
                        <a:rPr lang="hr-HR" sz="2400" baseline="-25000">
                          <a:effectLst/>
                        </a:rPr>
                        <a:t>4 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Zn</a:t>
                      </a:r>
                      <a:r>
                        <a:rPr lang="hr-HR" sz="2400" baseline="30000">
                          <a:effectLst/>
                        </a:rPr>
                        <a:t>2+ 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SO</a:t>
                      </a:r>
                      <a:r>
                        <a:rPr lang="hr-HR" sz="2400" baseline="-25000">
                          <a:effectLst/>
                        </a:rPr>
                        <a:t>4</a:t>
                      </a:r>
                      <a:r>
                        <a:rPr lang="hr-HR" sz="2400" baseline="30000">
                          <a:effectLst/>
                        </a:rPr>
                        <a:t>2-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extLst>
                  <a:ext uri="{0D108BD9-81ED-4DB2-BD59-A6C34878D82A}">
                    <a16:rowId xmlns:a16="http://schemas.microsoft.com/office/drawing/2014/main" val="1322735920"/>
                  </a:ext>
                </a:extLst>
              </a:tr>
              <a:tr h="94095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kalcijev karbonat 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CaCO</a:t>
                      </a:r>
                      <a:r>
                        <a:rPr lang="hr-HR" sz="2400" baseline="-25000">
                          <a:effectLst/>
                        </a:rPr>
                        <a:t>3 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Ca</a:t>
                      </a:r>
                      <a:r>
                        <a:rPr lang="hr-HR" sz="2400" baseline="30000">
                          <a:effectLst/>
                        </a:rPr>
                        <a:t>2+ 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CO</a:t>
                      </a:r>
                      <a:r>
                        <a:rPr lang="hr-HR" sz="2400" baseline="-25000">
                          <a:effectLst/>
                        </a:rPr>
                        <a:t>3</a:t>
                      </a:r>
                      <a:r>
                        <a:rPr lang="hr-HR" sz="2400" baseline="30000">
                          <a:effectLst/>
                        </a:rPr>
                        <a:t>2-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extLst>
                  <a:ext uri="{0D108BD9-81ED-4DB2-BD59-A6C34878D82A}">
                    <a16:rowId xmlns:a16="http://schemas.microsoft.com/office/drawing/2014/main" val="2125065886"/>
                  </a:ext>
                </a:extLst>
              </a:tr>
              <a:tr h="94095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magnezijev nitrat 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Mg(NO</a:t>
                      </a:r>
                      <a:r>
                        <a:rPr lang="hr-HR" sz="2400" baseline="-25000">
                          <a:effectLst/>
                        </a:rPr>
                        <a:t>3</a:t>
                      </a:r>
                      <a:r>
                        <a:rPr lang="hr-HR" sz="2400">
                          <a:effectLst/>
                        </a:rPr>
                        <a:t>)</a:t>
                      </a:r>
                      <a:r>
                        <a:rPr lang="hr-HR" sz="2400" baseline="-25000">
                          <a:effectLst/>
                        </a:rPr>
                        <a:t>2 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effectLst/>
                        </a:rPr>
                        <a:t>Mg</a:t>
                      </a:r>
                      <a:r>
                        <a:rPr lang="hr-HR" sz="2400" baseline="30000">
                          <a:effectLst/>
                        </a:rPr>
                        <a:t>2+ </a:t>
                      </a:r>
                      <a:endParaRPr lang="hr-H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2 NO</a:t>
                      </a:r>
                      <a:r>
                        <a:rPr lang="hr-HR" sz="2400" baseline="-25000" dirty="0">
                          <a:effectLst/>
                        </a:rPr>
                        <a:t>3</a:t>
                      </a:r>
                      <a:r>
                        <a:rPr lang="hr-HR" sz="2400" baseline="30000" dirty="0">
                          <a:effectLst/>
                        </a:rPr>
                        <a:t>-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47" marR="81047" marT="40523" marB="40523"/>
                </a:tc>
                <a:extLst>
                  <a:ext uri="{0D108BD9-81ED-4DB2-BD59-A6C34878D82A}">
                    <a16:rowId xmlns:a16="http://schemas.microsoft.com/office/drawing/2014/main" val="1898412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99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34F906-BE3E-4E25-BACE-13AFA6680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DOBIVANJE SOLI: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331145-45EA-499C-8EE3-5E331E047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09" y="2638697"/>
            <a:ext cx="11096478" cy="5197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u="sng" dirty="0">
                <a:solidFill>
                  <a:srgbClr val="FF0000"/>
                </a:solidFill>
              </a:rPr>
              <a:t>1. reakcijom metala i nemetala (izravna sinteza)</a:t>
            </a:r>
            <a:endParaRPr lang="hr-H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400" dirty="0"/>
              <a:t>	Primjer 1:	   Cu(s) + S(s) → </a:t>
            </a:r>
            <a:r>
              <a:rPr lang="hr-HR" sz="2400" dirty="0" err="1"/>
              <a:t>CuS</a:t>
            </a:r>
            <a:r>
              <a:rPr lang="hr-HR" sz="2400" dirty="0"/>
              <a:t>(s)</a:t>
            </a:r>
          </a:p>
          <a:p>
            <a:pPr marL="0" indent="0">
              <a:buNone/>
            </a:pPr>
            <a:r>
              <a:rPr lang="hr-HR" sz="2400" dirty="0"/>
              <a:t>	Primjer 2: 	   2 Na(s) + Cl</a:t>
            </a:r>
            <a:r>
              <a:rPr lang="hr-HR" sz="2400" baseline="-25000" dirty="0"/>
              <a:t>2</a:t>
            </a:r>
            <a:r>
              <a:rPr lang="hr-HR" sz="2400" dirty="0"/>
              <a:t> (g)  →   2 </a:t>
            </a:r>
            <a:r>
              <a:rPr lang="hr-HR" sz="2400" dirty="0" err="1"/>
              <a:t>NaCl</a:t>
            </a:r>
            <a:r>
              <a:rPr lang="hr-HR" sz="2400" dirty="0"/>
              <a:t>(s)</a:t>
            </a:r>
          </a:p>
          <a:p>
            <a:pPr marL="0" indent="0">
              <a:buNone/>
            </a:pPr>
            <a:endParaRPr lang="hr-HR" sz="5100" dirty="0"/>
          </a:p>
          <a:p>
            <a:endParaRPr lang="hr-HR" sz="51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0685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BC1B80-D741-4CA2-8BBA-3B55BFABC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A0F703-9E96-4391-8018-74542B819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u="sng" dirty="0">
                <a:solidFill>
                  <a:srgbClr val="FF0000"/>
                </a:solidFill>
              </a:rPr>
              <a:t>2. reakcijom metala i kiseline</a:t>
            </a:r>
            <a:endParaRPr lang="hr-H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400" dirty="0"/>
              <a:t>	  Fe(s) + 2 HCl(</a:t>
            </a:r>
            <a:r>
              <a:rPr lang="hr-HR" sz="2400" dirty="0" err="1"/>
              <a:t>aq</a:t>
            </a:r>
            <a:r>
              <a:rPr lang="hr-HR" sz="2400" dirty="0"/>
              <a:t>) → FeCl</a:t>
            </a:r>
            <a:r>
              <a:rPr lang="hr-HR" sz="2400" baseline="-25000" dirty="0"/>
              <a:t>2</a:t>
            </a:r>
            <a:r>
              <a:rPr lang="hr-HR" sz="2400" dirty="0"/>
              <a:t> (</a:t>
            </a:r>
            <a:r>
              <a:rPr lang="hr-HR" sz="2400" dirty="0" err="1"/>
              <a:t>aq</a:t>
            </a:r>
            <a:r>
              <a:rPr lang="hr-HR" sz="2400" dirty="0"/>
              <a:t>) + H</a:t>
            </a:r>
            <a:r>
              <a:rPr lang="hr-HR" sz="2400" baseline="-25000" dirty="0"/>
              <a:t>2</a:t>
            </a:r>
            <a:r>
              <a:rPr lang="hr-HR" sz="2400" dirty="0"/>
              <a:t>(g)</a:t>
            </a:r>
          </a:p>
          <a:p>
            <a:pPr marL="0" indent="0">
              <a:buNone/>
            </a:pPr>
            <a:r>
              <a:rPr lang="hr-HR" sz="2400" dirty="0"/>
              <a:t>		 - produkti su </a:t>
            </a:r>
            <a:r>
              <a:rPr lang="hr-HR" sz="2400" dirty="0">
                <a:solidFill>
                  <a:srgbClr val="FF0000"/>
                </a:solidFill>
              </a:rPr>
              <a:t>sol i plin vodik</a:t>
            </a:r>
          </a:p>
          <a:p>
            <a:pPr marL="0" indent="0">
              <a:buNone/>
            </a:pPr>
            <a:endParaRPr lang="hr-HR" sz="2400" dirty="0"/>
          </a:p>
        </p:txBody>
      </p:sp>
      <p:cxnSp>
        <p:nvCxnSpPr>
          <p:cNvPr id="5" name="Ravni poveznik sa strelicom 4"/>
          <p:cNvCxnSpPr/>
          <p:nvPr/>
        </p:nvCxnSpPr>
        <p:spPr>
          <a:xfrm flipH="1">
            <a:off x="4693920" y="3309257"/>
            <a:ext cx="235131" cy="1915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avni poveznik sa strelicom 5"/>
          <p:cNvCxnSpPr/>
          <p:nvPr/>
        </p:nvCxnSpPr>
        <p:spPr>
          <a:xfrm flipH="1">
            <a:off x="5956663" y="3309257"/>
            <a:ext cx="409304" cy="2612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0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2F8F67D-3770-4038-AFA8-3DB9222CB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498" y="813723"/>
            <a:ext cx="3619697" cy="1919469"/>
          </a:xfrm>
        </p:spPr>
        <p:txBody>
          <a:bodyPr>
            <a:normAutofit/>
          </a:bodyPr>
          <a:lstStyle/>
          <a:p>
            <a:endParaRPr lang="hr-HR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7592D914-12A1-4D4F-A9DC-A19CBA710F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2795" y="2203269"/>
                <a:ext cx="10505434" cy="34779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400" b="1" u="sng" dirty="0">
                    <a:solidFill>
                      <a:srgbClr val="FF0000"/>
                    </a:solidFill>
                  </a:rPr>
                  <a:t>3. reakcijom oksida metala i kiseline</a:t>
                </a:r>
              </a:p>
              <a:p>
                <a:pPr marL="0" indent="0">
                  <a:buNone/>
                </a:pPr>
                <a:endParaRPr lang="hr-HR" sz="2400" dirty="0"/>
              </a:p>
              <a:p>
                <a:pPr marL="0" indent="0">
                  <a:buNone/>
                </a:pPr>
                <a:r>
                  <a:rPr lang="hr-HR" sz="2400" dirty="0"/>
                  <a:t>	</a:t>
                </a:r>
                <a:r>
                  <a:rPr lang="hr-HR" sz="2400" dirty="0" err="1"/>
                  <a:t>CuO</a:t>
                </a:r>
                <a:r>
                  <a:rPr lang="hr-HR" sz="2400" dirty="0"/>
                  <a:t>(s) + H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SO</a:t>
                </a:r>
                <a:r>
                  <a:rPr lang="hr-HR" sz="2400" baseline="-25000" dirty="0"/>
                  <a:t>4</a:t>
                </a:r>
                <a:r>
                  <a:rPr lang="hr-HR" sz="2400" dirty="0"/>
                  <a:t>(</a:t>
                </a:r>
                <a:r>
                  <a:rPr lang="hr-HR" sz="2400" dirty="0" err="1"/>
                  <a:t>aq</a:t>
                </a:r>
                <a:r>
                  <a:rPr lang="hr-HR" sz="2400" dirty="0"/>
                  <a:t>) →  CuSO</a:t>
                </a:r>
                <a:r>
                  <a:rPr lang="hr-HR" sz="2400" baseline="-25000" dirty="0"/>
                  <a:t>4 </a:t>
                </a:r>
                <a:r>
                  <a:rPr lang="hr-HR" sz="2400" dirty="0"/>
                  <a:t>(</a:t>
                </a:r>
                <a:r>
                  <a:rPr lang="hr-HR" sz="2400" dirty="0" err="1"/>
                  <a:t>aq</a:t>
                </a:r>
                <a:r>
                  <a:rPr lang="hr-HR" sz="2400" dirty="0"/>
                  <a:t>) + H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O(l)</a:t>
                </a:r>
              </a:p>
              <a:p>
                <a:pPr marL="0" indent="0">
                  <a:buNone/>
                </a:pPr>
                <a:r>
                  <a:rPr lang="hr-HR" sz="2400" dirty="0"/>
                  <a:t>				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         ↓</m:t>
                    </m:r>
                  </m:oMath>
                </a14:m>
                <a:r>
                  <a:rPr lang="hr-HR" sz="2400" dirty="0"/>
                  <a:t>	produkti su sol i voda</a:t>
                </a:r>
              </a:p>
              <a:p>
                <a:pPr marL="0" indent="0">
                  <a:buNone/>
                </a:pPr>
                <a:r>
                  <a:rPr lang="hr-HR" sz="2400" dirty="0"/>
                  <a:t>				CuSO</a:t>
                </a:r>
                <a:r>
                  <a:rPr lang="hr-HR" sz="2400" baseline="-25000" dirty="0"/>
                  <a:t>4 </a:t>
                </a:r>
                <a:r>
                  <a:rPr lang="hr-HR" sz="2400" dirty="0"/>
                  <a:t>∙ 5H</a:t>
                </a:r>
                <a:r>
                  <a:rPr lang="hr-HR" sz="2400" baseline="-25000" dirty="0"/>
                  <a:t>2</a:t>
                </a:r>
                <a:r>
                  <a:rPr lang="hr-HR" sz="2400" dirty="0"/>
                  <a:t>O(s)</a:t>
                </a:r>
              </a:p>
              <a:p>
                <a:pPr marL="0" indent="0">
                  <a:buNone/>
                </a:pPr>
                <a:r>
                  <a:rPr lang="hr-HR" sz="2400" dirty="0"/>
                  <a:t>			</a:t>
                </a:r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7592D914-12A1-4D4F-A9DC-A19CBA710F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2795" y="2203269"/>
                <a:ext cx="10505434" cy="3477952"/>
              </a:xfrm>
              <a:blipFill>
                <a:blip r:embed="rId2"/>
                <a:stretch>
                  <a:fillRect l="-871" t="-35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0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B507C6-F551-4EC8-B9B5-08B826841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0337DE-1351-46E1-903F-9AC62DCFF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2C4D1B5-5258-4F12-9586-2B60EB879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392"/>
            <a:ext cx="12192000" cy="66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0129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8E4E2"/>
      </a:lt2>
      <a:accent1>
        <a:srgbClr val="4DA4C3"/>
      </a:accent1>
      <a:accent2>
        <a:srgbClr val="3B61B1"/>
      </a:accent2>
      <a:accent3>
        <a:srgbClr val="584DC3"/>
      </a:accent3>
      <a:accent4>
        <a:srgbClr val="7A3FB3"/>
      </a:accent4>
      <a:accent5>
        <a:srgbClr val="BB4DC3"/>
      </a:accent5>
      <a:accent6>
        <a:srgbClr val="B13B88"/>
      </a:accent6>
      <a:hlink>
        <a:srgbClr val="BF613F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572</Words>
  <Application>Microsoft Office PowerPoint</Application>
  <PresentationFormat>Široki zaslon</PresentationFormat>
  <Paragraphs>74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Calisto MT</vt:lpstr>
      <vt:lpstr>Cambria Math</vt:lpstr>
      <vt:lpstr>Univers Condensed</vt:lpstr>
      <vt:lpstr>ChronicleVTI</vt:lpstr>
      <vt:lpstr>SOLI</vt:lpstr>
      <vt:lpstr>  </vt:lpstr>
      <vt:lpstr>PowerPoint prezentacija</vt:lpstr>
      <vt:lpstr>PowerPoint prezentacija</vt:lpstr>
      <vt:lpstr>IMENOVANJE SOLI</vt:lpstr>
      <vt:lpstr>DOBIVANJE SOLI: </vt:lpstr>
      <vt:lpstr>PowerPoint prezentacija</vt:lpstr>
      <vt:lpstr>PowerPoint prezentacija</vt:lpstr>
      <vt:lpstr>PowerPoint prezentacija</vt:lpstr>
      <vt:lpstr> </vt:lpstr>
      <vt:lpstr>PowerPoint prezentacija</vt:lpstr>
      <vt:lpstr>TOPLJIVOST SOLI</vt:lpstr>
      <vt:lpstr>Popis literature: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</dc:title>
  <dc:creator>Martina Simić-Meznarić</dc:creator>
  <cp:lastModifiedBy>Martina Simić-Meznarić</cp:lastModifiedBy>
  <cp:revision>3</cp:revision>
  <dcterms:created xsi:type="dcterms:W3CDTF">2020-10-20T09:34:17Z</dcterms:created>
  <dcterms:modified xsi:type="dcterms:W3CDTF">2020-10-20T09:39:11Z</dcterms:modified>
</cp:coreProperties>
</file>