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8"/>
  </p:notesMasterIdLst>
  <p:sldIdLst>
    <p:sldId id="256" r:id="rId2"/>
    <p:sldId id="265" r:id="rId3"/>
    <p:sldId id="260" r:id="rId4"/>
    <p:sldId id="266" r:id="rId5"/>
    <p:sldId id="264" r:id="rId6"/>
    <p:sldId id="262" r:id="rId7"/>
    <p:sldId id="267" r:id="rId8"/>
    <p:sldId id="270" r:id="rId9"/>
    <p:sldId id="268" r:id="rId10"/>
    <p:sldId id="269" r:id="rId11"/>
    <p:sldId id="263" r:id="rId12"/>
    <p:sldId id="271" r:id="rId13"/>
    <p:sldId id="272" r:id="rId14"/>
    <p:sldId id="274" r:id="rId15"/>
    <p:sldId id="273" r:id="rId16"/>
    <p:sldId id="275" r:id="rId1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C9B99-9641-47CB-956F-58CA2BE69629}" type="datetimeFigureOut">
              <a:rPr lang="hr-HR" smtClean="0"/>
              <a:t>6.10.2020.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C53B38-B7AF-42AC-9E20-794469DE0CF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9859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Video 30, video 31</a:t>
            </a: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C53B38-B7AF-42AC-9E20-794469DE0CFC}" type="slidenum">
              <a:rPr lang="hr-HR" smtClean="0"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1644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Video 32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C53B38-B7AF-42AC-9E20-794469DE0CFC}" type="slidenum">
              <a:rPr lang="hr-HR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54602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/>
              <a:t>Video 33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C53B38-B7AF-42AC-9E20-794469DE0CFC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6718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47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4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21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2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9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3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4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20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61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37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10/6/2020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8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37" r:id="rId6"/>
    <p:sldLayoutId id="2147483733" r:id="rId7"/>
    <p:sldLayoutId id="2147483734" r:id="rId8"/>
    <p:sldLayoutId id="2147483735" r:id="rId9"/>
    <p:sldLayoutId id="2147483736" r:id="rId10"/>
    <p:sldLayoutId id="214748373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faportal.hr/phocadownload/osnovna_skola/8_razred/kemija/galerija_slika/03.%20Nemetali,%20sumpor%20i%20spojevi%20sumpora/slides/3.4b%20Monoklinski%20sumpor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cdn.topcombi.org/img/3348957/instrukciya-po-primeneniyu-kolloidnoj-seri-dlya-obrabotki-i-opriskivaniya-vinograda-3.jpg" TargetMode="External"/><Relationship Id="rId2" Type="http://schemas.openxmlformats.org/officeDocument/2006/relationships/hyperlink" Target="https://sites.google.com/site/sumpor4554/_/rsrc/1521555287736/alotropske-modifikacije/sumpor1.jpg?height=211&amp;width=32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7A93B028-F8F4-4F84-98D7-2779E4D8B9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C254636-BEEC-4E48-BF0C-D2C6BF583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22" name="Freeform: Shape 14">
              <a:extLst>
                <a:ext uri="{FF2B5EF4-FFF2-40B4-BE49-F238E27FC236}">
                  <a16:creationId xmlns:a16="http://schemas.microsoft.com/office/drawing/2014/main" id="{83AF5681-1B96-4C35-AB17-AB7793A4EF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15">
              <a:extLst>
                <a:ext uri="{FF2B5EF4-FFF2-40B4-BE49-F238E27FC236}">
                  <a16:creationId xmlns:a16="http://schemas.microsoft.com/office/drawing/2014/main" id="{F1C65047-892E-46D5-9E82-93FB2E432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16">
              <a:extLst>
                <a:ext uri="{FF2B5EF4-FFF2-40B4-BE49-F238E27FC236}">
                  <a16:creationId xmlns:a16="http://schemas.microsoft.com/office/drawing/2014/main" id="{4AD2952C-9885-4337-B770-851BDEB88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B07DD51-ACE9-4B98-AB77-D23DBEF484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F483983-8B4E-40F0-BF70-192D840B79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8853237-6306-4734-906A-E334FDEAAF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848C5D2-21E8-4E56-B25E-809869A75C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C2835CC8-056E-4BAC-8D15-AFBDA8165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5797883" cy="3155419"/>
          </a:xfrm>
        </p:spPr>
        <p:txBody>
          <a:bodyPr anchor="b">
            <a:normAutofit/>
          </a:bodyPr>
          <a:lstStyle/>
          <a:p>
            <a:pPr algn="l"/>
            <a:r>
              <a:rPr lang="hr-HR" sz="5400"/>
              <a:t>SUMPOR I SPOJEVI SUMPORA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DB6EB70-A10E-4484-970D-E6427DF6B7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2785" y="4074784"/>
            <a:ext cx="5797882" cy="2054306"/>
          </a:xfrm>
        </p:spPr>
        <p:txBody>
          <a:bodyPr anchor="t">
            <a:normAutofit/>
          </a:bodyPr>
          <a:lstStyle/>
          <a:p>
            <a:pPr algn="l"/>
            <a:endParaRPr lang="hr-HR" sz="2200"/>
          </a:p>
        </p:txBody>
      </p:sp>
      <p:pic>
        <p:nvPicPr>
          <p:cNvPr id="38" name="Picture 3">
            <a:extLst>
              <a:ext uri="{FF2B5EF4-FFF2-40B4-BE49-F238E27FC236}">
                <a16:creationId xmlns:a16="http://schemas.microsoft.com/office/drawing/2014/main" id="{9F6BFC64-5D1D-4052-96E8-A7D918A7AA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4" r="46746" b="-1"/>
          <a:stretch/>
        </p:blipFill>
        <p:spPr>
          <a:xfrm>
            <a:off x="7188594" y="10"/>
            <a:ext cx="5003406" cy="6857990"/>
          </a:xfrm>
          <a:prstGeom prst="rect">
            <a:avLst/>
          </a:prstGeom>
        </p:spPr>
      </p:pic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29158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F7513226-C6E6-4885-A42A-D6411FF0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9BC07C6F-FF27-4C7D-BF5D-4B4B8880B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3B062B0F-BCEB-436F-AB59-970CC5EEE54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A2CDB5C4-8E76-40DC-A3EA-AF3D5066EA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5188252B-68F7-4FD1-98ED-39451A985BD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43015DC-C4C8-408D-91FE-CB52233190B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9E420DB7-0D88-4E37-B948-6FB4A8AD86A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8BA96C9-4B69-43D0-A129-4C2DF6571D6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B9C0CB4-8BF5-4813-A26B-7B3C36368E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1A6261E-C71C-43D5-8164-2B8BB8DFA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326277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D9C09A-C055-4C30-86CA-70B5B5CDA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/>
              <a:t>3. SUMPOROV(VI) OKSID = SUMPOROV TRIOKSID, SO</a:t>
            </a:r>
            <a:r>
              <a:rPr lang="hr-HR" b="1" u="sng" baseline="-25000" dirty="0"/>
              <a:t>3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DF91AA-5744-4695-8CAC-16538727F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lvl="0"/>
            <a:r>
              <a:rPr lang="hr-HR" dirty="0"/>
              <a:t>Nastaje oksidacijom sumporova(VI) oksida: </a:t>
            </a:r>
          </a:p>
          <a:p>
            <a:pPr marL="0" lvl="0" indent="0" algn="ctr">
              <a:buNone/>
            </a:pPr>
            <a:r>
              <a:rPr lang="hr-HR" dirty="0"/>
              <a:t>SO</a:t>
            </a:r>
            <a:r>
              <a:rPr lang="hr-HR" baseline="-25000" dirty="0"/>
              <a:t>2</a:t>
            </a:r>
            <a:r>
              <a:rPr lang="hr-HR" dirty="0"/>
              <a:t>(g) + O</a:t>
            </a:r>
            <a:r>
              <a:rPr lang="hr-HR" baseline="-25000" dirty="0"/>
              <a:t>2</a:t>
            </a:r>
            <a:r>
              <a:rPr lang="hr-HR" dirty="0"/>
              <a:t>(g) → SO</a:t>
            </a:r>
            <a:r>
              <a:rPr lang="hr-HR" baseline="-25000" dirty="0"/>
              <a:t>3</a:t>
            </a:r>
            <a:r>
              <a:rPr lang="hr-HR" dirty="0"/>
              <a:t>(g)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945655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6D6BA2F-E3B0-4535-A927-18814686B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B050"/>
                </a:solidFill>
              </a:rPr>
              <a:t>Praktični rad: Svojstva koncentrirane sumporne kiseline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7FBD267-479B-4B09-8AD4-9880514EA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94518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D2D80B-946A-42B0-B153-0F617F1D6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hr-HR" b="1" u="sng" dirty="0"/>
              <a:t>4. SUMPORNA KISELINA, H</a:t>
            </a:r>
            <a:r>
              <a:rPr lang="hr-HR" b="1" u="sng" baseline="-25000" dirty="0"/>
              <a:t>2</a:t>
            </a:r>
            <a:r>
              <a:rPr lang="hr-HR" b="1" u="sng" dirty="0"/>
              <a:t>SO</a:t>
            </a:r>
            <a:r>
              <a:rPr lang="hr-HR" b="1" u="sng" baseline="-25000" dirty="0"/>
              <a:t>4</a:t>
            </a:r>
            <a:br>
              <a:rPr lang="hr-HR" dirty="0"/>
            </a:br>
            <a:r>
              <a:rPr lang="hr-HR" dirty="0"/>
              <a:t> 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8566753-DA5F-4BA6-9D6C-C6121C94A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lvl="0"/>
            <a:r>
              <a:rPr lang="hr-HR" dirty="0"/>
              <a:t>Nastaje reakcijom sumporova(VI) oksida i vode: </a:t>
            </a:r>
          </a:p>
          <a:p>
            <a:pPr marL="0" lvl="0" indent="0" algn="ctr">
              <a:buNone/>
            </a:pPr>
            <a:r>
              <a:rPr lang="hr-HR" dirty="0"/>
              <a:t>SO</a:t>
            </a:r>
            <a:r>
              <a:rPr lang="hr-HR" baseline="-25000" dirty="0"/>
              <a:t>3</a:t>
            </a:r>
            <a:r>
              <a:rPr lang="hr-HR" dirty="0"/>
              <a:t>(g) + H</a:t>
            </a:r>
            <a:r>
              <a:rPr lang="hr-HR" baseline="-25000" dirty="0"/>
              <a:t>2</a:t>
            </a:r>
            <a:r>
              <a:rPr lang="hr-HR" dirty="0"/>
              <a:t>O(l) → H</a:t>
            </a:r>
            <a:r>
              <a:rPr lang="hr-HR" baseline="-25000" dirty="0"/>
              <a:t>2</a:t>
            </a:r>
            <a:r>
              <a:rPr lang="hr-HR" dirty="0"/>
              <a:t>SO</a:t>
            </a:r>
            <a:r>
              <a:rPr lang="hr-HR" baseline="-25000" dirty="0"/>
              <a:t>4</a:t>
            </a:r>
            <a:r>
              <a:rPr lang="hr-HR" dirty="0"/>
              <a:t>(</a:t>
            </a:r>
            <a:r>
              <a:rPr lang="hr-HR" dirty="0" err="1"/>
              <a:t>aq</a:t>
            </a:r>
            <a:r>
              <a:rPr lang="hr-HR" dirty="0"/>
              <a:t>)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2791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BFE34E-0487-41B5-BEDE-034BAE10E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11ECF4F-694D-4FC9-B8F5-80A97D163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Svojstva:</a:t>
            </a:r>
          </a:p>
          <a:p>
            <a:pPr lvl="0"/>
            <a:r>
              <a:rPr lang="hr-HR" dirty="0"/>
              <a:t>Nagrizajuća tvar</a:t>
            </a:r>
          </a:p>
          <a:p>
            <a:pPr lvl="0"/>
            <a:r>
              <a:rPr lang="hr-HR" dirty="0"/>
              <a:t>Higroskopna tvar – veže vlagu iz zraka</a:t>
            </a:r>
          </a:p>
          <a:p>
            <a:pPr lvl="0"/>
            <a:r>
              <a:rPr lang="hr-HR" dirty="0" err="1"/>
              <a:t>Dehidratacijsko</a:t>
            </a:r>
            <a:r>
              <a:rPr lang="hr-HR" dirty="0"/>
              <a:t> sredstvo – drugim tvarima oduzima vodu</a:t>
            </a:r>
          </a:p>
          <a:p>
            <a:pPr marL="0" lv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Upotreba:</a:t>
            </a:r>
          </a:p>
          <a:p>
            <a:pPr lvl="0"/>
            <a:r>
              <a:rPr lang="hr-HR" dirty="0"/>
              <a:t>Proizvodnja umjetnih gnojiva, boja, lakova</a:t>
            </a:r>
          </a:p>
          <a:p>
            <a:pPr lvl="0"/>
            <a:r>
              <a:rPr lang="hr-HR" dirty="0"/>
              <a:t>Sredstvo  za sušenje</a:t>
            </a:r>
          </a:p>
          <a:p>
            <a:pPr lvl="0"/>
            <a:r>
              <a:rPr lang="hr-HR" dirty="0"/>
              <a:t>Reagens u reakcijama</a:t>
            </a:r>
          </a:p>
          <a:p>
            <a:pPr lvl="0"/>
            <a:r>
              <a:rPr lang="hr-HR" dirty="0"/>
              <a:t>Katalizator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4454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EA875C-2088-4642-B060-A3077A8C8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Popis literature: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1294949-66F2-4D3D-A724-0F7BEA52D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1. </a:t>
            </a:r>
            <a:r>
              <a:rPr lang="hr-HR" dirty="0" err="1"/>
              <a:t>Vladušić</a:t>
            </a:r>
            <a:r>
              <a:rPr lang="hr-HR" dirty="0"/>
              <a:t>, R., </a:t>
            </a:r>
            <a:r>
              <a:rPr lang="hr-HR" dirty="0" err="1"/>
              <a:t>Šimičić,S</a:t>
            </a:r>
            <a:r>
              <a:rPr lang="hr-HR" dirty="0"/>
              <a:t>., </a:t>
            </a:r>
            <a:r>
              <a:rPr lang="hr-HR" dirty="0" err="1"/>
              <a:t>Pernar,M</a:t>
            </a:r>
            <a:r>
              <a:rPr lang="hr-HR" dirty="0"/>
              <a:t>.(2020): KEMIJA 8, udžbenik kemije za osmi razred osnovne škole, Profil, Zagreb.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79298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FF6B1B2-27C6-412B-998C-AC7FB8E0C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Popis literature: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216CBD9C-59E8-4D2E-BAA5-B9521C148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271"/>
            <a:ext cx="10515600" cy="4110934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hr-HR" dirty="0">
                <a:hlinkClick r:id="rId2"/>
              </a:rPr>
              <a:t>Internetski izvori:</a:t>
            </a:r>
          </a:p>
          <a:p>
            <a:pPr marL="0" indent="0">
              <a:buNone/>
            </a:pPr>
            <a:r>
              <a:rPr lang="hr-HR" dirty="0">
                <a:hlinkClick r:id="rId2"/>
              </a:rPr>
              <a:t>https://cdn.mos.cms.futurecdn.net/iwyz3XPCbrZH5YT99C7ETn-1200-80.jpg, </a:t>
            </a:r>
            <a:r>
              <a:rPr lang="hr-HR" dirty="0" err="1">
                <a:hlinkClick r:id="rId2"/>
              </a:rPr>
              <a:t>pristupljeno</a:t>
            </a:r>
            <a:r>
              <a:rPr lang="hr-HR" dirty="0">
                <a:hlinkClick r:id="rId2"/>
              </a:rPr>
              <a:t> 1.10.2020.</a:t>
            </a:r>
          </a:p>
          <a:p>
            <a:pPr marL="0" indent="0">
              <a:buNone/>
            </a:pPr>
            <a:r>
              <a:rPr lang="hr-HR" dirty="0">
                <a:hlinkClick r:id="rId2"/>
              </a:rPr>
              <a:t> https://www.alfaportal.hr/phocadownload/osnovna_skola/8_razred/kemija/galerija_slika/03.%20Nemetali,%20sumpor%20i%20spojevi%20sumpora/slides/3.4b%20Monoklinski%20sumpor.jpg</a:t>
            </a:r>
            <a:r>
              <a:rPr lang="hr-HR" dirty="0"/>
              <a:t>, </a:t>
            </a:r>
            <a:r>
              <a:rPr lang="hr-HR" dirty="0" err="1"/>
              <a:t>pristupljeno</a:t>
            </a:r>
            <a:r>
              <a:rPr lang="hr-HR" dirty="0"/>
              <a:t> 1.10.2020.</a:t>
            </a:r>
          </a:p>
        </p:txBody>
      </p:sp>
    </p:spTree>
    <p:extLst>
      <p:ext uri="{BB962C8B-B14F-4D97-AF65-F5344CB8AC3E}">
        <p14:creationId xmlns:p14="http://schemas.microsoft.com/office/powerpoint/2010/main" val="2708901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0EE3CC-0719-4A13-B77D-6DDE0D28C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D0D60A7-1383-42D2-88A9-9FFFFB5A1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https://sites.google.com/site/sumpor4554/_/rsrc/1521555287736/alotropske-modifikacije/sumpor1.jpg?height=211&amp;width=320</a:t>
            </a:r>
            <a:r>
              <a:rPr lang="hr-HR" dirty="0"/>
              <a:t>, </a:t>
            </a:r>
            <a:r>
              <a:rPr lang="hr-HR" dirty="0" err="1"/>
              <a:t>pristupljeno</a:t>
            </a:r>
            <a:r>
              <a:rPr lang="hr-HR" dirty="0"/>
              <a:t> 1.10.2020.</a:t>
            </a:r>
          </a:p>
          <a:p>
            <a:pPr marL="0" indent="0">
              <a:buNone/>
            </a:pPr>
            <a:endParaRPr lang="hr-HR" dirty="0">
              <a:hlinkClick r:id="rId3"/>
            </a:endParaRPr>
          </a:p>
          <a:p>
            <a:r>
              <a:rPr lang="hr-HR" dirty="0">
                <a:hlinkClick r:id="rId3"/>
              </a:rPr>
              <a:t>https://cdn.topcombi.org/img/3348957/instrukciya-po-primeneniyu-kolloidnoj-seri-dlya-obrabotki-i-opriskivaniya-vinograda-3.jpg</a:t>
            </a:r>
            <a:r>
              <a:rPr lang="hr-HR" dirty="0"/>
              <a:t> , </a:t>
            </a:r>
            <a:r>
              <a:rPr lang="hr-HR" dirty="0" err="1"/>
              <a:t>pristupljeno</a:t>
            </a:r>
            <a:r>
              <a:rPr lang="hr-HR" dirty="0"/>
              <a:t> 1.10.2020.</a:t>
            </a:r>
          </a:p>
        </p:txBody>
      </p:sp>
    </p:spTree>
    <p:extLst>
      <p:ext uri="{BB962C8B-B14F-4D97-AF65-F5344CB8AC3E}">
        <p14:creationId xmlns:p14="http://schemas.microsoft.com/office/powerpoint/2010/main" val="2580350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6" name="Rectangle 7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077" name="Rectangle 7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3078" name="Top left">
            <a:extLst>
              <a:ext uri="{FF2B5EF4-FFF2-40B4-BE49-F238E27FC236}">
                <a16:creationId xmlns:a16="http://schemas.microsoft.com/office/drawing/2014/main" id="{A345EEC5-ECAA-408B-B9D7-1C0E1102C1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3079" name="Freeform: Shape 75">
              <a:extLst>
                <a:ext uri="{FF2B5EF4-FFF2-40B4-BE49-F238E27FC236}">
                  <a16:creationId xmlns:a16="http://schemas.microsoft.com/office/drawing/2014/main" id="{C09B09D8-FF9D-4CE5-853B-3BA46FD5C3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3080" name="Freeform: Shape 76">
              <a:extLst>
                <a:ext uri="{FF2B5EF4-FFF2-40B4-BE49-F238E27FC236}">
                  <a16:creationId xmlns:a16="http://schemas.microsoft.com/office/drawing/2014/main" id="{7DC978A2-F53F-4B72-9BAC-5F78F00B6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1" name="Freeform: Shape 77">
              <a:extLst>
                <a:ext uri="{FF2B5EF4-FFF2-40B4-BE49-F238E27FC236}">
                  <a16:creationId xmlns:a16="http://schemas.microsoft.com/office/drawing/2014/main" id="{4F73D09D-1DE1-441E-88F5-CD2CBAB88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2" name="Freeform: Shape 78">
              <a:extLst>
                <a:ext uri="{FF2B5EF4-FFF2-40B4-BE49-F238E27FC236}">
                  <a16:creationId xmlns:a16="http://schemas.microsoft.com/office/drawing/2014/main" id="{9DE61DBF-5FB0-4603-BE95-C566DD48BE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3" name="Freeform: Shape 79">
              <a:extLst>
                <a:ext uri="{FF2B5EF4-FFF2-40B4-BE49-F238E27FC236}">
                  <a16:creationId xmlns:a16="http://schemas.microsoft.com/office/drawing/2014/main" id="{D8C89DF5-F013-4C54-B9AD-2E158706C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4" name="Freeform: Shape 80">
              <a:extLst>
                <a:ext uri="{FF2B5EF4-FFF2-40B4-BE49-F238E27FC236}">
                  <a16:creationId xmlns:a16="http://schemas.microsoft.com/office/drawing/2014/main" id="{9ED89947-A3CF-4B11-8DE7-5D07A57CB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5" name="Freeform: Shape 81">
              <a:extLst>
                <a:ext uri="{FF2B5EF4-FFF2-40B4-BE49-F238E27FC236}">
                  <a16:creationId xmlns:a16="http://schemas.microsoft.com/office/drawing/2014/main" id="{D3E24021-DB80-451B-96A6-0D21AC0C84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6" name="Freeform: Shape 82">
              <a:extLst>
                <a:ext uri="{FF2B5EF4-FFF2-40B4-BE49-F238E27FC236}">
                  <a16:creationId xmlns:a16="http://schemas.microsoft.com/office/drawing/2014/main" id="{2BDA2B48-4CD9-45C3-8F12-2125533678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9BA83AB2-3C2A-4CC7-A8C5-309AAC2DD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10246090" cy="1471193"/>
          </a:xfrm>
        </p:spPr>
        <p:txBody>
          <a:bodyPr>
            <a:normAutofit/>
          </a:bodyPr>
          <a:lstStyle/>
          <a:p>
            <a:r>
              <a:rPr lang="hr-HR" dirty="0"/>
              <a:t>Sadržaj: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CAF7BC3-BFF7-4C4D-8261-85DCB8DF3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84474"/>
            <a:ext cx="4810872" cy="372861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00000"/>
              </a:lnSpc>
            </a:pPr>
            <a:r>
              <a:rPr lang="hr-HR" sz="2400" dirty="0"/>
              <a:t>Svojstva sumpora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Kristalni oblici elementarnog sumpora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Uporaba sumpora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Spojevi sumpora: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hr-HR" sz="2400" dirty="0"/>
              <a:t>Sumporov dioksid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hr-HR" sz="2400" dirty="0" err="1"/>
              <a:t>Sumporasta</a:t>
            </a:r>
            <a:r>
              <a:rPr lang="hr-HR" sz="2400" dirty="0"/>
              <a:t> kiselina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hr-HR" sz="2400" dirty="0"/>
              <a:t>Sumporov </a:t>
            </a:r>
            <a:r>
              <a:rPr lang="hr-HR" sz="2400" dirty="0" err="1"/>
              <a:t>trioksid</a:t>
            </a:r>
            <a:endParaRPr lang="hr-HR" sz="2400" dirty="0"/>
          </a:p>
          <a:p>
            <a:pPr marL="514350" indent="-514350">
              <a:lnSpc>
                <a:spcPct val="100000"/>
              </a:lnSpc>
              <a:buAutoNum type="arabicPeriod"/>
            </a:pPr>
            <a:r>
              <a:rPr lang="hr-HR" sz="2400" dirty="0"/>
              <a:t>Sumporna kiselina</a:t>
            </a:r>
          </a:p>
          <a:p>
            <a:pPr>
              <a:lnSpc>
                <a:spcPct val="100000"/>
              </a:lnSpc>
            </a:pPr>
            <a:r>
              <a:rPr lang="hr-HR" sz="2400" dirty="0"/>
              <a:t>Vrednovanje </a:t>
            </a:r>
          </a:p>
          <a:p>
            <a:pPr marL="0" indent="0">
              <a:lnSpc>
                <a:spcPct val="100000"/>
              </a:lnSpc>
              <a:buNone/>
            </a:pPr>
            <a:endParaRPr lang="hr-HR" sz="1800" dirty="0"/>
          </a:p>
        </p:txBody>
      </p:sp>
      <p:pic>
        <p:nvPicPr>
          <p:cNvPr id="3074" name="Picture 2" descr="Facts About Sulfur | Live Science">
            <a:extLst>
              <a:ext uri="{FF2B5EF4-FFF2-40B4-BE49-F238E27FC236}">
                <a16:creationId xmlns:a16="http://schemas.microsoft.com/office/drawing/2014/main" id="{F160E825-94AB-4C26-AE9F-510393CA5A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77002" y="2967195"/>
            <a:ext cx="4967270" cy="248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087" name="Bottom Right">
            <a:extLst>
              <a:ext uri="{FF2B5EF4-FFF2-40B4-BE49-F238E27FC236}">
                <a16:creationId xmlns:a16="http://schemas.microsoft.com/office/drawing/2014/main" id="{F0A218EB-ECC2-4D0D-9EDC-F5CB062CA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sp>
          <p:nvSpPr>
            <p:cNvPr id="3088" name="Freeform: Shape 85">
              <a:extLst>
                <a:ext uri="{FF2B5EF4-FFF2-40B4-BE49-F238E27FC236}">
                  <a16:creationId xmlns:a16="http://schemas.microsoft.com/office/drawing/2014/main" id="{E419D1C3-874F-4BF6-A356-1EA4A20D49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439256" y="6178637"/>
              <a:ext cx="1482102" cy="67936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grpSp>
          <p:nvGrpSpPr>
            <p:cNvPr id="87" name="Graphic 157">
              <a:extLst>
                <a:ext uri="{FF2B5EF4-FFF2-40B4-BE49-F238E27FC236}">
                  <a16:creationId xmlns:a16="http://schemas.microsoft.com/office/drawing/2014/main" id="{4AC4AE33-203A-4A93-8263-6CC6BB608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89" name="Freeform: Shape 88">
                <a:extLst>
                  <a:ext uri="{FF2B5EF4-FFF2-40B4-BE49-F238E27FC236}">
                    <a16:creationId xmlns:a16="http://schemas.microsoft.com/office/drawing/2014/main" id="{1F15373C-6DCA-4058-94CC-6476950E59D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90" name="Freeform: Shape 89">
                <a:extLst>
                  <a:ext uri="{FF2B5EF4-FFF2-40B4-BE49-F238E27FC236}">
                    <a16:creationId xmlns:a16="http://schemas.microsoft.com/office/drawing/2014/main" id="{961BE5B1-15E0-484D-8B21-F6BA455B21B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91" name="Freeform: Shape 90">
                <a:extLst>
                  <a:ext uri="{FF2B5EF4-FFF2-40B4-BE49-F238E27FC236}">
                    <a16:creationId xmlns:a16="http://schemas.microsoft.com/office/drawing/2014/main" id="{81167C23-6882-4551-BF77-DF537E736E9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92" name="Freeform: Shape 91">
                <a:extLst>
                  <a:ext uri="{FF2B5EF4-FFF2-40B4-BE49-F238E27FC236}">
                    <a16:creationId xmlns:a16="http://schemas.microsoft.com/office/drawing/2014/main" id="{50749460-4B9F-4DE4-9931-7B5831D68F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93" name="Freeform: Shape 92">
                <a:extLst>
                  <a:ext uri="{FF2B5EF4-FFF2-40B4-BE49-F238E27FC236}">
                    <a16:creationId xmlns:a16="http://schemas.microsoft.com/office/drawing/2014/main" id="{A567746C-E54C-4865-ACF1-CD31DD1D8D3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94" name="Freeform: Shape 93">
                <a:extLst>
                  <a:ext uri="{FF2B5EF4-FFF2-40B4-BE49-F238E27FC236}">
                    <a16:creationId xmlns:a16="http://schemas.microsoft.com/office/drawing/2014/main" id="{9E7B0826-2FBE-4B23-B784-BB7CDA8B3A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095" name="Freeform: Shape 94">
                <a:extLst>
                  <a:ext uri="{FF2B5EF4-FFF2-40B4-BE49-F238E27FC236}">
                    <a16:creationId xmlns:a16="http://schemas.microsoft.com/office/drawing/2014/main" id="{FDF54EDF-BA0A-440F-B20A-2A76BFE15C6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096" name="Freeform: Shape 87">
              <a:extLst>
                <a:ext uri="{FF2B5EF4-FFF2-40B4-BE49-F238E27FC236}">
                  <a16:creationId xmlns:a16="http://schemas.microsoft.com/office/drawing/2014/main" id="{A53B2ADC-F80C-403E-B1CA-BCFED2CE5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31175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D40CDE2-364E-4A63-AD0F-74244EB4E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>
                <a:solidFill>
                  <a:srgbClr val="00B050"/>
                </a:solidFill>
              </a:rPr>
              <a:t>Praktični rad: Fizikalna svojstva sumpora i nastajanje plastičnog sumpora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5D00149-4AF8-4A7F-8BCD-3184650D2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b="1" u="sng" dirty="0"/>
              <a:t>SVOJSTVA SUMPORA:</a:t>
            </a:r>
          </a:p>
          <a:p>
            <a:r>
              <a:rPr lang="hr-HR" dirty="0"/>
              <a:t>Čvrsta tvar žute boje</a:t>
            </a:r>
          </a:p>
          <a:p>
            <a:pPr lvl="0"/>
            <a:r>
              <a:rPr lang="hr-HR" dirty="0"/>
              <a:t>Netopljiv u vodi</a:t>
            </a:r>
          </a:p>
          <a:p>
            <a:pPr lvl="0"/>
            <a:r>
              <a:rPr lang="hr-HR" dirty="0"/>
              <a:t>Slabo topljiv u alkoholu</a:t>
            </a:r>
          </a:p>
          <a:p>
            <a:pPr lvl="0"/>
            <a:r>
              <a:rPr lang="hr-HR" dirty="0"/>
              <a:t>Topljiv u ulju, ugljikovu </a:t>
            </a:r>
            <a:r>
              <a:rPr lang="hr-HR" dirty="0" err="1"/>
              <a:t>disulfidu</a:t>
            </a:r>
            <a:endParaRPr lang="hr-HR" dirty="0"/>
          </a:p>
          <a:p>
            <a:pPr lvl="0"/>
            <a:r>
              <a:rPr lang="hr-HR" dirty="0"/>
              <a:t>Talište - 119 </a:t>
            </a:r>
            <a:r>
              <a:rPr lang="hr-HR" baseline="30000" dirty="0"/>
              <a:t>◦</a:t>
            </a:r>
            <a:r>
              <a:rPr lang="hr-HR" dirty="0"/>
              <a:t>C</a:t>
            </a:r>
          </a:p>
          <a:p>
            <a:pPr lvl="0"/>
            <a:r>
              <a:rPr lang="hr-HR" dirty="0"/>
              <a:t>Reaktivan je</a:t>
            </a:r>
          </a:p>
          <a:p>
            <a:pPr lvl="0"/>
            <a:r>
              <a:rPr lang="hr-HR" dirty="0"/>
              <a:t>Nalazišta elementarnog sumpora: vulkani</a:t>
            </a:r>
          </a:p>
          <a:p>
            <a:pPr lvl="0"/>
            <a:r>
              <a:rPr lang="hr-HR" dirty="0"/>
              <a:t>Biogeni element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414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77" name="Top left">
            <a:extLst>
              <a:ext uri="{FF2B5EF4-FFF2-40B4-BE49-F238E27FC236}">
                <a16:creationId xmlns:a16="http://schemas.microsoft.com/office/drawing/2014/main" id="{E7DB8AEE-AAF2-4563-8A58-CB2CC62FAA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948C28B-C2FF-4FBA-87A2-7AA5562C7E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79E00FE4-CF9E-4D31-BA83-C847BA92B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88C33A15-7CB1-4381-B39B-9B6722A7F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B59F662C-ABF2-425A-97AF-E9AB3CDE77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E43B248C-7656-453A-BD4C-5B8A43799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F0AF4A4A-61FF-4DFC-B5E2-5045D455B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B11C3DE0-E9F2-4F09-9C41-014E5548C8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9" name="Freeform: Shape 84">
              <a:extLst>
                <a:ext uri="{FF2B5EF4-FFF2-40B4-BE49-F238E27FC236}">
                  <a16:creationId xmlns:a16="http://schemas.microsoft.com/office/drawing/2014/main" id="{3530A457-E879-482E-A188-037706F517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8028BCAB-5ADE-4402-B723-47DCAAEB4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168425"/>
            <a:ext cx="4795282" cy="26169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hr-HR" b="1" u="sng"/>
              <a:t>Kristalni oblici elementarnog sumpora:</a:t>
            </a:r>
            <a:br>
              <a:rPr lang="hr-HR"/>
            </a:br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ADF4D6-1C9B-4AAE-B926-14B143F4C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5372" y="169025"/>
            <a:ext cx="4977905" cy="2616328"/>
          </a:xfrm>
        </p:spPr>
        <p:txBody>
          <a:bodyPr anchor="ctr">
            <a:normAutofit/>
          </a:bodyPr>
          <a:lstStyle/>
          <a:p>
            <a:pPr lvl="0"/>
            <a:r>
              <a:rPr lang="hr-HR" sz="2400" dirty="0"/>
              <a:t>Rompski i </a:t>
            </a:r>
            <a:r>
              <a:rPr lang="hr-HR" sz="2400" dirty="0" err="1"/>
              <a:t>monoklinski</a:t>
            </a:r>
            <a:r>
              <a:rPr lang="hr-HR" sz="2400" dirty="0"/>
              <a:t> sumpor </a:t>
            </a:r>
          </a:p>
          <a:p>
            <a:endParaRPr lang="hr-HR" sz="1800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400CAA7-0709-4EBA-B79F-55A3284430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3" r="2956" b="-1"/>
          <a:stretch/>
        </p:blipFill>
        <p:spPr bwMode="auto">
          <a:xfrm>
            <a:off x="533398" y="3002330"/>
            <a:ext cx="5575986" cy="3877789"/>
          </a:xfrm>
          <a:custGeom>
            <a:avLst/>
            <a:gdLst/>
            <a:ahLst/>
            <a:cxnLst/>
            <a:rect l="l" t="t" r="r" b="b"/>
            <a:pathLst>
              <a:path w="4869097" h="3386186">
                <a:moveTo>
                  <a:pt x="4869097" y="0"/>
                </a:moveTo>
                <a:lnTo>
                  <a:pt x="4869097" y="1005"/>
                </a:lnTo>
                <a:lnTo>
                  <a:pt x="4869097" y="3386186"/>
                </a:lnTo>
                <a:lnTo>
                  <a:pt x="0" y="3386186"/>
                </a:lnTo>
                <a:lnTo>
                  <a:pt x="19941" y="3293287"/>
                </a:lnTo>
                <a:cubicBezTo>
                  <a:pt x="481422" y="1413816"/>
                  <a:pt x="2477134" y="0"/>
                  <a:pt x="4869097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AT KEMIJE- Sumpor i spojevi sumpora 20.09.2012 g. - 8. razred">
            <a:extLst>
              <a:ext uri="{FF2B5EF4-FFF2-40B4-BE49-F238E27FC236}">
                <a16:creationId xmlns:a16="http://schemas.microsoft.com/office/drawing/2014/main" id="{ADA4910C-D1BA-4978-A53C-766E99A99C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31" r="2" b="11979"/>
          <a:stretch/>
        </p:blipFill>
        <p:spPr bwMode="auto">
          <a:xfrm>
            <a:off x="6088988" y="3002329"/>
            <a:ext cx="5569613" cy="3877788"/>
          </a:xfrm>
          <a:custGeom>
            <a:avLst/>
            <a:gdLst/>
            <a:ahLst/>
            <a:cxnLst/>
            <a:rect l="l" t="t" r="r" b="b"/>
            <a:pathLst>
              <a:path w="4863532" h="3360256">
                <a:moveTo>
                  <a:pt x="0" y="0"/>
                </a:moveTo>
                <a:cubicBezTo>
                  <a:pt x="2391963" y="0"/>
                  <a:pt x="4387675" y="1413816"/>
                  <a:pt x="4849158" y="3293287"/>
                </a:cubicBezTo>
                <a:lnTo>
                  <a:pt x="4863532" y="3360256"/>
                </a:lnTo>
                <a:lnTo>
                  <a:pt x="0" y="3360256"/>
                </a:lnTo>
                <a:lnTo>
                  <a:pt x="0" y="100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7" name="Bottom Right">
            <a:extLst>
              <a:ext uri="{FF2B5EF4-FFF2-40B4-BE49-F238E27FC236}">
                <a16:creationId xmlns:a16="http://schemas.microsoft.com/office/drawing/2014/main" id="{B1BB42BB-E021-4A0B-8053-AACF1B93F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88" name="Graphic 157">
              <a:extLst>
                <a:ext uri="{FF2B5EF4-FFF2-40B4-BE49-F238E27FC236}">
                  <a16:creationId xmlns:a16="http://schemas.microsoft.com/office/drawing/2014/main" id="{930E0F0D-0288-43FA-9706-61D0C9A15F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90" name="Freeform: Shape 89">
                <a:extLst>
                  <a:ext uri="{FF2B5EF4-FFF2-40B4-BE49-F238E27FC236}">
                    <a16:creationId xmlns:a16="http://schemas.microsoft.com/office/drawing/2014/main" id="{ACECE9E4-8FF3-40E5-973E-CFF3C74B8F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:a16="http://schemas.microsoft.com/office/drawing/2014/main" id="{D4FDB1F0-DF07-4DEF-B36A-F36675ED80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: Shape 91">
                <a:extLst>
                  <a:ext uri="{FF2B5EF4-FFF2-40B4-BE49-F238E27FC236}">
                    <a16:creationId xmlns:a16="http://schemas.microsoft.com/office/drawing/2014/main" id="{8172AF4C-C3AE-43EA-B90D-F620A4461DE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:a16="http://schemas.microsoft.com/office/drawing/2014/main" id="{F459A081-BC1E-46DF-B79B-807F3021E9E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EA94684B-5F12-4275-83E6-130F694B22C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:a16="http://schemas.microsoft.com/office/drawing/2014/main" id="{7F294C5D-70DF-472D-B632-75A1B02C4B7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:a16="http://schemas.microsoft.com/office/drawing/2014/main" id="{97478D46-4B9F-4C5B-98A6-B6314A8DB45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37F42CB2-DB96-46AF-ACB8-AF3F676811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446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0" name="Rectangle 70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4101" name="Rectangle 72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4102" name="Top Left">
            <a:extLst>
              <a:ext uri="{FF2B5EF4-FFF2-40B4-BE49-F238E27FC236}">
                <a16:creationId xmlns:a16="http://schemas.microsoft.com/office/drawing/2014/main" id="{9C6A6A21-4C17-4D70-902F-429763934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4103" name="Freeform: Shape 75">
              <a:extLst>
                <a:ext uri="{FF2B5EF4-FFF2-40B4-BE49-F238E27FC236}">
                  <a16:creationId xmlns:a16="http://schemas.microsoft.com/office/drawing/2014/main" id="{9680322C-01BD-4DDE-8667-A1C82E3414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4104" name="Freeform: Shape 76">
              <a:extLst>
                <a:ext uri="{FF2B5EF4-FFF2-40B4-BE49-F238E27FC236}">
                  <a16:creationId xmlns:a16="http://schemas.microsoft.com/office/drawing/2014/main" id="{00CD4D67-14DF-4C2D-B42C-0532C55AC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05" name="Freeform: Shape 77">
              <a:extLst>
                <a:ext uri="{FF2B5EF4-FFF2-40B4-BE49-F238E27FC236}">
                  <a16:creationId xmlns:a16="http://schemas.microsoft.com/office/drawing/2014/main" id="{4A40E032-134E-4905-9B38-5C5D53B86A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06" name="Freeform: Shape 78">
              <a:extLst>
                <a:ext uri="{FF2B5EF4-FFF2-40B4-BE49-F238E27FC236}">
                  <a16:creationId xmlns:a16="http://schemas.microsoft.com/office/drawing/2014/main" id="{25DAE0B8-3872-45CE-8EF9-412CDEC3C4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07" name="Freeform: Shape 79">
              <a:extLst>
                <a:ext uri="{FF2B5EF4-FFF2-40B4-BE49-F238E27FC236}">
                  <a16:creationId xmlns:a16="http://schemas.microsoft.com/office/drawing/2014/main" id="{33FDCF74-E06B-4837-A10F-033EE637D6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08" name="Freeform: Shape 80">
              <a:extLst>
                <a:ext uri="{FF2B5EF4-FFF2-40B4-BE49-F238E27FC236}">
                  <a16:creationId xmlns:a16="http://schemas.microsoft.com/office/drawing/2014/main" id="{74BADACF-06C7-4B5D-A714-089786B51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09" name="Freeform: Shape 81">
              <a:extLst>
                <a:ext uri="{FF2B5EF4-FFF2-40B4-BE49-F238E27FC236}">
                  <a16:creationId xmlns:a16="http://schemas.microsoft.com/office/drawing/2014/main" id="{52BFF042-59B9-4F74-8514-96C43FB8B5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10" name="Freeform: Shape 82">
              <a:extLst>
                <a:ext uri="{FF2B5EF4-FFF2-40B4-BE49-F238E27FC236}">
                  <a16:creationId xmlns:a16="http://schemas.microsoft.com/office/drawing/2014/main" id="{370FECA2-981E-4045-81E5-F5F6C72DE6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Naslov 1">
            <a:extLst>
              <a:ext uri="{FF2B5EF4-FFF2-40B4-BE49-F238E27FC236}">
                <a16:creationId xmlns:a16="http://schemas.microsoft.com/office/drawing/2014/main" id="{D0FEB21F-B64D-4651-A225-B3F3A981C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559813"/>
            <a:ext cx="5605358" cy="1664573"/>
          </a:xfrm>
        </p:spPr>
        <p:txBody>
          <a:bodyPr>
            <a:normAutofit/>
          </a:bodyPr>
          <a:lstStyle/>
          <a:p>
            <a:r>
              <a:rPr lang="hr-HR" b="1" u="sng" dirty="0"/>
              <a:t>Uporaba sumpora: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F92D575-04DA-4757-9D39-F10294EEF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5" y="2384474"/>
            <a:ext cx="5604997" cy="3728613"/>
          </a:xfrm>
        </p:spPr>
        <p:txBody>
          <a:bodyPr>
            <a:normAutofit/>
          </a:bodyPr>
          <a:lstStyle/>
          <a:p>
            <a:pPr lvl="0"/>
            <a:r>
              <a:rPr lang="hr-HR" sz="2400" dirty="0"/>
              <a:t>Fungicid</a:t>
            </a:r>
          </a:p>
          <a:p>
            <a:pPr lvl="0"/>
            <a:r>
              <a:rPr lang="hr-HR" sz="2400" dirty="0"/>
              <a:t>Vulkanizacija guma</a:t>
            </a:r>
          </a:p>
          <a:p>
            <a:pPr lvl="0"/>
            <a:r>
              <a:rPr lang="hr-HR" sz="2400" dirty="0"/>
              <a:t>Proizvodnja sumporne kiseline</a:t>
            </a:r>
          </a:p>
          <a:p>
            <a:pPr lvl="0"/>
            <a:r>
              <a:rPr lang="hr-HR" sz="2400" dirty="0"/>
              <a:t>Proizvodnja medicinskih preparata za liječenje kožnih bolesti,....</a:t>
            </a:r>
          </a:p>
          <a:p>
            <a:endParaRPr lang="hr-HR" sz="1800" dirty="0"/>
          </a:p>
        </p:txBody>
      </p:sp>
      <p:pic>
        <p:nvPicPr>
          <p:cNvPr id="4098" name="Picture 2" descr="Koloidni sumpor za grožđe: upute za uporabu za preradu">
            <a:extLst>
              <a:ext uri="{FF2B5EF4-FFF2-40B4-BE49-F238E27FC236}">
                <a16:creationId xmlns:a16="http://schemas.microsoft.com/office/drawing/2014/main" id="{D795BD57-69FC-420F-96DA-FBA07DD6EB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92" r="23208" b="-1"/>
          <a:stretch/>
        </p:blipFill>
        <p:spPr bwMode="auto">
          <a:xfrm>
            <a:off x="7188594" y="10"/>
            <a:ext cx="5003406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11" name="Bottom Right">
            <a:extLst>
              <a:ext uri="{FF2B5EF4-FFF2-40B4-BE49-F238E27FC236}">
                <a16:creationId xmlns:a16="http://schemas.microsoft.com/office/drawing/2014/main" id="{741948F9-C525-410D-9F0C-63EA1E0F39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4112" name="Graphic 157">
              <a:extLst>
                <a:ext uri="{FF2B5EF4-FFF2-40B4-BE49-F238E27FC236}">
                  <a16:creationId xmlns:a16="http://schemas.microsoft.com/office/drawing/2014/main" id="{59C11362-4204-47B3-85DC-7A22A1E303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4113" name="Freeform: Shape 87">
                <a:extLst>
                  <a:ext uri="{FF2B5EF4-FFF2-40B4-BE49-F238E27FC236}">
                    <a16:creationId xmlns:a16="http://schemas.microsoft.com/office/drawing/2014/main" id="{DFD42FE5-B58A-4613-8A3B-D0120D21B6C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14" name="Freeform: Shape 88">
                <a:extLst>
                  <a:ext uri="{FF2B5EF4-FFF2-40B4-BE49-F238E27FC236}">
                    <a16:creationId xmlns:a16="http://schemas.microsoft.com/office/drawing/2014/main" id="{5A861743-3DF1-47A2-8CFF-99A470A9DC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15" name="Freeform: Shape 89">
                <a:extLst>
                  <a:ext uri="{FF2B5EF4-FFF2-40B4-BE49-F238E27FC236}">
                    <a16:creationId xmlns:a16="http://schemas.microsoft.com/office/drawing/2014/main" id="{9F3A9B8B-EB41-4F45-8831-A7B5D41E05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16" name="Freeform: Shape 90">
                <a:extLst>
                  <a:ext uri="{FF2B5EF4-FFF2-40B4-BE49-F238E27FC236}">
                    <a16:creationId xmlns:a16="http://schemas.microsoft.com/office/drawing/2014/main" id="{D659F99D-ACED-471C-8BAC-73C596DDABA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17" name="Freeform: Shape 91">
                <a:extLst>
                  <a:ext uri="{FF2B5EF4-FFF2-40B4-BE49-F238E27FC236}">
                    <a16:creationId xmlns:a16="http://schemas.microsoft.com/office/drawing/2014/main" id="{AC603F71-A3F3-49F0-A292-573F37EB67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18" name="Freeform: Shape 92">
                <a:extLst>
                  <a:ext uri="{FF2B5EF4-FFF2-40B4-BE49-F238E27FC236}">
                    <a16:creationId xmlns:a16="http://schemas.microsoft.com/office/drawing/2014/main" id="{FB6F9021-2B6B-4252-AC9D-30C1A2C98D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119" name="Freeform: Shape 93">
                <a:extLst>
                  <a:ext uri="{FF2B5EF4-FFF2-40B4-BE49-F238E27FC236}">
                    <a16:creationId xmlns:a16="http://schemas.microsoft.com/office/drawing/2014/main" id="{7875012E-B86B-411F-B93B-A69ED6D20B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FFB9C5D7-2BF3-4748-9582-FF22361FA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717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DBB052-1782-4E65-A377-E3D816B1D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00B050"/>
                </a:solidFill>
              </a:rPr>
              <a:t>Praktični rad: </a:t>
            </a:r>
            <a:r>
              <a:rPr lang="hr-HR" dirty="0"/>
              <a:t>Gorenje sumpora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F1FC1C5-2028-42A8-A163-50AD8F26E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489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3F13A6-B68C-4DEB-B8D4-E9EDDADA1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SPOJEVI SUMPORA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B880EB-C2EC-4D62-8B0C-0562CF35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/>
              <a:t>Sulfidi – spojevi sumpora s metalom</a:t>
            </a:r>
          </a:p>
          <a:p>
            <a:pPr marL="0" lv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9667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FFD7AFA-89ED-44B9-B06D-EDC2408C1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/>
              <a:t>1. SUMPOROV(IV) OKSID = SUMPOROV DIOKSID, SO</a:t>
            </a:r>
            <a:r>
              <a:rPr lang="hr-HR" b="1" u="sng" baseline="-25000" dirty="0"/>
              <a:t>2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E1F6E5A-FCCB-4BC2-B7E3-84A6BCCD9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/>
              <a:t>Nastaje gorenjem sumpora na zraku: S(s) + O</a:t>
            </a:r>
            <a:r>
              <a:rPr lang="hr-HR" baseline="-25000" dirty="0"/>
              <a:t>2(</a:t>
            </a:r>
            <a:r>
              <a:rPr lang="hr-HR" dirty="0"/>
              <a:t>g) → SO</a:t>
            </a:r>
            <a:r>
              <a:rPr lang="hr-HR" baseline="-25000" dirty="0"/>
              <a:t>2</a:t>
            </a:r>
            <a:r>
              <a:rPr lang="hr-HR" dirty="0"/>
              <a:t>(g)</a:t>
            </a:r>
          </a:p>
          <a:p>
            <a:pPr marL="0" indent="0">
              <a:buNone/>
            </a:pPr>
            <a:r>
              <a:rPr lang="hr-HR" b="1" dirty="0">
                <a:solidFill>
                  <a:srgbClr val="FF0000"/>
                </a:solidFill>
              </a:rPr>
              <a:t>Svojstva:</a:t>
            </a:r>
          </a:p>
          <a:p>
            <a:pPr lvl="0"/>
            <a:r>
              <a:rPr lang="hr-HR" dirty="0"/>
              <a:t>otrovan, bezbojan plin oštrog mirisa</a:t>
            </a:r>
          </a:p>
          <a:p>
            <a:pPr lvl="0"/>
            <a:r>
              <a:rPr lang="hr-HR" dirty="0"/>
              <a:t>izbjeljuje </a:t>
            </a:r>
          </a:p>
          <a:p>
            <a:pPr lvl="0"/>
            <a:r>
              <a:rPr lang="hr-HR" dirty="0"/>
              <a:t>ne podržava gorenje, ne gori</a:t>
            </a:r>
          </a:p>
          <a:p>
            <a:r>
              <a:rPr lang="hr-HR" dirty="0"/>
              <a:t>Upotreba: sumporenje bačvi, sterilizacija suhog voća(konzerviranje), izbjeljivanje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491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C3F9A32-2E30-467E-A83A-6ADACE0EF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/>
              <a:t>2. SUMPORASTA KISELINA, H</a:t>
            </a:r>
            <a:r>
              <a:rPr lang="hr-HR" b="1" u="sng" baseline="-25000" dirty="0"/>
              <a:t>2</a:t>
            </a:r>
            <a:r>
              <a:rPr lang="hr-HR" b="1" u="sng" dirty="0"/>
              <a:t>SO</a:t>
            </a:r>
            <a:r>
              <a:rPr lang="hr-HR" b="1" u="sng" baseline="-25000" dirty="0"/>
              <a:t>3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2F0FDBF-339A-4572-8BE4-EF91A5FBB1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lvl="0"/>
            <a:r>
              <a:rPr lang="hr-HR" dirty="0"/>
              <a:t>Nastaje reakcijom sumporova dioksida i vode:</a:t>
            </a:r>
          </a:p>
          <a:p>
            <a:pPr marL="0" lvl="0" indent="0" algn="ctr">
              <a:buNone/>
            </a:pPr>
            <a:r>
              <a:rPr lang="hr-HR" dirty="0"/>
              <a:t> SO</a:t>
            </a:r>
            <a:r>
              <a:rPr lang="hr-HR" baseline="-25000" dirty="0"/>
              <a:t>2</a:t>
            </a:r>
            <a:r>
              <a:rPr lang="hr-HR" dirty="0"/>
              <a:t>(g) + H</a:t>
            </a:r>
            <a:r>
              <a:rPr lang="hr-HR" baseline="-25000" dirty="0"/>
              <a:t>2</a:t>
            </a:r>
            <a:r>
              <a:rPr lang="hr-HR" dirty="0"/>
              <a:t>O(l) → H</a:t>
            </a:r>
            <a:r>
              <a:rPr lang="hr-HR" baseline="-25000" dirty="0"/>
              <a:t>2</a:t>
            </a:r>
            <a:r>
              <a:rPr lang="hr-HR" dirty="0"/>
              <a:t>SO</a:t>
            </a:r>
            <a:r>
              <a:rPr lang="hr-HR" baseline="-25000" dirty="0"/>
              <a:t>3</a:t>
            </a:r>
            <a:r>
              <a:rPr lang="hr-HR" dirty="0"/>
              <a:t>(</a:t>
            </a:r>
            <a:r>
              <a:rPr lang="hr-HR" dirty="0" err="1"/>
              <a:t>aq</a:t>
            </a:r>
            <a:r>
              <a:rPr lang="hr-HR" dirty="0"/>
              <a:t>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6540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xploreVTI">
  <a:themeElements>
    <a:clrScheme name="AnalogousFromDarkSeedLeftStep">
      <a:dk1>
        <a:srgbClr val="000000"/>
      </a:dk1>
      <a:lt1>
        <a:srgbClr val="FFFFFF"/>
      </a:lt1>
      <a:dk2>
        <a:srgbClr val="412624"/>
      </a:dk2>
      <a:lt2>
        <a:srgbClr val="E5E2E8"/>
      </a:lt2>
      <a:accent1>
        <a:srgbClr val="71B230"/>
      </a:accent1>
      <a:accent2>
        <a:srgbClr val="9CA722"/>
      </a:accent2>
      <a:accent3>
        <a:srgbClr val="C89837"/>
      </a:accent3>
      <a:accent4>
        <a:srgbClr val="C44F28"/>
      </a:accent4>
      <a:accent5>
        <a:srgbClr val="D63A54"/>
      </a:accent5>
      <a:accent6>
        <a:srgbClr val="C42883"/>
      </a:accent6>
      <a:hlink>
        <a:srgbClr val="C55252"/>
      </a:hlink>
      <a:folHlink>
        <a:srgbClr val="7F7F7F"/>
      </a:folHlink>
    </a:clrScheme>
    <a:fontScheme name="Custom 23">
      <a:majorFont>
        <a:latin typeface="Posterama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483</Words>
  <Application>Microsoft Office PowerPoint</Application>
  <PresentationFormat>Široki zaslon</PresentationFormat>
  <Paragraphs>76</Paragraphs>
  <Slides>16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16</vt:i4>
      </vt:variant>
    </vt:vector>
  </HeadingPairs>
  <TitlesOfParts>
    <vt:vector size="22" baseType="lpstr">
      <vt:lpstr>Arial</vt:lpstr>
      <vt:lpstr>Avenir Next LT Pro</vt:lpstr>
      <vt:lpstr>AvenirNext LT Pro Medium</vt:lpstr>
      <vt:lpstr>Calibri</vt:lpstr>
      <vt:lpstr>Posterama</vt:lpstr>
      <vt:lpstr>ExploreVTI</vt:lpstr>
      <vt:lpstr>SUMPOR I SPOJEVI SUMPORA</vt:lpstr>
      <vt:lpstr>Sadržaj:</vt:lpstr>
      <vt:lpstr>Praktični rad: Fizikalna svojstva sumpora i nastajanje plastičnog sumpora</vt:lpstr>
      <vt:lpstr>Kristalni oblici elementarnog sumpora: </vt:lpstr>
      <vt:lpstr>Uporaba sumpora: </vt:lpstr>
      <vt:lpstr>Praktični rad: Gorenje sumpora</vt:lpstr>
      <vt:lpstr>SPOJEVI SUMPORA </vt:lpstr>
      <vt:lpstr>1. SUMPOROV(IV) OKSID = SUMPOROV DIOKSID, SO2 </vt:lpstr>
      <vt:lpstr>2. SUMPORASTA KISELINA, H2SO3 </vt:lpstr>
      <vt:lpstr>3. SUMPOROV(VI) OKSID = SUMPOROV TRIOKSID, SO3 </vt:lpstr>
      <vt:lpstr>Praktični rad: Svojstva koncentrirane sumporne kiseline</vt:lpstr>
      <vt:lpstr>4. SUMPORNA KISELINA, H2SO4   </vt:lpstr>
      <vt:lpstr>PowerPoint prezentacija</vt:lpstr>
      <vt:lpstr>Popis literature:</vt:lpstr>
      <vt:lpstr>Popis literature: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SUMPOR I SPOJEVI SUMPORA</dc:title>
  <dc:creator>Martina Simić-Meznarić</dc:creator>
  <cp:lastModifiedBy>Martina Simić-Meznarić</cp:lastModifiedBy>
  <cp:revision>9</cp:revision>
  <dcterms:created xsi:type="dcterms:W3CDTF">2020-10-01T11:26:30Z</dcterms:created>
  <dcterms:modified xsi:type="dcterms:W3CDTF">2020-10-06T11:48:29Z</dcterms:modified>
</cp:coreProperties>
</file>