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A75BC1E-D2D8-453F-A2D0-66952C961A43}" type="datetimeFigureOut">
              <a:rPr lang="hr-HR" smtClean="0"/>
              <a:t>29.10.2020.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432D0FC-1073-449A-BD6F-619E89C96524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i="1" dirty="0" smtClean="0">
                <a:effectLst/>
                <a:latin typeface="Georgia" pitchFamily="18" charset="0"/>
              </a:rPr>
              <a:t>RAZDOBLJA U RAZVOJU DJETETA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/>
              <a:t>n</a:t>
            </a:r>
            <a:r>
              <a:rPr lang="hr-HR" dirty="0" err="1" smtClean="0"/>
              <a:t>ast</a:t>
            </a:r>
            <a:r>
              <a:rPr lang="hr-HR" dirty="0" smtClean="0"/>
              <a:t>. </a:t>
            </a:r>
            <a:r>
              <a:rPr lang="hr-HR" dirty="0" err="1" smtClean="0"/>
              <a:t>Obadić</a:t>
            </a:r>
            <a:r>
              <a:rPr lang="hr-HR" dirty="0" smtClean="0"/>
              <a:t> Melita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133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i="1" dirty="0">
                <a:solidFill>
                  <a:srgbClr val="F6F646"/>
                </a:solidFill>
                <a:latin typeface="Georgia" pitchFamily="18" charset="0"/>
              </a:rPr>
              <a:t>PREDŠKOLSKA DOB </a:t>
            </a:r>
            <a:br>
              <a:rPr lang="hr-HR" i="1" dirty="0">
                <a:solidFill>
                  <a:srgbClr val="F6F646"/>
                </a:solidFill>
                <a:latin typeface="Georgia" pitchFamily="18" charset="0"/>
              </a:rPr>
            </a:br>
            <a:r>
              <a:rPr lang="hr-HR" i="1" dirty="0">
                <a:solidFill>
                  <a:srgbClr val="F6F646"/>
                </a:solidFill>
                <a:latin typeface="Georgia" pitchFamily="18" charset="0"/>
              </a:rPr>
              <a:t>          ( 3. – 6. godine 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9552" y="2852936"/>
            <a:ext cx="8157592" cy="3307538"/>
          </a:xfrm>
        </p:spPr>
        <p:txBody>
          <a:bodyPr/>
          <a:lstStyle/>
          <a:p>
            <a:pPr algn="ctr">
              <a:buFontTx/>
              <a:buChar char="-"/>
              <a:defRPr/>
            </a:pPr>
            <a:r>
              <a:rPr lang="hr-HR" b="1" i="1" dirty="0">
                <a:latin typeface="Georgia" pitchFamily="18" charset="0"/>
              </a:rPr>
              <a:t>rast u visinu</a:t>
            </a:r>
          </a:p>
          <a:p>
            <a:pPr algn="ctr">
              <a:buFontTx/>
              <a:buChar char="-"/>
              <a:defRPr/>
            </a:pPr>
            <a:r>
              <a:rPr lang="hr-HR" b="1" i="1" dirty="0">
                <a:latin typeface="Georgia" pitchFamily="18" charset="0"/>
              </a:rPr>
              <a:t>povećanje TT</a:t>
            </a:r>
          </a:p>
          <a:p>
            <a:pPr algn="ctr">
              <a:buFontTx/>
              <a:buChar char="-"/>
              <a:defRPr/>
            </a:pPr>
            <a:r>
              <a:rPr lang="hr-HR" b="1" i="1" dirty="0">
                <a:latin typeface="Georgia" pitchFamily="18" charset="0"/>
              </a:rPr>
              <a:t>intelektualni razvoj</a:t>
            </a:r>
          </a:p>
          <a:p>
            <a:pPr algn="ctr">
              <a:buFontTx/>
              <a:buChar char="-"/>
              <a:defRPr/>
            </a:pPr>
            <a:r>
              <a:rPr lang="hr-HR" b="1" i="1" dirty="0">
                <a:latin typeface="Georgia" pitchFamily="18" charset="0"/>
              </a:rPr>
              <a:t>trajni zubi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38614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i="1" dirty="0">
                <a:solidFill>
                  <a:srgbClr val="F6F646"/>
                </a:solidFill>
                <a:latin typeface="Georgia" pitchFamily="18" charset="0"/>
              </a:rPr>
              <a:t>ŠKOLSKA DOB </a:t>
            </a:r>
            <a:br>
              <a:rPr lang="hr-HR" i="1" dirty="0">
                <a:solidFill>
                  <a:srgbClr val="F6F646"/>
                </a:solidFill>
                <a:latin typeface="Georgia" pitchFamily="18" charset="0"/>
              </a:rPr>
            </a:br>
            <a:r>
              <a:rPr lang="hr-HR" i="1" dirty="0">
                <a:solidFill>
                  <a:srgbClr val="F6F646"/>
                </a:solidFill>
                <a:latin typeface="Georgia" pitchFamily="18" charset="0"/>
              </a:rPr>
              <a:t>(  6. – 15. godine 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3484984"/>
          </a:xfrm>
        </p:spPr>
        <p:txBody>
          <a:bodyPr/>
          <a:lstStyle/>
          <a:p>
            <a:pPr marL="533400" indent="-533400" algn="ctr">
              <a:buFont typeface="Wingdings" pitchFamily="2" charset="2"/>
              <a:buAutoNum type="alphaLcParenR"/>
              <a:defRPr/>
            </a:pPr>
            <a:r>
              <a:rPr lang="hr-HR" b="1" i="1" dirty="0">
                <a:latin typeface="Georgia" pitchFamily="18" charset="0"/>
              </a:rPr>
              <a:t>mlađe školsko dijete</a:t>
            </a:r>
          </a:p>
          <a:p>
            <a:pPr marL="533400" indent="-533400" algn="ctr">
              <a:buFont typeface="Wingdings" pitchFamily="2" charset="2"/>
              <a:buAutoNum type="alphaLcParenR"/>
              <a:defRPr/>
            </a:pPr>
            <a:r>
              <a:rPr lang="hr-HR" b="1" i="1" dirty="0">
                <a:latin typeface="Georgia" pitchFamily="18" charset="0"/>
              </a:rPr>
              <a:t>starije školsko dijete </a:t>
            </a:r>
          </a:p>
          <a:p>
            <a:pPr marL="533400" indent="-533400" algn="ctr">
              <a:buNone/>
              <a:defRPr/>
            </a:pPr>
            <a:r>
              <a:rPr lang="hr-HR" b="1" i="1" dirty="0">
                <a:latin typeface="Georgia" pitchFamily="18" charset="0"/>
              </a:rPr>
              <a:t>( pubertet ! )</a:t>
            </a:r>
          </a:p>
          <a:p>
            <a:pPr marL="533400" indent="-533400" algn="ctr">
              <a:buFontTx/>
              <a:buChar char="-"/>
              <a:defRPr/>
            </a:pPr>
            <a:r>
              <a:rPr lang="hr-HR" b="1" i="1" dirty="0">
                <a:latin typeface="Georgia" pitchFamily="18" charset="0"/>
              </a:rPr>
              <a:t>rast u visinu</a:t>
            </a:r>
          </a:p>
          <a:p>
            <a:pPr marL="533400" indent="-533400" algn="ctr">
              <a:buFontTx/>
              <a:buChar char="-"/>
              <a:defRPr/>
            </a:pPr>
            <a:r>
              <a:rPr lang="hr-HR" b="1" i="1" dirty="0">
                <a:latin typeface="Georgia" pitchFamily="18" charset="0"/>
              </a:rPr>
              <a:t>dobivanje na TT</a:t>
            </a:r>
          </a:p>
          <a:p>
            <a:pPr marL="533400" indent="-533400" algn="ctr">
              <a:buFontTx/>
              <a:buChar char="-"/>
              <a:defRPr/>
            </a:pPr>
            <a:r>
              <a:rPr lang="hr-HR" b="1" i="1" dirty="0">
                <a:latin typeface="Georgia" pitchFamily="18" charset="0"/>
              </a:rPr>
              <a:t>pojačan rad hormona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1090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865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ctr">
              <a:lnSpc>
                <a:spcPct val="90000"/>
              </a:lnSpc>
            </a:pPr>
            <a:r>
              <a:rPr lang="hr-HR" b="1" i="1" dirty="0">
                <a:solidFill>
                  <a:schemeClr val="hlink"/>
                </a:solidFill>
                <a:latin typeface="Georgia" pitchFamily="18" charset="0"/>
              </a:rPr>
              <a:t>Osnovna karakteristika dječjeg organizma je kontinuirano mijenjanje osobitosti i to :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hr-HR" b="1" i="1" dirty="0">
                <a:solidFill>
                  <a:srgbClr val="FF3300"/>
                </a:solidFill>
                <a:latin typeface="Georgia" pitchFamily="18" charset="0"/>
              </a:rPr>
              <a:t>ANATOMSKIH</a:t>
            </a:r>
            <a:r>
              <a:rPr lang="hr-HR" b="1" i="1" dirty="0">
                <a:latin typeface="Georgia" pitchFamily="18" charset="0"/>
              </a:rPr>
              <a:t> ( glava, središte tijela, timus, jetra … )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hr-HR" b="1" i="1" dirty="0">
                <a:solidFill>
                  <a:srgbClr val="FF3300"/>
                </a:solidFill>
                <a:latin typeface="Georgia" pitchFamily="18" charset="0"/>
              </a:rPr>
              <a:t>FIZIOLOŠKIH</a:t>
            </a:r>
            <a:r>
              <a:rPr lang="hr-HR" b="1" i="1" dirty="0">
                <a:latin typeface="Georgia" pitchFamily="18" charset="0"/>
              </a:rPr>
              <a:t> ( imunološki sustav, probavni sustav … )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hr-HR" b="1" i="1" dirty="0">
                <a:solidFill>
                  <a:srgbClr val="FF3300"/>
                </a:solidFill>
                <a:latin typeface="Georgia" pitchFamily="18" charset="0"/>
              </a:rPr>
              <a:t>PSIHOLOŠKIH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hr-HR" b="1" i="1" dirty="0">
                <a:solidFill>
                  <a:srgbClr val="FF3300"/>
                </a:solidFill>
                <a:latin typeface="Georgia" pitchFamily="18" charset="0"/>
              </a:rPr>
              <a:t>IMUNOBIOLOŠKIH</a:t>
            </a:r>
            <a:r>
              <a:rPr lang="hr-HR" b="1" i="1" dirty="0">
                <a:latin typeface="Georgia" pitchFamily="18" charset="0"/>
              </a:rPr>
              <a:t> ( pasivna zaštita, aktivna zaštita )</a:t>
            </a:r>
            <a:endParaRPr lang="en-US" b="1" i="1" dirty="0">
              <a:latin typeface="Georgia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0088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>
                <a:solidFill>
                  <a:schemeClr val="tx1"/>
                </a:solidFill>
                <a:latin typeface="Georgia" pitchFamily="18" charset="0"/>
              </a:rPr>
              <a:t>Razlikujemo pojedina razdoblja koja imaju svoje osobitosti:</a:t>
            </a:r>
            <a:endParaRPr lang="hr-H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1938" indent="-261938" eaLnBrk="1" hangingPunct="1">
              <a:buFont typeface="Wingdings" pitchFamily="2" charset="2"/>
              <a:buAutoNum type="arabicPeriod"/>
            </a:pPr>
            <a:r>
              <a:rPr lang="hr-HR" sz="2000" b="1" i="1" dirty="0" smtClean="0">
                <a:solidFill>
                  <a:srgbClr val="FF3300"/>
                </a:solidFill>
                <a:effectLst/>
                <a:latin typeface="Georgia" pitchFamily="18" charset="0"/>
              </a:rPr>
              <a:t>INTRAUTERINI RAZVOJ</a:t>
            </a:r>
          </a:p>
          <a:p>
            <a:pPr marL="261938" indent="-261938" eaLnBrk="1" hangingPunct="1">
              <a:buFont typeface="Wingdings" pitchFamily="2" charset="2"/>
              <a:buAutoNum type="arabicPeriod"/>
            </a:pPr>
            <a:endParaRPr lang="hr-HR" sz="2000" b="1" i="1" dirty="0" smtClean="0">
              <a:effectLst/>
              <a:latin typeface="Georgia" pitchFamily="18" charset="0"/>
            </a:endParaRPr>
          </a:p>
          <a:p>
            <a:pPr marL="261938" indent="-261938" eaLnBrk="1" hangingPunct="1">
              <a:buFont typeface="Wingdings" pitchFamily="2" charset="2"/>
              <a:buAutoNum type="arabicPeriod"/>
            </a:pPr>
            <a:endParaRPr lang="hr-HR" sz="2000" b="1" i="1" dirty="0" smtClean="0">
              <a:effectLst/>
              <a:latin typeface="Georgia" pitchFamily="18" charset="0"/>
            </a:endParaRPr>
          </a:p>
          <a:p>
            <a:pPr marL="261938" indent="-261938" eaLnBrk="1" hangingPunct="1">
              <a:buFont typeface="Wingdings" pitchFamily="2" charset="2"/>
              <a:buNone/>
            </a:pPr>
            <a:endParaRPr lang="hr-HR" sz="2000" b="1" i="1" dirty="0" smtClean="0">
              <a:effectLst/>
              <a:latin typeface="Georgia" pitchFamily="18" charset="0"/>
            </a:endParaRPr>
          </a:p>
          <a:p>
            <a:pPr marL="261938" indent="-261938" eaLnBrk="1" hangingPunct="1">
              <a:buFont typeface="Wingdings" pitchFamily="2" charset="2"/>
              <a:buNone/>
            </a:pPr>
            <a:r>
              <a:rPr lang="hr-HR" sz="2000" b="1" i="1" dirty="0" smtClean="0">
                <a:effectLst/>
                <a:latin typeface="Georgia" pitchFamily="18" charset="0"/>
              </a:rPr>
              <a:t>                                                                 </a:t>
            </a:r>
          </a:p>
          <a:p>
            <a:pPr marL="261938" indent="-261938" eaLnBrk="1" hangingPunct="1">
              <a:buFont typeface="Wingdings" pitchFamily="2" charset="2"/>
              <a:buNone/>
            </a:pPr>
            <a:r>
              <a:rPr lang="hr-HR" sz="2000" b="1" i="1" dirty="0" smtClean="0">
                <a:solidFill>
                  <a:schemeClr val="hlink"/>
                </a:solidFill>
                <a:effectLst/>
                <a:latin typeface="Georgia" pitchFamily="18" charset="0"/>
              </a:rPr>
              <a:t>2. </a:t>
            </a:r>
            <a:r>
              <a:rPr lang="hr-HR" sz="2000" b="1" i="1" dirty="0" smtClean="0">
                <a:solidFill>
                  <a:schemeClr val="hlink"/>
                </a:solidFill>
                <a:effectLst/>
                <a:latin typeface="Georgia" pitchFamily="18" charset="0"/>
              </a:rPr>
              <a:t>POSTNATALNI RAZVOJ</a:t>
            </a:r>
            <a:endParaRPr lang="en-US" sz="2000" b="1" i="1" dirty="0" smtClean="0">
              <a:effectLst/>
              <a:latin typeface="Georgia" pitchFamily="18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5292725" y="1557338"/>
            <a:ext cx="3529013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hr-HR" sz="2000">
                <a:solidFill>
                  <a:schemeClr val="bg1"/>
                </a:solidFill>
              </a:rPr>
              <a:t>EMBRIONALNI PERIOD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5292725" y="2276475"/>
            <a:ext cx="36004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hr-HR" sz="2000">
                <a:solidFill>
                  <a:schemeClr val="bg1"/>
                </a:solidFill>
              </a:rPr>
              <a:t>FETALNI PERIOD</a:t>
            </a:r>
            <a:endParaRPr lang="en-US"/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5292725" y="3213100"/>
            <a:ext cx="36004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hr-HR" sz="2000" dirty="0">
                <a:solidFill>
                  <a:schemeClr val="bg1"/>
                </a:solidFill>
              </a:rPr>
              <a:t>NOVOROĐENAČKA DOB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5292725" y="3860800"/>
            <a:ext cx="36004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hr-HR" sz="2000" dirty="0">
                <a:solidFill>
                  <a:schemeClr val="bg1"/>
                </a:solidFill>
              </a:rPr>
              <a:t>DOJENAČKA</a:t>
            </a:r>
            <a:r>
              <a:rPr lang="hr-HR" sz="2000" dirty="0"/>
              <a:t> </a:t>
            </a:r>
            <a:r>
              <a:rPr lang="hr-HR" sz="2000" dirty="0">
                <a:solidFill>
                  <a:schemeClr val="bg1"/>
                </a:solidFill>
              </a:rPr>
              <a:t>DOB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5292725" y="4508500"/>
            <a:ext cx="36004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hr-HR" sz="2000">
                <a:solidFill>
                  <a:schemeClr val="bg1"/>
                </a:solidFill>
              </a:rPr>
              <a:t>DOB  MALOG DJETETA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5292725" y="5157788"/>
            <a:ext cx="36004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r>
              <a:rPr lang="hr-HR" sz="2000">
                <a:solidFill>
                  <a:schemeClr val="bg1"/>
                </a:solidFill>
              </a:rPr>
              <a:t>PREDŠKOLSKA DOB</a:t>
            </a: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5292725" y="5876925"/>
            <a:ext cx="36004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hr-HR" sz="2000" dirty="0">
                <a:solidFill>
                  <a:schemeClr val="bg1"/>
                </a:solidFill>
              </a:rPr>
              <a:t>ŠKOLSKA DOB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16" name="Ravni poveznik sa strelicom 15"/>
          <p:cNvCxnSpPr/>
          <p:nvPr/>
        </p:nvCxnSpPr>
        <p:spPr>
          <a:xfrm>
            <a:off x="3995936" y="1988840"/>
            <a:ext cx="1080120" cy="575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sa strelicom 17"/>
          <p:cNvCxnSpPr/>
          <p:nvPr/>
        </p:nvCxnSpPr>
        <p:spPr>
          <a:xfrm>
            <a:off x="4139952" y="1845469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sa strelicom 19"/>
          <p:cNvCxnSpPr/>
          <p:nvPr/>
        </p:nvCxnSpPr>
        <p:spPr>
          <a:xfrm>
            <a:off x="4139952" y="3501231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sa strelicom 21"/>
          <p:cNvCxnSpPr/>
          <p:nvPr/>
        </p:nvCxnSpPr>
        <p:spPr>
          <a:xfrm>
            <a:off x="4139952" y="3789363"/>
            <a:ext cx="936104" cy="359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sa strelicom 23"/>
          <p:cNvCxnSpPr/>
          <p:nvPr/>
        </p:nvCxnSpPr>
        <p:spPr>
          <a:xfrm>
            <a:off x="3995936" y="3789363"/>
            <a:ext cx="1080120" cy="1007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sa strelicom 25"/>
          <p:cNvCxnSpPr/>
          <p:nvPr/>
        </p:nvCxnSpPr>
        <p:spPr>
          <a:xfrm>
            <a:off x="3851920" y="3789363"/>
            <a:ext cx="1224136" cy="16565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vni poveznik sa strelicom 27"/>
          <p:cNvCxnSpPr/>
          <p:nvPr/>
        </p:nvCxnSpPr>
        <p:spPr>
          <a:xfrm>
            <a:off x="3707904" y="3860800"/>
            <a:ext cx="1368152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28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>
                <a:solidFill>
                  <a:srgbClr val="FF3300"/>
                </a:solidFill>
                <a:latin typeface="Georgia" pitchFamily="18" charset="0"/>
              </a:rPr>
              <a:t>INTRAUTERINI RAZVOJ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r-HR" b="1" i="1" dirty="0">
                <a:latin typeface="Georgia" pitchFamily="18" charset="0"/>
              </a:rPr>
              <a:t>Traje od trenutka oplodnje jajašca do poroda</a:t>
            </a:r>
          </a:p>
          <a:p>
            <a:pPr algn="ctr"/>
            <a:r>
              <a:rPr lang="hr-HR" b="1" i="1" dirty="0">
                <a:solidFill>
                  <a:srgbClr val="F6F646"/>
                </a:solidFill>
                <a:latin typeface="Georgia" pitchFamily="18" charset="0"/>
              </a:rPr>
              <a:t>Trudnoća traje</a:t>
            </a:r>
            <a:r>
              <a:rPr lang="hr-HR" b="1" i="1" dirty="0">
                <a:latin typeface="Georgia" pitchFamily="18" charset="0"/>
              </a:rPr>
              <a:t> (od posljednjeg dana menstruacije ):</a:t>
            </a:r>
          </a:p>
          <a:p>
            <a:pPr algn="ctr">
              <a:buFontTx/>
              <a:buChar char="-"/>
            </a:pPr>
            <a:r>
              <a:rPr lang="hr-HR" b="1" i="1" dirty="0">
                <a:solidFill>
                  <a:srgbClr val="F6F646"/>
                </a:solidFill>
                <a:latin typeface="Georgia" pitchFamily="18" charset="0"/>
              </a:rPr>
              <a:t>280 dana</a:t>
            </a:r>
          </a:p>
          <a:p>
            <a:pPr algn="ctr">
              <a:buFontTx/>
              <a:buChar char="-"/>
            </a:pPr>
            <a:r>
              <a:rPr lang="hr-HR" b="1" i="1" dirty="0">
                <a:solidFill>
                  <a:srgbClr val="F6F646"/>
                </a:solidFill>
                <a:latin typeface="Georgia" pitchFamily="18" charset="0"/>
              </a:rPr>
              <a:t>40 tjedana ( 38 – 42 )</a:t>
            </a:r>
          </a:p>
          <a:p>
            <a:pPr algn="ctr">
              <a:buFontTx/>
              <a:buChar char="-"/>
            </a:pPr>
            <a:r>
              <a:rPr lang="hr-HR" b="1" i="1" dirty="0">
                <a:solidFill>
                  <a:srgbClr val="F6F646"/>
                </a:solidFill>
                <a:latin typeface="Georgia" pitchFamily="18" charset="0"/>
              </a:rPr>
              <a:t>10 lunarnih mjeseci ( 1 </a:t>
            </a:r>
            <a:r>
              <a:rPr lang="hr-HR" b="1" i="1" dirty="0" err="1">
                <a:solidFill>
                  <a:srgbClr val="F6F646"/>
                </a:solidFill>
                <a:latin typeface="Georgia" pitchFamily="18" charset="0"/>
              </a:rPr>
              <a:t>mj</a:t>
            </a:r>
            <a:r>
              <a:rPr lang="hr-HR" b="1" i="1" dirty="0">
                <a:solidFill>
                  <a:srgbClr val="F6F646"/>
                </a:solidFill>
                <a:latin typeface="Georgia" pitchFamily="18" charset="0"/>
              </a:rPr>
              <a:t> = 28 dana)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0265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i="1" dirty="0">
                <a:solidFill>
                  <a:srgbClr val="FF3300"/>
                </a:solidFill>
                <a:latin typeface="Georgia" pitchFamily="18" charset="0"/>
              </a:rPr>
              <a:t>INTRAUTERINI RAZVOJ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1600200"/>
            <a:ext cx="4572000" cy="5257800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hr-HR" b="1" i="1" smtClean="0">
                <a:solidFill>
                  <a:srgbClr val="FF3300"/>
                </a:solidFill>
                <a:latin typeface="Georgia" pitchFamily="18" charset="0"/>
              </a:rPr>
              <a:t>EMBRIONALNI PERIOD</a:t>
            </a:r>
            <a:endParaRPr lang="hr-HR" sz="1600" b="1" i="1" smtClean="0">
              <a:solidFill>
                <a:srgbClr val="FF3300"/>
              </a:solidFill>
              <a:latin typeface="Georgia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hr-HR" b="1" i="1" smtClean="0">
                <a:solidFill>
                  <a:srgbClr val="FF3300"/>
                </a:solidFill>
                <a:latin typeface="Georgia" pitchFamily="18" charset="0"/>
              </a:rPr>
              <a:t>( prvih 12 tjedana )</a:t>
            </a:r>
          </a:p>
          <a:p>
            <a:pPr algn="ctr">
              <a:lnSpc>
                <a:spcPct val="90000"/>
              </a:lnSpc>
              <a:buFontTx/>
              <a:buChar char="-"/>
            </a:pPr>
            <a:endParaRPr lang="hr-HR" b="1" i="1" smtClean="0">
              <a:solidFill>
                <a:srgbClr val="FF3300"/>
              </a:solidFill>
              <a:latin typeface="Georgia" pitchFamily="18" charset="0"/>
            </a:endParaRPr>
          </a:p>
          <a:p>
            <a:pPr algn="ctr">
              <a:lnSpc>
                <a:spcPct val="90000"/>
              </a:lnSpc>
              <a:buFontTx/>
              <a:buChar char="-"/>
            </a:pPr>
            <a:r>
              <a:rPr lang="hr-HR" b="1" i="1" smtClean="0">
                <a:latin typeface="Georgia" pitchFamily="18" charset="0"/>
              </a:rPr>
              <a:t>dolazi do kvalitetne  diferencijacije organa</a:t>
            </a:r>
          </a:p>
          <a:p>
            <a:pPr algn="ctr">
              <a:lnSpc>
                <a:spcPct val="90000"/>
              </a:lnSpc>
              <a:buFontTx/>
              <a:buChar char="-"/>
            </a:pPr>
            <a:r>
              <a:rPr lang="hr-HR" b="1" i="1" smtClean="0">
                <a:latin typeface="Georgia" pitchFamily="18" charset="0"/>
              </a:rPr>
              <a:t>javljaju se EMBRIOPATIJE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hr-HR" b="1" i="1" smtClean="0">
                <a:latin typeface="Georgia" pitchFamily="18" charset="0"/>
              </a:rPr>
              <a:t>( uzrok – vanjski faktor)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 i="1" dirty="0" smtClean="0">
              <a:latin typeface="Georgia" pitchFamily="18" charset="0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4643438" y="1600200"/>
            <a:ext cx="4500562" cy="5257800"/>
          </a:xfrm>
          <a:prstGeom prst="rect">
            <a:avLst/>
          </a:prstGeom>
          <a:ln>
            <a:solidFill>
              <a:srgbClr val="FF3300"/>
            </a:solidFill>
          </a:ln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hr-HR" b="1" i="1" smtClean="0">
                <a:solidFill>
                  <a:srgbClr val="FF3300"/>
                </a:solidFill>
                <a:latin typeface="Georgia" pitchFamily="18" charset="0"/>
              </a:rPr>
              <a:t>FETALNI PERIOD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hr-HR" b="1" i="1" smtClean="0">
                <a:solidFill>
                  <a:srgbClr val="FF3300"/>
                </a:solidFill>
                <a:latin typeface="Georgia" pitchFamily="18" charset="0"/>
              </a:rPr>
              <a:t>( od 12. tjedna do rođenja )</a:t>
            </a:r>
          </a:p>
          <a:p>
            <a:pPr algn="ctr">
              <a:lnSpc>
                <a:spcPct val="90000"/>
              </a:lnSpc>
            </a:pPr>
            <a:endParaRPr lang="hr-HR" b="1" i="1" smtClean="0">
              <a:solidFill>
                <a:srgbClr val="FF3300"/>
              </a:solidFill>
              <a:latin typeface="Georgia" pitchFamily="18" charset="0"/>
            </a:endParaRPr>
          </a:p>
          <a:p>
            <a:pPr algn="ctr">
              <a:lnSpc>
                <a:spcPct val="90000"/>
              </a:lnSpc>
              <a:buFontTx/>
              <a:buChar char="-"/>
            </a:pPr>
            <a:r>
              <a:rPr lang="hr-HR" b="1" i="1" smtClean="0">
                <a:latin typeface="Georgia" pitchFamily="18" charset="0"/>
              </a:rPr>
              <a:t>nagli rast već formiranih organa</a:t>
            </a:r>
          </a:p>
          <a:p>
            <a:pPr algn="ctr">
              <a:lnSpc>
                <a:spcPct val="90000"/>
              </a:lnSpc>
              <a:buFontTx/>
              <a:buChar char="-"/>
            </a:pPr>
            <a:r>
              <a:rPr lang="hr-HR" b="1" i="1" smtClean="0">
                <a:latin typeface="Georgia" pitchFamily="18" charset="0"/>
              </a:rPr>
              <a:t>javljaju se FETOPATIJE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hr-HR" b="1" i="1" smtClean="0">
                <a:latin typeface="Georgia" pitchFamily="18" charset="0"/>
              </a:rPr>
              <a:t>( uzrok – bolest majke: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hr-HR" sz="1800" b="1" i="1" smtClean="0">
                <a:latin typeface="Georgia" pitchFamily="18" charset="0"/>
              </a:rPr>
              <a:t>- deficitarna prehrana, hipovitaminoza, inkompatibilnost KG roditelja, nasljedne bolesti …</a:t>
            </a:r>
            <a:r>
              <a:rPr lang="hr-HR" b="1" i="1" smtClean="0">
                <a:latin typeface="Georgia" pitchFamily="18" charset="0"/>
              </a:rPr>
              <a:t>)	</a:t>
            </a:r>
            <a:endParaRPr lang="en-US" b="1" i="1" dirty="0" smtClean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85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98" decel="100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98" decel="100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98" decel="100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2132856"/>
            <a:ext cx="8229600" cy="1143000"/>
          </a:xfrm>
        </p:spPr>
        <p:txBody>
          <a:bodyPr>
            <a:normAutofit/>
          </a:bodyPr>
          <a:lstStyle/>
          <a:p>
            <a:r>
              <a:rPr lang="hr-HR" sz="4500" i="1" dirty="0">
                <a:solidFill>
                  <a:srgbClr val="92D050"/>
                </a:solidFill>
                <a:latin typeface="Georgia" pitchFamily="18" charset="0"/>
              </a:rPr>
              <a:t>POSTNATALNI RAZVOJ</a:t>
            </a:r>
            <a:endParaRPr lang="hr-HR" sz="45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110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>
                <a:solidFill>
                  <a:srgbClr val="F6F646"/>
                </a:solidFill>
                <a:latin typeface="Georgia" pitchFamily="18" charset="0"/>
              </a:rPr>
              <a:t>NOVOROĐENAČKA DOB</a:t>
            </a:r>
            <a:br>
              <a:rPr lang="hr-HR" i="1" dirty="0">
                <a:solidFill>
                  <a:srgbClr val="F6F646"/>
                </a:solidFill>
                <a:latin typeface="Georgia" pitchFamily="18" charset="0"/>
              </a:rPr>
            </a:br>
            <a:r>
              <a:rPr lang="hr-HR" i="1" dirty="0">
                <a:solidFill>
                  <a:srgbClr val="F6F646"/>
                </a:solidFill>
                <a:latin typeface="Georgia" pitchFamily="18" charset="0"/>
              </a:rPr>
              <a:t>( traje prva 4 tjedna života ! 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1200" indent="-711200" algn="ctr">
              <a:buFontTx/>
              <a:buChar char="-"/>
            </a:pPr>
            <a:r>
              <a:rPr lang="hr-HR" b="1" i="1" dirty="0">
                <a:latin typeface="Georgia" pitchFamily="18" charset="0"/>
              </a:rPr>
              <a:t>period adaptacije djeteta na vanjski svijet</a:t>
            </a:r>
          </a:p>
          <a:p>
            <a:pPr marL="711200" indent="-711200" algn="ctr">
              <a:buFontTx/>
              <a:buChar char="-"/>
            </a:pPr>
            <a:r>
              <a:rPr lang="hr-HR" b="1" i="1" dirty="0">
                <a:latin typeface="Georgia" pitchFamily="18" charset="0"/>
              </a:rPr>
              <a:t>svi organski sustavi se moraju priviknuti na </a:t>
            </a:r>
            <a:r>
              <a:rPr lang="hr-HR" b="1" i="1" dirty="0" err="1">
                <a:latin typeface="Georgia" pitchFamily="18" charset="0"/>
              </a:rPr>
              <a:t>extrauterini</a:t>
            </a:r>
            <a:r>
              <a:rPr lang="hr-HR" b="1" i="1" dirty="0">
                <a:latin typeface="Georgia" pitchFamily="18" charset="0"/>
              </a:rPr>
              <a:t> život</a:t>
            </a:r>
          </a:p>
          <a:p>
            <a:endParaRPr lang="hr-HR" dirty="0"/>
          </a:p>
        </p:txBody>
      </p:sp>
      <p:pic>
        <p:nvPicPr>
          <p:cNvPr id="4" name="Picture 18" descr="P70400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40968"/>
            <a:ext cx="3807663" cy="316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92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400" i="1" dirty="0">
                <a:solidFill>
                  <a:srgbClr val="F6F646"/>
                </a:solidFill>
                <a:latin typeface="Georgia" pitchFamily="18" charset="0"/>
              </a:rPr>
              <a:t>DOJENAČKA DOB</a:t>
            </a:r>
            <a:br>
              <a:rPr lang="hr-HR" sz="4400" i="1" dirty="0">
                <a:solidFill>
                  <a:srgbClr val="F6F646"/>
                </a:solidFill>
                <a:latin typeface="Georgia" pitchFamily="18" charset="0"/>
              </a:rPr>
            </a:br>
            <a:r>
              <a:rPr lang="hr-HR" sz="4400" i="1" dirty="0">
                <a:solidFill>
                  <a:srgbClr val="F6F646"/>
                </a:solidFill>
                <a:latin typeface="Georgia" pitchFamily="18" charset="0"/>
              </a:rPr>
              <a:t> </a:t>
            </a:r>
            <a:r>
              <a:rPr lang="hr-HR" i="1" dirty="0">
                <a:solidFill>
                  <a:srgbClr val="F6F646"/>
                </a:solidFill>
                <a:latin typeface="Georgia" pitchFamily="18" charset="0"/>
              </a:rPr>
              <a:t>0d 4. tj. – navršene 1. god. života 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1200" indent="-711200">
              <a:buFont typeface="Wingdings" pitchFamily="2" charset="2"/>
              <a:buAutoNum type="romanUcPeriod"/>
              <a:defRPr/>
            </a:pPr>
            <a:r>
              <a:rPr lang="hr-HR" b="1" i="1" dirty="0" err="1">
                <a:latin typeface="Georgia" pitchFamily="18" charset="0"/>
              </a:rPr>
              <a:t>trimenon</a:t>
            </a:r>
            <a:r>
              <a:rPr lang="hr-HR" b="1" i="1" dirty="0">
                <a:latin typeface="Georgia" pitchFamily="18" charset="0"/>
              </a:rPr>
              <a:t> (prvo tromjesečje) – ovisnost o prsima</a:t>
            </a:r>
          </a:p>
          <a:p>
            <a:pPr marL="711200" indent="-711200">
              <a:buFont typeface="Wingdings" pitchFamily="2" charset="2"/>
              <a:buAutoNum type="romanUcPeriod"/>
              <a:defRPr/>
            </a:pPr>
            <a:r>
              <a:rPr lang="hr-HR" b="1" i="1" dirty="0" err="1">
                <a:latin typeface="Georgia" pitchFamily="18" charset="0"/>
              </a:rPr>
              <a:t>trimenon</a:t>
            </a:r>
            <a:r>
              <a:rPr lang="hr-HR" b="1" i="1" dirty="0">
                <a:latin typeface="Georgia" pitchFamily="18" charset="0"/>
              </a:rPr>
              <a:t> ( 3. – 6. mj. ) – razvijaju se deficitarne bolesti, podvostruči TT</a:t>
            </a:r>
          </a:p>
          <a:p>
            <a:pPr marL="711200" indent="-711200">
              <a:buFont typeface="Wingdings" pitchFamily="2" charset="2"/>
              <a:buAutoNum type="romanUcPeriod"/>
              <a:defRPr/>
            </a:pPr>
            <a:r>
              <a:rPr lang="hr-HR" b="1" i="1" dirty="0" err="1">
                <a:latin typeface="Georgia" pitchFamily="18" charset="0"/>
              </a:rPr>
              <a:t>trimenon</a:t>
            </a:r>
            <a:r>
              <a:rPr lang="hr-HR" b="1" i="1" dirty="0">
                <a:latin typeface="Georgia" pitchFamily="18" charset="0"/>
              </a:rPr>
              <a:t> ( 6. – 9. mj. ) – sklonost infekcijskim bolestima</a:t>
            </a:r>
          </a:p>
          <a:p>
            <a:pPr marL="711200" indent="-711200">
              <a:buFont typeface="Wingdings" pitchFamily="2" charset="2"/>
              <a:buAutoNum type="romanUcPeriod"/>
              <a:defRPr/>
            </a:pPr>
            <a:r>
              <a:rPr lang="hr-HR" b="1" i="1" dirty="0" err="1">
                <a:latin typeface="Georgia" pitchFamily="18" charset="0"/>
              </a:rPr>
              <a:t>trimenon</a:t>
            </a:r>
            <a:r>
              <a:rPr lang="hr-HR" b="1" i="1" dirty="0">
                <a:latin typeface="Georgia" pitchFamily="18" charset="0"/>
              </a:rPr>
              <a:t> ( 9. – 12. mj. ) – počinje samostalna imunološka obrana, utrostruči TT</a:t>
            </a:r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28277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>
                <a:solidFill>
                  <a:srgbClr val="F6F646"/>
                </a:solidFill>
                <a:latin typeface="Georgia" pitchFamily="18" charset="0"/>
              </a:rPr>
              <a:t>DOB MALOG DJETETA</a:t>
            </a:r>
            <a:br>
              <a:rPr lang="hr-HR" i="1" dirty="0">
                <a:solidFill>
                  <a:srgbClr val="F6F646"/>
                </a:solidFill>
                <a:latin typeface="Georgia" pitchFamily="18" charset="0"/>
              </a:rPr>
            </a:br>
            <a:r>
              <a:rPr lang="hr-HR" i="1" dirty="0">
                <a:solidFill>
                  <a:srgbClr val="F6F646"/>
                </a:solidFill>
                <a:latin typeface="Georgia" pitchFamily="18" charset="0"/>
              </a:rPr>
              <a:t> (1. – 3. godine)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b="1" i="1" dirty="0">
                <a:latin typeface="Georgia" pitchFamily="18" charset="0"/>
              </a:rPr>
              <a:t>1. faza – naglašen rast u visinu</a:t>
            </a:r>
            <a:br>
              <a:rPr lang="hr-HR" b="1" i="1" dirty="0">
                <a:latin typeface="Georgia" pitchFamily="18" charset="0"/>
              </a:rPr>
            </a:br>
            <a:endParaRPr lang="hr-HR" b="1" i="1" dirty="0">
              <a:latin typeface="Georgia" pitchFamily="18" charset="0"/>
            </a:endParaRPr>
          </a:p>
          <a:p>
            <a:pPr algn="ctr">
              <a:buNone/>
            </a:pPr>
            <a:r>
              <a:rPr lang="hr-HR" b="1" i="1" dirty="0">
                <a:latin typeface="Georgia" pitchFamily="18" charset="0"/>
              </a:rPr>
              <a:t>     2. faza – dobivanje na TT</a:t>
            </a:r>
            <a:br>
              <a:rPr lang="hr-HR" b="1" i="1" dirty="0">
                <a:latin typeface="Georgia" pitchFamily="18" charset="0"/>
              </a:rPr>
            </a:br>
            <a:endParaRPr lang="hr-HR" b="1" i="1" dirty="0">
              <a:latin typeface="Georgia" pitchFamily="18" charset="0"/>
            </a:endParaRPr>
          </a:p>
          <a:p>
            <a:pPr algn="ctr">
              <a:buNone/>
            </a:pPr>
            <a:r>
              <a:rPr lang="hr-HR" b="1" i="1" dirty="0">
                <a:latin typeface="Georgia" pitchFamily="18" charset="0"/>
              </a:rPr>
              <a:t>     3. faza – izrazit interes za zbivanja u okolini</a:t>
            </a:r>
            <a:br>
              <a:rPr lang="hr-HR" b="1" i="1" dirty="0">
                <a:latin typeface="Georgia" pitchFamily="18" charset="0"/>
              </a:rPr>
            </a:br>
            <a:endParaRPr lang="hr-HR" b="1" i="1" dirty="0">
              <a:latin typeface="Georgia" pitchFamily="18" charset="0"/>
            </a:endParaRPr>
          </a:p>
          <a:p>
            <a:pPr algn="ctr">
              <a:buNone/>
            </a:pPr>
            <a:r>
              <a:rPr lang="hr-HR" b="1" i="1" dirty="0">
                <a:latin typeface="Georgia" pitchFamily="18" charset="0"/>
              </a:rPr>
              <a:t>      4. faza – potpuno osamostaljenje</a:t>
            </a:r>
            <a:endParaRPr lang="en-US" b="1" i="1" dirty="0">
              <a:latin typeface="Georgia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7874481"/>
      </p:ext>
    </p:extLst>
  </p:cSld>
  <p:clrMapOvr>
    <a:masterClrMapping/>
  </p:clrMapOvr>
</p:sld>
</file>

<file path=ppt/theme/theme1.xml><?xml version="1.0" encoding="utf-8"?>
<a:theme xmlns:a="http://schemas.openxmlformats.org/drawingml/2006/main" name="Slamnati krov">
  <a:themeElements>
    <a:clrScheme name="Slamnati krov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j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amnati krov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</TotalTime>
  <Words>298</Words>
  <Application>Microsoft Office PowerPoint</Application>
  <PresentationFormat>Prikaz na zaslonu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3" baseType="lpstr">
      <vt:lpstr>Slamnati krov</vt:lpstr>
      <vt:lpstr>RAZDOBLJA U RAZVOJU DJETETA</vt:lpstr>
      <vt:lpstr>PowerPointova prezentacija</vt:lpstr>
      <vt:lpstr>Razlikujemo pojedina razdoblja koja imaju svoje osobitosti:</vt:lpstr>
      <vt:lpstr>INTRAUTERINI RAZVOJ</vt:lpstr>
      <vt:lpstr>INTRAUTERINI RAZVOJ</vt:lpstr>
      <vt:lpstr>POSTNATALNI RAZVOJ</vt:lpstr>
      <vt:lpstr>NOVOROĐENAČKA DOB ( traje prva 4 tjedna života ! )</vt:lpstr>
      <vt:lpstr>DOJENAČKA DOB  0d 4. tj. – navršene 1. god. života !</vt:lpstr>
      <vt:lpstr>DOB MALOG DJETETA  (1. – 3. godine)</vt:lpstr>
      <vt:lpstr>PREDŠKOLSKA DOB            ( 3. – 6. godine )</vt:lpstr>
      <vt:lpstr>ŠKOLSKA DOB  (  6. – 15. godine )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RAZDOBLJA U RAZVOJU DJETETA</dc:title>
  <dc:creator>Hp</dc:creator>
  <cp:lastModifiedBy>Hp</cp:lastModifiedBy>
  <cp:revision>1</cp:revision>
  <dcterms:created xsi:type="dcterms:W3CDTF">2020-10-28T23:44:19Z</dcterms:created>
  <dcterms:modified xsi:type="dcterms:W3CDTF">2020-10-28T23:54:19Z</dcterms:modified>
</cp:coreProperties>
</file>