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9" r:id="rId6"/>
    <p:sldId id="288" r:id="rId7"/>
    <p:sldId id="290" r:id="rId8"/>
    <p:sldId id="291" r:id="rId9"/>
    <p:sldId id="267" r:id="rId10"/>
    <p:sldId id="268" r:id="rId11"/>
    <p:sldId id="292" r:id="rId12"/>
    <p:sldId id="293" r:id="rId13"/>
    <p:sldId id="294" r:id="rId14"/>
    <p:sldId id="295" r:id="rId15"/>
    <p:sldId id="277" r:id="rId16"/>
    <p:sldId id="261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4.5.2020.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285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4.5.2020.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954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4.5.2020.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16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4.5.2020.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402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4.5.2020.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868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4.5.2020.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0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4.5.2020.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313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4.5.2020.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300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4.5.2020.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870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4.5.2020.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606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2E83-8DB3-4ED3-9BC7-F2D0DD1DE72E}" type="datetimeFigureOut">
              <a:rPr lang="hr-HR" smtClean="0"/>
              <a:t>4.5.2020.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65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52E83-8DB3-4ED3-9BC7-F2D0DD1DE72E}" type="datetimeFigureOut">
              <a:rPr lang="hr-HR" smtClean="0"/>
              <a:t>4.5.2020.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712F3-228F-4942-AEFD-FE8D0DF31A8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088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368152"/>
          </a:xfrm>
        </p:spPr>
        <p:txBody>
          <a:bodyPr>
            <a:normAutofit/>
          </a:bodyPr>
          <a:lstStyle/>
          <a:p>
            <a:r>
              <a:rPr lang="hr-HR" b="1" dirty="0"/>
              <a:t>Domovinski rat – završna faza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18928"/>
            <a:ext cx="4776192" cy="259705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4320480" cy="24275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11447"/>
            <a:ext cx="3275856" cy="163792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38307"/>
            <a:ext cx="2632178" cy="17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03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2F8BCE8-5167-441F-B0EC-B67448D0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400" dirty="0"/>
              <a:t>U prvom planu: Predsjednik Tuđman s generalima Gotovinom i Krstičevićem te ministrom obrane Šuškom u Kninu nakon akcije</a:t>
            </a:r>
            <a:endParaRPr lang="en-US" sz="2400" dirty="0"/>
          </a:p>
        </p:txBody>
      </p:sp>
      <p:pic>
        <p:nvPicPr>
          <p:cNvPr id="4" name="Slika 3" descr="Slika na kojoj se prikazuje osoba, uniforma, muškarac, odjeća&#10;&#10;Opis je automatski generiran">
            <a:extLst>
              <a:ext uri="{FF2B5EF4-FFF2-40B4-BE49-F238E27FC236}">
                <a16:creationId xmlns:a16="http://schemas.microsoft.com/office/drawing/2014/main" id="{97DD9815-36D0-42DB-A91E-E84C90B940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618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46DF7F-16D1-4DF9-AB4C-F251AEE6D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dirty="0"/>
              <a:t>Omjer snaga i žrtve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14FD25A9-7E65-4027-8D13-8C942E8ED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70041"/>
              </p:ext>
            </p:extLst>
          </p:nvPr>
        </p:nvGraphicFramePr>
        <p:xfrm>
          <a:off x="971600" y="908051"/>
          <a:ext cx="7344816" cy="4776710"/>
        </p:xfrm>
        <a:graphic>
          <a:graphicData uri="http://schemas.openxmlformats.org/drawingml/2006/table">
            <a:tbl>
              <a:tblPr/>
              <a:tblGrid>
                <a:gridCol w="3672408">
                  <a:extLst>
                    <a:ext uri="{9D8B030D-6E8A-4147-A177-3AD203B41FA5}">
                      <a16:colId xmlns:a16="http://schemas.microsoft.com/office/drawing/2014/main" val="3602244832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1748106065"/>
                    </a:ext>
                  </a:extLst>
                </a:gridCol>
              </a:tblGrid>
              <a:tr h="11568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hr-HR" sz="1800" dirty="0">
                          <a:effectLst/>
                        </a:rPr>
                        <a:t>Jačina</a:t>
                      </a:r>
                    </a:p>
                    <a:p>
                      <a:pPr algn="ctr" fontAlgn="t"/>
                      <a:r>
                        <a:rPr lang="hr-HR" sz="1800" dirty="0">
                          <a:effectLst/>
                        </a:rPr>
                        <a:t>Hrvatske snage                                                  Snage Republike Srpske Krajine</a:t>
                      </a:r>
                    </a:p>
                  </a:txBody>
                  <a:tcPr marL="45938" marR="45938" marT="22969" marB="2296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199544"/>
                  </a:ext>
                </a:extLst>
              </a:tr>
              <a:tr h="723047">
                <a:tc>
                  <a:txBody>
                    <a:bodyPr/>
                    <a:lstStyle/>
                    <a:p>
                      <a:pPr fontAlgn="t"/>
                      <a:r>
                        <a:rPr lang="hr-HR" sz="1800" dirty="0">
                          <a:effectLst/>
                        </a:rPr>
                        <a:t>130 000 vojnika</a:t>
                      </a:r>
                      <a:br>
                        <a:rPr lang="hr-HR" sz="1800" dirty="0">
                          <a:effectLst/>
                        </a:rPr>
                      </a:br>
                      <a:r>
                        <a:rPr lang="hr-HR" sz="1800" dirty="0">
                          <a:effectLst/>
                        </a:rPr>
                        <a:t>350 tenkova</a:t>
                      </a:r>
                      <a:br>
                        <a:rPr lang="hr-HR" sz="1800" dirty="0">
                          <a:effectLst/>
                        </a:rPr>
                      </a:br>
                      <a:r>
                        <a:rPr lang="hr-HR" sz="1800" dirty="0">
                          <a:effectLst/>
                        </a:rPr>
                        <a:t>800 topničkih oruđa</a:t>
                      </a:r>
                      <a:br>
                        <a:rPr lang="hr-HR" sz="1800" dirty="0">
                          <a:effectLst/>
                        </a:rPr>
                      </a:br>
                      <a:r>
                        <a:rPr lang="hr-HR" sz="1800" dirty="0">
                          <a:effectLst/>
                        </a:rPr>
                        <a:t>30 zrakoplova i helikoptera</a:t>
                      </a:r>
                    </a:p>
                  </a:txBody>
                  <a:tcPr marL="45938" marR="45938" marT="22969" marB="2296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1800" dirty="0">
                          <a:effectLst/>
                        </a:rPr>
                        <a:t>40 000 vojnika</a:t>
                      </a:r>
                      <a:br>
                        <a:rPr lang="hr-HR" sz="1800" dirty="0">
                          <a:effectLst/>
                        </a:rPr>
                      </a:br>
                      <a:r>
                        <a:rPr lang="hr-HR" sz="1800" dirty="0">
                          <a:effectLst/>
                        </a:rPr>
                        <a:t>400 tenkova</a:t>
                      </a:r>
                      <a:br>
                        <a:rPr lang="hr-HR" sz="1800" dirty="0">
                          <a:effectLst/>
                        </a:rPr>
                      </a:br>
                      <a:r>
                        <a:rPr lang="hr-HR" sz="1800" dirty="0">
                          <a:effectLst/>
                        </a:rPr>
                        <a:t>350 topničkih oruđa</a:t>
                      </a:r>
                      <a:br>
                        <a:rPr lang="hr-HR" sz="1800" dirty="0">
                          <a:effectLst/>
                        </a:rPr>
                      </a:br>
                      <a:r>
                        <a:rPr lang="hr-HR" sz="1800" dirty="0">
                          <a:effectLst/>
                        </a:rPr>
                        <a:t>22-25 zrakoplova (RS)</a:t>
                      </a:r>
                    </a:p>
                  </a:txBody>
                  <a:tcPr marL="45938" marR="45938" marT="22969" marB="2296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592122"/>
                  </a:ext>
                </a:extLst>
              </a:tr>
              <a:tr h="11568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hr-HR" sz="1800" dirty="0">
                          <a:effectLst/>
                        </a:rPr>
                        <a:t>Gubitci</a:t>
                      </a:r>
                    </a:p>
                  </a:txBody>
                  <a:tcPr marL="45938" marR="45938" marT="22969" marB="2296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4272"/>
                  </a:ext>
                </a:extLst>
              </a:tr>
              <a:tr h="2718656">
                <a:tc>
                  <a:txBody>
                    <a:bodyPr/>
                    <a:lstStyle/>
                    <a:p>
                      <a:pPr fontAlgn="t"/>
                      <a:r>
                        <a:rPr lang="hr-HR" sz="1800" b="1" dirty="0">
                          <a:effectLst/>
                        </a:rPr>
                        <a:t>poginulih / nestalih vojnika i pripadnika MUP-a</a:t>
                      </a:r>
                      <a:br>
                        <a:rPr lang="hr-HR" sz="1800" dirty="0">
                          <a:effectLst/>
                        </a:rPr>
                      </a:br>
                      <a:r>
                        <a:rPr lang="hr-HR" sz="1800" dirty="0">
                          <a:effectLst/>
                        </a:rPr>
                        <a:t>196 / 15</a:t>
                      </a:r>
                      <a:br>
                        <a:rPr lang="hr-HR" sz="1800" dirty="0">
                          <a:effectLst/>
                        </a:rPr>
                      </a:br>
                      <a:r>
                        <a:rPr lang="hr-HR" sz="1800" b="1" dirty="0">
                          <a:effectLst/>
                        </a:rPr>
                        <a:t>ranjenih vojnika i pripadnika MUP-a</a:t>
                      </a:r>
                      <a:br>
                        <a:rPr lang="hr-HR" sz="1800" dirty="0">
                          <a:effectLst/>
                        </a:rPr>
                      </a:br>
                      <a:r>
                        <a:rPr lang="hr-HR" sz="1800" dirty="0">
                          <a:effectLst/>
                        </a:rPr>
                        <a:t>1100</a:t>
                      </a:r>
                      <a:endParaRPr lang="hr-HR" sz="1800" b="0" i="0" u="none" strike="noStrike" baseline="30000" dirty="0">
                        <a:solidFill>
                          <a:srgbClr val="0B0080"/>
                        </a:solidFill>
                        <a:effectLst/>
                      </a:endParaRPr>
                    </a:p>
                  </a:txBody>
                  <a:tcPr marL="45938" marR="45938" marT="22969" marB="2296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1800" b="1" dirty="0">
                          <a:effectLst/>
                        </a:rPr>
                        <a:t>poginulih vojnika</a:t>
                      </a:r>
                      <a:br>
                        <a:rPr lang="hr-HR" sz="1800" dirty="0">
                          <a:effectLst/>
                        </a:rPr>
                      </a:br>
                      <a:r>
                        <a:rPr lang="hr-HR" sz="1800" dirty="0">
                          <a:effectLst/>
                        </a:rPr>
                        <a:t>560</a:t>
                      </a:r>
                      <a:r>
                        <a:rPr lang="hr-HR" sz="1800" b="0" i="0" u="none" strike="noStrike" baseline="30000" dirty="0">
                          <a:solidFill>
                            <a:srgbClr val="0B0080"/>
                          </a:solidFill>
                          <a:effectLst/>
                        </a:rPr>
                        <a:t>[</a:t>
                      </a:r>
                      <a:br>
                        <a:rPr lang="hr-HR" sz="1800" dirty="0">
                          <a:effectLst/>
                        </a:rPr>
                      </a:br>
                      <a:r>
                        <a:rPr lang="hr-HR" sz="1800" b="1" dirty="0">
                          <a:effectLst/>
                        </a:rPr>
                        <a:t>poginulih civila</a:t>
                      </a:r>
                      <a:br>
                        <a:rPr lang="hr-HR" sz="1800" dirty="0">
                          <a:effectLst/>
                        </a:rPr>
                      </a:br>
                      <a:r>
                        <a:rPr lang="hr-HR" sz="1800" dirty="0">
                          <a:effectLst/>
                        </a:rPr>
                        <a:t>681</a:t>
                      </a:r>
                      <a:br>
                        <a:rPr lang="hr-HR" sz="1800" dirty="0">
                          <a:effectLst/>
                        </a:rPr>
                      </a:br>
                      <a:r>
                        <a:rPr lang="hr-HR" sz="1800" b="1" dirty="0">
                          <a:effectLst/>
                        </a:rPr>
                        <a:t>ukupno*</a:t>
                      </a:r>
                      <a:br>
                        <a:rPr lang="hr-HR" sz="1800" dirty="0">
                          <a:effectLst/>
                        </a:rPr>
                      </a:br>
                      <a:r>
                        <a:rPr lang="hr-HR" sz="1800" dirty="0">
                          <a:effectLst/>
                        </a:rPr>
                        <a:t>1.241</a:t>
                      </a:r>
                      <a:br>
                        <a:rPr lang="hr-HR" sz="1800" dirty="0">
                          <a:effectLst/>
                        </a:rPr>
                      </a:br>
                      <a:endParaRPr lang="hr-HR" sz="1800" dirty="0">
                        <a:effectLst/>
                      </a:endParaRPr>
                    </a:p>
                    <a:p>
                      <a:pPr fontAlgn="t"/>
                      <a:r>
                        <a:rPr lang="hr-HR" sz="1800" dirty="0">
                          <a:effectLst/>
                        </a:rPr>
                        <a:t>*Podaci Hrvatskog helsinškog odbora</a:t>
                      </a:r>
                    </a:p>
                  </a:txBody>
                  <a:tcPr marL="45938" marR="45938" marT="22969" marB="2296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725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005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47C94E-0080-4E50-9DB3-11715DBC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Zločini nakon Oluje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6EE1BA-8057-4B3F-A48B-633E8012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Tijekom Oluje u koloni je na poticaj vlasti Republike Srpske Krajine i u strahu od odmazde izbjeglo preko 100 000 Srba.</a:t>
            </a:r>
          </a:p>
          <a:p>
            <a:r>
              <a:rPr lang="hr-HR" dirty="0"/>
              <a:t>Nakon provedene akcije hrvatske vlasti nisu na vrijeme reagirale i učinjeni su ratni zločini protiv dijela preostalog stanovništva: pobijeno je nekoliko desetaka Srba (najčešće staraca) u selima Grubori, Varivode i drugima i spaljena i opljačkana su brojna sela.</a:t>
            </a:r>
          </a:p>
          <a:p>
            <a:r>
              <a:rPr lang="hr-HR" dirty="0"/>
              <a:t>Zbog mlake reakcije na te događaje, zbog nevoljkosti hrvatskih vlasti da procesuiraju krivce na sudovima, zbog stava oko Bosne i Hercegovine i zbog unutrašnjih demokratskih deficita (‘’Zagrebačka kriza’’) Hrvatska je nakon toga pala u međunarodnu izolaciju sve do kraja 1990-ih.</a:t>
            </a:r>
          </a:p>
        </p:txBody>
      </p:sp>
    </p:spTree>
    <p:extLst>
      <p:ext uri="{BB962C8B-B14F-4D97-AF65-F5344CB8AC3E}">
        <p14:creationId xmlns:p14="http://schemas.microsoft.com/office/powerpoint/2010/main" val="4024841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69993A-0B61-4A21-8512-6F270E9B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hr-HR" sz="4100" dirty="0"/>
              <a:t>Kolona srpskih izbjeglica nakon Oluje</a:t>
            </a:r>
          </a:p>
        </p:txBody>
      </p:sp>
      <p:pic>
        <p:nvPicPr>
          <p:cNvPr id="6" name="Rezervirano mjesto sadržaja 5" descr="Slika na kojoj se prikazuje na otvorenom, ulica, zgrada, ljudi&#10;&#10;Opis je automatski generiran">
            <a:extLst>
              <a:ext uri="{FF2B5EF4-FFF2-40B4-BE49-F238E27FC236}">
                <a16:creationId xmlns:a16="http://schemas.microsoft.com/office/drawing/2014/main" id="{E60F2F8A-9AE9-4365-9675-F5AFCF2729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4" r="17952"/>
          <a:stretch/>
        </p:blipFill>
        <p:spPr>
          <a:xfrm>
            <a:off x="457200" y="1600200"/>
            <a:ext cx="4038600" cy="4525963"/>
          </a:xfr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215FE47-FCBD-4D08-B783-5CF1DAADF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hr-HR" dirty="0"/>
              <a:t>Iako su Sjedinjene Američke Države poduprle akciju, tijekom i nakon nje su podršku povukle bojeći se ratnih zločina nad Srbima, tako je na čelo izbjegličke kolone stao američki veleposlanik u Hrvatskoj  Peter Galbraight.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19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059658-0663-4738-8215-8A78C0F3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Mirna reintegracija hrvatskoga Podunavlja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CDFBA0-45D2-432A-BE6B-0DE41918C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Nakon Oluje je bilo jasno da Hrvatska može vojno osloboditi preostala okupirana područja, ali s obzirom na promijenjen stav srpskih pobunjenika kojima je postalo jasno da je uspješni oružani otpor nemoguć, Hrvatska je, kako bi se izbjegle vojne i civilne žrtve, dogovorila prijelazno razdoblje nakon kojeg će se taj prostor vratiti u sastav Hrvatske.</a:t>
            </a:r>
          </a:p>
          <a:p>
            <a:r>
              <a:rPr lang="hr-HR" dirty="0"/>
              <a:t>Mirna reintegracija hrvatskoga Podunavlja je naziv za proces povratka okupiranih područja istočne Slavonije, Baranje i zapadnog Srijema u ustavno-pravni poredak Republike Hrvatske.</a:t>
            </a:r>
          </a:p>
          <a:p>
            <a:r>
              <a:rPr lang="hr-HR" dirty="0"/>
              <a:t>Razdoblje mirne reintegracije, za čije je provođenje Vijeće sigurnosti UN-a ustanovilo posebnu Prijelaznu upravu UN-a trajalo je od 15. siječnja 1996. do 15. siječnja 1998., kada je hrvatsko Podunavlje konačno vraćeno u sastav Republike Hrvatske.</a:t>
            </a:r>
          </a:p>
        </p:txBody>
      </p:sp>
    </p:spTree>
    <p:extLst>
      <p:ext uri="{BB962C8B-B14F-4D97-AF65-F5344CB8AC3E}">
        <p14:creationId xmlns:p14="http://schemas.microsoft.com/office/powerpoint/2010/main" val="3602323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Žrtve Domovinskog rata:</a:t>
            </a:r>
          </a:p>
          <a:p>
            <a:pPr marL="0" indent="0">
              <a:buNone/>
            </a:pPr>
            <a:r>
              <a:rPr lang="hr-HR" sz="2800" b="1" dirty="0"/>
              <a:t>			Hrvatska	Pobunjeni Srbi i JNA</a:t>
            </a:r>
          </a:p>
          <a:p>
            <a:pPr marL="0" indent="0">
              <a:buNone/>
            </a:pPr>
            <a:r>
              <a:rPr lang="hr-HR" sz="2800" b="1" dirty="0"/>
              <a:t>Poginulih vojnika     8 147                      </a:t>
            </a:r>
          </a:p>
          <a:p>
            <a:pPr marL="0" indent="0">
              <a:buNone/>
            </a:pPr>
            <a:r>
              <a:rPr lang="hr-HR" sz="2800" b="1" dirty="0"/>
              <a:t>Poginulih civila         6 605</a:t>
            </a:r>
          </a:p>
          <a:p>
            <a:pPr marL="0" indent="0">
              <a:buNone/>
            </a:pPr>
            <a:r>
              <a:rPr lang="hr-HR" sz="2800" b="1" dirty="0"/>
              <a:t>Nestali                       1 218</a:t>
            </a:r>
          </a:p>
          <a:p>
            <a:pPr marL="0" indent="0">
              <a:buNone/>
            </a:pPr>
            <a:r>
              <a:rPr lang="hr-HR" sz="2800" b="1" dirty="0"/>
              <a:t>Ukupno                    15 970                     7 501</a:t>
            </a:r>
          </a:p>
        </p:txBody>
      </p:sp>
    </p:spTree>
    <p:extLst>
      <p:ext uri="{BB962C8B-B14F-4D97-AF65-F5344CB8AC3E}">
        <p14:creationId xmlns:p14="http://schemas.microsoft.com/office/powerpoint/2010/main" val="127714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sz="3600" b="1" dirty="0">
                <a:solidFill>
                  <a:srgbClr val="FF0000"/>
                </a:solidFill>
              </a:rPr>
              <a:t>prepiši u bilježnicu</a:t>
            </a:r>
            <a:br>
              <a:rPr lang="hr-HR" altLang="sr-Latn-RS" b="1" dirty="0"/>
            </a:br>
            <a:r>
              <a:rPr lang="hr-HR" altLang="sr-Latn-RS" b="1" dirty="0"/>
              <a:t>Oslobađanje hrvatskog teritorija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5000"/>
              </a:lnSpc>
            </a:pPr>
            <a:r>
              <a:rPr lang="hr-HR" altLang="sr-Latn-R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1.5.1995. vojno-redarstvena akcija „Bljesak“ – oslobođena zapadn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altLang="sr-Latn-RS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Slavonij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a</a:t>
            </a:r>
            <a:endParaRPr lang="hr-HR" altLang="sr-Latn-RS" sz="2800" dirty="0">
              <a:cs typeface="Times New Roman" pitchFamily="18" charset="0"/>
            </a:endParaRPr>
          </a:p>
          <a:p>
            <a:pPr>
              <a:lnSpc>
                <a:spcPct val="105000"/>
              </a:lnSpc>
            </a:pPr>
            <a:r>
              <a:rPr lang="hr-HR" altLang="sr-Latn-RS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4.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-8. kolovoza</a:t>
            </a:r>
            <a:r>
              <a:rPr lang="hr-HR" altLang="sr-Latn-RS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1995. operacija „Oluja“ – cilj joj bio osvajanje središta srpske pobune – Knina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altLang="sr-Latn-RS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oslobođeno cijelo područje Like i Banije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 i srušena srpska paradržava</a:t>
            </a:r>
          </a:p>
          <a:p>
            <a:pPr>
              <a:lnSpc>
                <a:spcPct val="105000"/>
              </a:lnSpc>
            </a:pPr>
            <a:r>
              <a:rPr lang="hr-HR" altLang="sr-Latn-RS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Po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r-HR" altLang="sr-Latn-RS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okupacijom ostale istočna Slavonija i Baranja</a:t>
            </a:r>
            <a:r>
              <a:rPr lang="hr-HR" altLang="sr-Latn-RS" dirty="0">
                <a:latin typeface="Times New Roman" pitchFamily="18" charset="0"/>
                <a:cs typeface="Times New Roman" pitchFamily="18" charset="0"/>
              </a:rPr>
              <a:t>, a o</a:t>
            </a:r>
            <a:r>
              <a:rPr lang="hr-HR" altLang="sr-Latn-RS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ne su mirnom reintegracijom u sastav RH uključene 1997. i 1998.</a:t>
            </a:r>
            <a:endParaRPr lang="hr-HR" altLang="sr-Latn-RS" sz="2800" dirty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4EE3AD-0152-4EF9-AF25-8E0713B5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Stanje u Hrvatskoj (1992.-1995.)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449A8E-7CB8-4229-A162-6DFD1B03B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Do kraja 1992. Hrvatska je uspjela posve oformiti svoje oružane snage, preuzeti oružje iz vojarni JNA u Hrvatskoj, te (unatoč embargu) nabaviti oružje u inozemstvu.</a:t>
            </a:r>
          </a:p>
          <a:p>
            <a:r>
              <a:rPr lang="hr-HR" dirty="0"/>
              <a:t>JNA više nije u stanju napadati Hrvatske gradove već služi kao pomoć održavanju položaja srpskih pobunjenika.</a:t>
            </a:r>
          </a:p>
          <a:p>
            <a:r>
              <a:rPr lang="hr-HR" dirty="0"/>
              <a:t>Hrvatska počinje poduzimati akcije za oslobađanje dijela okupiranog teritorija, primjerice akcija Maslenica u siječnju 1993. (službeno Operacija Gusar) u kojoj su hrvatski vojnici i policajci oslobodili zadarsko zaleđe, Masleničko ždrilo i zrakoplovnu luku Zemunik, a naknadno i branu Peruća, koju su pobunjeni Srbi neuspješno digli u zrak. Tom operacijom je opet kopnenim putem povezana Dalmacija s ostatkom Hrvatske.</a:t>
            </a:r>
          </a:p>
        </p:txBody>
      </p:sp>
    </p:spTree>
    <p:extLst>
      <p:ext uri="{BB962C8B-B14F-4D97-AF65-F5344CB8AC3E}">
        <p14:creationId xmlns:p14="http://schemas.microsoft.com/office/powerpoint/2010/main" val="102140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C641FA-3FBC-44DC-97DE-B1C6681FD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Neuspješni pregovori o prestanku rata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2C60B9-C313-4B04-B76C-51FBD65D3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Uz posredništvo međunarodne zajednice traju pregovori s pobunjenim Srbima.</a:t>
            </a:r>
          </a:p>
          <a:p>
            <a:r>
              <a:rPr lang="hr-HR" dirty="0"/>
              <a:t>Najradikalniji sporazum koji je ponuđen Srbima je plan Z4 kojeg su izradili veleposlanici zemalja Kontaktne skupine: SAD-a, Rusije, Europske zajednice i UN-a u siječnju 1995.</a:t>
            </a:r>
          </a:p>
          <a:p>
            <a:r>
              <a:rPr lang="hr-HR" dirty="0"/>
              <a:t>Plan Z-4 predviđao je reintegraciju okupiranih područja u sastav Republike Hrvatske s time da bi ta područja osim Slavonije, Baranje i zapadnog Srijema uživala vrlo visoku autonomiju, a to bi se područje zvalo Srpska krajina. Srpska krajina bila bi gotovo potpuno samostalan entitet u sklopu Republike Hrvatske, ali bez međunarodnog subjektiviteta, odnosno “država u državi”: imala bi zakonodavno tijelo, predsjednika, vladu i sudove, policiju, ali ne i vojsku.</a:t>
            </a:r>
          </a:p>
          <a:p>
            <a:r>
              <a:rPr lang="hr-HR" dirty="0"/>
              <a:t>Iako nevoljko, Hrvatska je pristala da plan bude osnova za pregovore, no Srbi su odbili plan u cijelosti bez mogućnosti za pregovore.</a:t>
            </a:r>
          </a:p>
        </p:txBody>
      </p:sp>
    </p:spTree>
    <p:extLst>
      <p:ext uri="{BB962C8B-B14F-4D97-AF65-F5344CB8AC3E}">
        <p14:creationId xmlns:p14="http://schemas.microsoft.com/office/powerpoint/2010/main" val="60559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ADBE35-45FB-48B6-A4B3-E1AC32D65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Pripreme za vojno oslobađanje okupiranih područja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A2A1D2-2701-4C87-B389-D65A6F15B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Hrvatska se nakon toga okreće planiranju akcija za vojno oslobađanje okupiranih teritorija (za što dobiva i prešutnu podršku SAD-a).</a:t>
            </a:r>
          </a:p>
          <a:p>
            <a:r>
              <a:rPr lang="hr-HR" dirty="0"/>
              <a:t>Plan je bio u nekoliko faza osloboditi okupirane dijelove Hrvatske.</a:t>
            </a:r>
          </a:p>
          <a:p>
            <a:r>
              <a:rPr lang="hr-HR" dirty="0"/>
              <a:t>U svibnju 1995. Hrvatska poduzima Operaciju Bljesak, a u kolovozu iste godine Operaciju Oluja.</a:t>
            </a:r>
          </a:p>
        </p:txBody>
      </p:sp>
    </p:spTree>
    <p:extLst>
      <p:ext uri="{BB962C8B-B14F-4D97-AF65-F5344CB8AC3E}">
        <p14:creationId xmlns:p14="http://schemas.microsoft.com/office/powerpoint/2010/main" val="140997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67BC0A-63A8-411B-A2EB-C4596AA6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Zapadna Slavonija i smjer upada Hrvatske vojske u akciji Bljesak</a:t>
            </a:r>
          </a:p>
        </p:txBody>
      </p:sp>
      <p:pic>
        <p:nvPicPr>
          <p:cNvPr id="5" name="Rezervirano mjesto sadržaja 4" descr="Slika na kojoj se prikazuje trava, stol, grupa, ljudi&#10;&#10;Opis je automatski generiran">
            <a:extLst>
              <a:ext uri="{FF2B5EF4-FFF2-40B4-BE49-F238E27FC236}">
                <a16:creationId xmlns:a16="http://schemas.microsoft.com/office/drawing/2014/main" id="{FC89180A-8A19-47CE-890F-617888365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1" y="1600200"/>
            <a:ext cx="7986058" cy="4525963"/>
          </a:xfrm>
        </p:spPr>
      </p:pic>
    </p:spTree>
    <p:extLst>
      <p:ext uri="{BB962C8B-B14F-4D97-AF65-F5344CB8AC3E}">
        <p14:creationId xmlns:p14="http://schemas.microsoft.com/office/powerpoint/2010/main" val="28815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522874-A8AA-4A6E-981B-F8FADFC8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Operacija Bljesak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06FDD7-B794-4784-9060-D3E0A0ED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Vojno-redarstvena akcija Hrvatske vojske i specijalne policije RH. Započela je 1. svibnja 1995., kada su hrvatske vojne i redarstvene snage munjevitom akcijom oslobodile okupirana područja zapadne Slavonije. Za samo 31 sat oslobođeno je oko 500 četvornih kilometara teritorija i uspostavljen je nadzor nad autocestom A3.</a:t>
            </a:r>
          </a:p>
          <a:p>
            <a:r>
              <a:rPr lang="hr-HR" dirty="0"/>
              <a:t>Kao odgovor na operaciju pobunjeni Srbi su izveli terorističke napade na civilne ciljeve u hrvatskim gradovima: raketirani Zagreb, Karlovac i Sisak.</a:t>
            </a:r>
          </a:p>
          <a:p>
            <a:r>
              <a:rPr lang="hr-HR" dirty="0"/>
              <a:t>Akcija je pokazala nekoliko stvari: da je Hrvatska vojska u potpunosti spremna provesti veće akcije i u njih uključiti sve rodove vojske (uključujući zrakoplovstvo) i da pobunjeni Srbi neće dobiti pomoć službenog Beograda koji je ostao posve indiferentan na akciju i nije poslao nikakvu pomoć.</a:t>
            </a:r>
          </a:p>
        </p:txBody>
      </p:sp>
    </p:spTree>
    <p:extLst>
      <p:ext uri="{BB962C8B-B14F-4D97-AF65-F5344CB8AC3E}">
        <p14:creationId xmlns:p14="http://schemas.microsoft.com/office/powerpoint/2010/main" val="302985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6CF877F-B977-4AE7-8D88-959433FA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dirty="0"/>
              <a:t>Omjer snaga i žrtve</a:t>
            </a:r>
            <a:endParaRPr lang="en-US" dirty="0"/>
          </a:p>
        </p:txBody>
      </p:sp>
      <p:pic>
        <p:nvPicPr>
          <p:cNvPr id="6" name="Rezervirano mjesto sadržaja 5" descr="Slika na kojoj se prikazuje na otvorenom, trava, vozilo, transport&#10;&#10;Opis je automatski generiran">
            <a:extLst>
              <a:ext uri="{FF2B5EF4-FFF2-40B4-BE49-F238E27FC236}">
                <a16:creationId xmlns:a16="http://schemas.microsoft.com/office/drawing/2014/main" id="{85197762-15AC-40A6-A210-BC03775EFF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r="33009" b="1"/>
          <a:stretch/>
        </p:blipFill>
        <p:spPr>
          <a:xfrm>
            <a:off x="457200" y="1600200"/>
            <a:ext cx="4038600" cy="4525963"/>
          </a:xfrm>
          <a:noFill/>
        </p:spPr>
      </p:pic>
      <p:graphicFrame>
        <p:nvGraphicFramePr>
          <p:cNvPr id="8" name="Rezervirano mjesto sadržaja 7">
            <a:extLst>
              <a:ext uri="{FF2B5EF4-FFF2-40B4-BE49-F238E27FC236}">
                <a16:creationId xmlns:a16="http://schemas.microsoft.com/office/drawing/2014/main" id="{7026ABF9-0D73-4981-AECA-21EBFC1FAA7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9224794"/>
              </p:ext>
            </p:extLst>
          </p:nvPr>
        </p:nvGraphicFramePr>
        <p:xfrm>
          <a:off x="5167312" y="1600200"/>
          <a:ext cx="3797176" cy="4676750"/>
        </p:xfrm>
        <a:graphic>
          <a:graphicData uri="http://schemas.openxmlformats.org/drawingml/2006/table">
            <a:tbl>
              <a:tblPr/>
              <a:tblGrid>
                <a:gridCol w="1898588">
                  <a:extLst>
                    <a:ext uri="{9D8B030D-6E8A-4147-A177-3AD203B41FA5}">
                      <a16:colId xmlns:a16="http://schemas.microsoft.com/office/drawing/2014/main" val="92582441"/>
                    </a:ext>
                  </a:extLst>
                </a:gridCol>
                <a:gridCol w="1898588">
                  <a:extLst>
                    <a:ext uri="{9D8B030D-6E8A-4147-A177-3AD203B41FA5}">
                      <a16:colId xmlns:a16="http://schemas.microsoft.com/office/drawing/2014/main" val="2216503493"/>
                    </a:ext>
                  </a:extLst>
                </a:gridCol>
              </a:tblGrid>
              <a:tr h="48929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hr-HR" dirty="0">
                          <a:effectLst/>
                        </a:rPr>
                        <a:t>Jačina</a:t>
                      </a:r>
                    </a:p>
                    <a:p>
                      <a:pPr algn="ctr" fontAlgn="t"/>
                      <a:r>
                        <a:rPr lang="hr-HR" dirty="0">
                          <a:effectLst/>
                        </a:rPr>
                        <a:t>Hrvatska vojska                  Vojska RSK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98832"/>
                  </a:ext>
                </a:extLst>
              </a:tr>
              <a:tr h="1223233">
                <a:tc>
                  <a:txBody>
                    <a:bodyPr/>
                    <a:lstStyle/>
                    <a:p>
                      <a:pPr fontAlgn="t"/>
                      <a:r>
                        <a:rPr lang="hr-HR" dirty="0">
                          <a:effectLst/>
                        </a:rPr>
                        <a:t>7200 vojnika HV i MUP RH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dirty="0">
                          <a:effectLst/>
                        </a:rPr>
                        <a:t>4000 vojnika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66039"/>
                  </a:ext>
                </a:extLst>
              </a:tr>
              <a:tr h="48929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hr-HR" dirty="0">
                          <a:effectLst/>
                        </a:rPr>
                        <a:t>Gubitci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424657"/>
                  </a:ext>
                </a:extLst>
              </a:tr>
              <a:tr h="2324143"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42 poginula, 162 ranjena</a:t>
                      </a:r>
                      <a:endParaRPr lang="hr-HR" b="0" i="0" u="none" strike="noStrike" baseline="30000" dirty="0">
                        <a:solidFill>
                          <a:srgbClr val="0B0080"/>
                        </a:solidFill>
                        <a:effectLst/>
                      </a:endParaRPr>
                    </a:p>
                    <a:p>
                      <a:pPr fontAlgn="t"/>
                      <a:endParaRPr lang="fi-FI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dirty="0">
                          <a:effectLst/>
                        </a:rPr>
                        <a:t>350 do 450 mrtvih, 1000 do 1200 ranjenih, 1500 zarobljenih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440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68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EA3835-478B-4711-932C-27072740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Operacija Oluja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1BF036-1405-4B4B-BC34-027411BFD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Operacija Oluja (4. kolovoza − 7. kolovoza 1995.) je velika vojno-redarstvena operacija u kojoj su Hrvatska vojska i policija oslobodile okupirana područja Republike Hrvatske pod nadzorom pobunjenih Srba, na kojima je bila uspostavljena paradržava Republika Srpska Krajina.</a:t>
            </a:r>
          </a:p>
          <a:p>
            <a:r>
              <a:rPr lang="hr-HR" dirty="0"/>
              <a:t>Operacijom je vraćen u hrvatski ustavno-pravni poredak cijeli okupirani teritorij osim istočne Slavonije.</a:t>
            </a:r>
          </a:p>
          <a:p>
            <a:r>
              <a:rPr lang="hr-HR" dirty="0"/>
              <a:t>U operaciji je oslobođeno 10.400 četvornih kilometara ili 18,4 posto ukupne površine Hrvatske.</a:t>
            </a:r>
          </a:p>
          <a:p>
            <a:r>
              <a:rPr lang="hr-HR" dirty="0"/>
              <a:t>Time je glavnina otpora pobunjenih Srba u Hrvatskoj posve skršena i ostalo je samo pitanje vremena i načina na koji će Hrvatska reintegrirati i istočnu Slavoniju.</a:t>
            </a:r>
          </a:p>
        </p:txBody>
      </p:sp>
    </p:spTree>
    <p:extLst>
      <p:ext uri="{BB962C8B-B14F-4D97-AF65-F5344CB8AC3E}">
        <p14:creationId xmlns:p14="http://schemas.microsoft.com/office/powerpoint/2010/main" val="112317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704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08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1088</Words>
  <Application>Microsoft Office PowerPoint</Application>
  <PresentationFormat>Prikaz na zaslonu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Tema sustava Office</vt:lpstr>
      <vt:lpstr>Domovinski rat – završna faza</vt:lpstr>
      <vt:lpstr>Stanje u Hrvatskoj (1992.-1995.)</vt:lpstr>
      <vt:lpstr>Neuspješni pregovori o prestanku rata</vt:lpstr>
      <vt:lpstr>Pripreme za vojno oslobađanje okupiranih područja</vt:lpstr>
      <vt:lpstr>Zapadna Slavonija i smjer upada Hrvatske vojske u akciji Bljesak</vt:lpstr>
      <vt:lpstr>Operacija Bljesak</vt:lpstr>
      <vt:lpstr>Omjer snaga i žrtve</vt:lpstr>
      <vt:lpstr>Operacija Oluja</vt:lpstr>
      <vt:lpstr>PowerPoint prezentacija</vt:lpstr>
      <vt:lpstr>U prvom planu: Predsjednik Tuđman s generalima Gotovinom i Krstičevićem te ministrom obrane Šuškom u Kninu nakon akcije</vt:lpstr>
      <vt:lpstr>Omjer snaga i žrtve</vt:lpstr>
      <vt:lpstr>Zločini nakon Oluje</vt:lpstr>
      <vt:lpstr>Kolona srpskih izbjeglica nakon Oluje</vt:lpstr>
      <vt:lpstr>Mirna reintegracija hrvatskoga Podunavlja</vt:lpstr>
      <vt:lpstr> </vt:lpstr>
      <vt:lpstr>prepiši u bilježnicu Oslobađanje hrvatskog teritorija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Završetak Domovinskog rata</dc:title>
  <dc:creator>Stjepan</dc:creator>
  <cp:lastModifiedBy>Stjepan</cp:lastModifiedBy>
  <cp:revision>6</cp:revision>
  <dcterms:created xsi:type="dcterms:W3CDTF">2020-04-30T10:07:58Z</dcterms:created>
  <dcterms:modified xsi:type="dcterms:W3CDTF">2020-05-04T12:19:02Z</dcterms:modified>
</cp:coreProperties>
</file>