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2" r:id="rId5"/>
    <p:sldId id="278" r:id="rId6"/>
    <p:sldId id="277" r:id="rId7"/>
    <p:sldId id="273" r:id="rId8"/>
    <p:sldId id="279" r:id="rId9"/>
    <p:sldId id="257" r:id="rId10"/>
    <p:sldId id="262" r:id="rId11"/>
    <p:sldId id="282" r:id="rId12"/>
    <p:sldId id="263" r:id="rId13"/>
    <p:sldId id="264" r:id="rId14"/>
    <p:sldId id="281" r:id="rId15"/>
    <p:sldId id="265" r:id="rId16"/>
    <p:sldId id="280" r:id="rId17"/>
    <p:sldId id="258" r:id="rId18"/>
    <p:sldId id="283" r:id="rId19"/>
    <p:sldId id="284" r:id="rId20"/>
    <p:sldId id="285" r:id="rId21"/>
    <p:sldId id="274" r:id="rId22"/>
    <p:sldId id="259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85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5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40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86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13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300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87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606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2E83-8DB3-4ED3-9BC7-F2D0DD1DE72E}" type="datetimeFigureOut">
              <a:rPr lang="hr-HR" smtClean="0"/>
              <a:t>28.4.2020.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08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Domovinski rat</a:t>
            </a:r>
            <a:br>
              <a:rPr lang="hr-HR" b="1" dirty="0"/>
            </a:br>
            <a:r>
              <a:rPr lang="hr-HR" b="1" dirty="0"/>
              <a:t>(prva faza)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18928"/>
            <a:ext cx="4776192" cy="25970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4320480" cy="24275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1447"/>
            <a:ext cx="3275856" cy="1637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8307"/>
            <a:ext cx="2632178" cy="17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FFAEC1-9039-479A-BA07-A87DDF56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Bombardiranje Dubrovnika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33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601CD-3801-47E5-AD38-D7600193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9E2C54-857B-452B-BD93-89260D8D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1. listopada 1991. godine u ranim jutarnjim satima krenuo je opći napad na područje općine Dubrovnik.</a:t>
            </a:r>
          </a:p>
          <a:p>
            <a:r>
              <a:rPr lang="hr-HR" dirty="0"/>
              <a:t>Napad na ovaj dio Hrvatske izvele su kombinirane snage JNA, JRM (mornarica) i JRZ (zrakoplovstvo), potpomognute pripadnicima teritorijalne obrane Crne Gore, Istočne Hercegovine i četničkim dragovoljačkim postrojbama.</a:t>
            </a:r>
          </a:p>
          <a:p>
            <a:r>
              <a:rPr lang="hr-HR" dirty="0"/>
              <a:t>Dubrovnik je unatoč čestom i razornom granatiranju uspješno obranjen i sredinom svibnja 1992. okupator je protjeran s Dubrovačkog područja.</a:t>
            </a:r>
          </a:p>
        </p:txBody>
      </p:sp>
    </p:spTree>
    <p:extLst>
      <p:ext uri="{BB962C8B-B14F-4D97-AF65-F5344CB8AC3E}">
        <p14:creationId xmlns:p14="http://schemas.microsoft.com/office/powerpoint/2010/main" val="238658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12" y="1052736"/>
            <a:ext cx="92984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A8F98E-DCF5-4BBB-B2D7-81351751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Vukovar tijekom opsade JNA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r="7346" b="-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18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56D48-E93D-4721-98B7-8CD54848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Bitka za Vukovar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C70B35-35D8-4E3A-ABB6-F84B289EF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Bitka za Vukovar bila je najveća i najkrvavija bitka u Domovinskom ratu.</a:t>
            </a:r>
          </a:p>
          <a:p>
            <a:r>
              <a:rPr lang="hr-HR" dirty="0"/>
              <a:t>To je bila 87-dnevna opsada grada od strane Jugoslavenske narodne armije, uz pomoć srpskih paravojnih snaga od kolovoza do studenog 1991.</a:t>
            </a:r>
          </a:p>
          <a:p>
            <a:r>
              <a:rPr lang="hr-HR" dirty="0"/>
              <a:t>Bitka je završena porazom lokalnog Zbora narodne (18.11.1991.), velikim razaranjem grada i brojnim ubojstvima i progonom nesrpskog stanovništva.</a:t>
            </a:r>
          </a:p>
          <a:p>
            <a:r>
              <a:rPr lang="hr-HR" dirty="0"/>
              <a:t>U borbama je poginulo oko 900 branitelja grada, a nakon zarobljavanja u masovnim ratnim zločinima još njih oko 600. Još oko 1.000 hrvatskih branitelja izginulo je u borbama na širem području oko Vukovara, koje su također predstavljale dio bitke. Poginulo je i oko 1.000 civila, a oko 7.000 vojnika i civila završilo je u zarobljeničkim logorima u Srbiji.</a:t>
            </a:r>
          </a:p>
        </p:txBody>
      </p:sp>
    </p:spTree>
    <p:extLst>
      <p:ext uri="{BB962C8B-B14F-4D97-AF65-F5344CB8AC3E}">
        <p14:creationId xmlns:p14="http://schemas.microsoft.com/office/powerpoint/2010/main" val="111278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4558A0-C9B2-43C6-B273-5812E6FB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Kolona izbjeglica u Vukovaru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r="1" b="2489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91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311D55-B861-4573-BD81-9F51ADE1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/>
              <a:t>Masovna grobnica na Ovčari (u blizini Vukovara)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D4F6C97-6578-4AD2-9179-065944A29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/>
        </p:blipFill>
        <p:spPr>
          <a:xfrm>
            <a:off x="457200" y="1600200"/>
            <a:ext cx="8229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5414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3600" b="1" dirty="0">
                <a:solidFill>
                  <a:srgbClr val="FF0000"/>
                </a:solidFill>
              </a:rPr>
              <a:t>prepiši u bilježnicu</a:t>
            </a:r>
            <a:br>
              <a:rPr lang="hr-HR" altLang="sr-Latn-RS" b="1" dirty="0"/>
            </a:br>
            <a:r>
              <a:rPr lang="hr-HR" altLang="sr-Latn-RS" b="1" dirty="0"/>
              <a:t>Domovinski rat (1991-1995)</a:t>
            </a:r>
            <a:r>
              <a:rPr lang="hr-HR" altLang="sr-Latn-RS" dirty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sr-Latn-RS" dirty="0"/>
              <a:t>Uskoro počela otvorena agresija JNA na Hrvatsku</a:t>
            </a:r>
          </a:p>
          <a:p>
            <a:r>
              <a:rPr lang="hr-HR" altLang="sr-Latn-RS" dirty="0"/>
              <a:t>Opkoljeni su veći hrvatski gradovi, a najžešći sukobi su bili u istočnoj Slavoniji – Vukovar pao 18. studenog 1991., u sjevernoj Dalmaciji (zadarsko zaleđe) i na jugu (Dubrovnik)</a:t>
            </a:r>
          </a:p>
          <a:p>
            <a:r>
              <a:rPr lang="hr-HR" altLang="sr-Latn-RS" dirty="0"/>
              <a:t>Tijekom agresije počinjeni su teški ratni zločini, spaljena naselja, otvarani logori i protjerivani Hrvati i ostali nesrpski narodi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23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5B01E6-59E3-4FD7-8186-2D009258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dirty="0"/>
              <a:t>Proglašenje neovisnosti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221564-6E59-4AC3-808A-F55BD75A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Hrvatski sabor je 25. lipnja 1991. proglasio na temelju rezultata referenduma samostalnost, no ta je odluka stavljena odmah na mirovanje pod pritiskom međunarodne zajednice za daljnjim pregovorima o preustroju Jugoslavije.</a:t>
            </a:r>
          </a:p>
          <a:p>
            <a:r>
              <a:rPr lang="hr-HR" dirty="0"/>
              <a:t>Jačanjem agresije na Hrvatsku, koja je kulminirala istekom posljednjeg dana tromjesečnog moratorija 7. listopada raketiranjem zgrade Banskih dvora u Zagrebu, tadašnjeg sjedišta predsjednika Tuđmana, Sabor je na sjednici održanoj u tajnosti (u prostorijama INA-ine zgrade u Zagrebu) 8. listopada donio Odluku o raskidu svih državno-pravnih veza s Jugoslavijom.</a:t>
            </a:r>
          </a:p>
        </p:txBody>
      </p:sp>
    </p:spTree>
    <p:extLst>
      <p:ext uri="{BB962C8B-B14F-4D97-AF65-F5344CB8AC3E}">
        <p14:creationId xmlns:p14="http://schemas.microsoft.com/office/powerpoint/2010/main" val="130742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3CBEEF-7060-490F-B24B-00ACBCF9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Sabor donosi odluku o samostalnosti</a:t>
            </a:r>
          </a:p>
        </p:txBody>
      </p:sp>
      <p:pic>
        <p:nvPicPr>
          <p:cNvPr id="5" name="Rezervirano mjesto sadržaja 4" descr="Slika na kojoj se prikazuje osoba, fotografija, na zatvorenom, bijelo&#10;&#10;Opis je automatski generiran">
            <a:extLst>
              <a:ext uri="{FF2B5EF4-FFF2-40B4-BE49-F238E27FC236}">
                <a16:creationId xmlns:a16="http://schemas.microsoft.com/office/drawing/2014/main" id="{19DDE7FB-77F2-4DA5-A9C9-E0AC12CDB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7638"/>
            <a:ext cx="7312496" cy="4913997"/>
          </a:xfrm>
        </p:spPr>
      </p:pic>
    </p:spTree>
    <p:extLst>
      <p:ext uri="{BB962C8B-B14F-4D97-AF65-F5344CB8AC3E}">
        <p14:creationId xmlns:p14="http://schemas.microsoft.com/office/powerpoint/2010/main" val="2828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1AF44-06E8-4ECA-B45D-BA478F40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Početci pobune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09AA79-C1FD-4CC4-9F17-5407572D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Ljeto 1990. je obilježeno prvim ozbiljnim međunacionalnim napetostima u Hrvatskoj.</a:t>
            </a:r>
          </a:p>
          <a:p>
            <a:r>
              <a:rPr lang="hr-HR" dirty="0"/>
              <a:t>Nakon izbora 1990. godine u Hrvatskoj, dio Srba bio je nezadovoljan ishodom izbora jer većinsku vlast dobio HDZ kojeg su proglašavali nacionalističkim i antisrpskim.</a:t>
            </a:r>
          </a:p>
          <a:p>
            <a:r>
              <a:rPr lang="hr-HR" dirty="0"/>
              <a:t>To nezadovoljstvo su iskorištavali srbijanski političari iz Srbije koji su maksimalno huškali Srbe iz Hrvatske na Hrvate i novu hrvatsku vlast.</a:t>
            </a:r>
          </a:p>
          <a:p>
            <a:r>
              <a:rPr lang="hr-HR" dirty="0"/>
              <a:t>To stvaranje nepovjerenja i razdora, kasnije je dovelo do napetosti koje su izmake kontroli i u kratko vrijeme je preraslo u nasilno djelovanje i u otvoreni oružani sukob.</a:t>
            </a:r>
          </a:p>
        </p:txBody>
      </p:sp>
    </p:spTree>
    <p:extLst>
      <p:ext uri="{BB962C8B-B14F-4D97-AF65-F5344CB8AC3E}">
        <p14:creationId xmlns:p14="http://schemas.microsoft.com/office/powerpoint/2010/main" val="246858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99700-BD03-48D8-B69B-06FFA135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/>
              <a:t>Borba za međunarodno priznanje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9372A7-9A29-49AE-8752-CD72AD37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Međunarodno priznanje Hrvatske je postupno uslijedilo nakon proglašenja neovisnosti Republike Hrvatske 25. lipnja 1991. kada su Slovenija i Hrvatska međusobno priznale jedna drugu.</a:t>
            </a:r>
          </a:p>
          <a:p>
            <a:r>
              <a:rPr lang="hr-HR" dirty="0"/>
              <a:t>Paralelno je tekao proces razdruživanja Sovjetskog Saveza, gdje su prednjačile baltičke države i Ukrajina, koje (iako i same još nepriznate) su priznale Hrvatsku tokom 1991.</a:t>
            </a:r>
          </a:p>
          <a:p>
            <a:r>
              <a:rPr lang="hr-HR" dirty="0"/>
              <a:t>Od općepriznatih zemalja Hrvatsku je prvi priznao Island 19. prosinca 1991.</a:t>
            </a:r>
          </a:p>
          <a:p>
            <a:r>
              <a:rPr lang="hr-HR" dirty="0"/>
              <a:t>Istog dana je Njemačka objavila priznanje koje je međutim trebalo stupiti na snagu 15. siječnja 1992. Priznanje su najavile i Italija, Švedska i Vatikan. </a:t>
            </a:r>
          </a:p>
          <a:p>
            <a:r>
              <a:rPr lang="hr-HR" dirty="0"/>
              <a:t>Vatikan je priznao Hrvatsku 13. siječnja, a San Marino 14. siječnja. </a:t>
            </a:r>
          </a:p>
          <a:p>
            <a:r>
              <a:rPr lang="hr-HR" dirty="0"/>
              <a:t>Dana 15. siječnja 1992. Hrvatsku je priznalo svih 12 tadašnjih članica Europske Unije, te još i Austrija, Kanada, Bugarska, Mađarska, Poljska, Malta, Norveška i Švicarska. Sljedećeg dana uslijedilo je priznanje još zemalja, a do kraja siječnja Hrvatsku su priznale 44 države. </a:t>
            </a:r>
          </a:p>
          <a:p>
            <a:r>
              <a:rPr lang="hr-HR" dirty="0"/>
              <a:t>Rusija je Hrvatsku priznala u veljači, Japan u ožujku, a SAD u travnju 1992.</a:t>
            </a:r>
          </a:p>
        </p:txBody>
      </p:sp>
    </p:spTree>
    <p:extLst>
      <p:ext uri="{BB962C8B-B14F-4D97-AF65-F5344CB8AC3E}">
        <p14:creationId xmlns:p14="http://schemas.microsoft.com/office/powerpoint/2010/main" val="319994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845376" cy="288032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" y="3157930"/>
            <a:ext cx="6553200" cy="36957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03" y="116632"/>
            <a:ext cx="379242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3600" b="1" dirty="0">
                <a:solidFill>
                  <a:srgbClr val="FF0000"/>
                </a:solidFill>
              </a:rPr>
              <a:t>prepiši u bilježnicu</a:t>
            </a:r>
            <a:br>
              <a:rPr lang="hr-HR" altLang="sr-Latn-RS" b="1" dirty="0"/>
            </a:br>
            <a:r>
              <a:rPr lang="hr-HR" altLang="sr-Latn-RS" b="1" dirty="0"/>
              <a:t>Međunarodni odnosi 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altLang="sr-Latn-RS" dirty="0"/>
              <a:t>Hrvatski je sabor 8.listopada 1991. stavio na snagu raniju odluku o proglašenju neovisnosti </a:t>
            </a:r>
          </a:p>
          <a:p>
            <a:pPr>
              <a:lnSpc>
                <a:spcPct val="80000"/>
              </a:lnSpc>
            </a:pPr>
            <a:r>
              <a:rPr lang="hr-HR" altLang="sr-Latn-RS" dirty="0"/>
              <a:t>Prva priznanja: Slovenija, Ukrajina, Litva, Latvija, Estonija, Island, Njemačka...</a:t>
            </a:r>
          </a:p>
          <a:p>
            <a:pPr>
              <a:lnSpc>
                <a:spcPct val="80000"/>
              </a:lnSpc>
            </a:pPr>
            <a:r>
              <a:rPr lang="hr-HR" altLang="sr-Latn-RS" dirty="0"/>
              <a:t>Zemlje EU priznale RH u siječnju, a SAD u travnju1992.</a:t>
            </a:r>
          </a:p>
          <a:p>
            <a:pPr>
              <a:lnSpc>
                <a:spcPct val="80000"/>
              </a:lnSpc>
            </a:pPr>
            <a:r>
              <a:rPr lang="hr-HR" altLang="sr-Latn-RS" dirty="0"/>
              <a:t>U svibnju 1992. RH postaje članicom UN-a</a:t>
            </a:r>
          </a:p>
        </p:txBody>
      </p:sp>
    </p:spTree>
    <p:extLst>
      <p:ext uri="{BB962C8B-B14F-4D97-AF65-F5344CB8AC3E}">
        <p14:creationId xmlns:p14="http://schemas.microsoft.com/office/powerpoint/2010/main" val="387531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EF07F6-35D0-4555-9CAD-A3F1E904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Balvan revolucija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8961C6-7D15-4DB7-AB32-73BD1D363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‘’Balvan revolucija’’ naziv je za početnu fazu, a ponekad i za cijelu oružanu pobunu dijela Srba u Hrvatskoj. Naziv je dobila po tome što su je karakterizirale cestovne barikade, napravljene od balvana i velikog stijenja, koje su se pojavile 17. kolovoza 1990. godine u okolici Knina.</a:t>
            </a:r>
          </a:p>
          <a:p>
            <a:r>
              <a:rPr lang="hr-HR" dirty="0"/>
              <a:t>Time je hrvatski jug postao prometno odsječen od sjevera i počeli su se stvarati obrisi buduće pobunjeničke paradržave. Pokazalo se i da hrvatske vlasti još nisu operativno spremne stvarno kontrolirati prostor republike.</a:t>
            </a:r>
          </a:p>
          <a:p>
            <a:r>
              <a:rPr lang="hr-HR" dirty="0"/>
              <a:t>Balvan-revoluciju karakterizirale su terorističke djelatnosti pojedinaca i skupina: </a:t>
            </a:r>
          </a:p>
          <a:p>
            <a:pPr marL="0" indent="0">
              <a:buNone/>
            </a:pPr>
            <a:r>
              <a:rPr lang="hr-HR" dirty="0"/>
              <a:t>	ometanjem prometa osoba i stvari,</a:t>
            </a:r>
          </a:p>
          <a:p>
            <a:pPr marL="0" indent="0">
              <a:buNone/>
            </a:pPr>
            <a:r>
              <a:rPr lang="hr-HR" dirty="0"/>
              <a:t>	miniranjem pruga,</a:t>
            </a:r>
          </a:p>
          <a:p>
            <a:pPr marL="0" indent="0">
              <a:buNone/>
            </a:pPr>
            <a:r>
              <a:rPr lang="hr-HR" dirty="0"/>
              <a:t>	oružanim pljačkama,</a:t>
            </a:r>
          </a:p>
          <a:p>
            <a:pPr marL="0" indent="0">
              <a:buNone/>
            </a:pPr>
            <a:r>
              <a:rPr lang="hr-HR" dirty="0"/>
              <a:t>	razbojstvima i ubojstvima</a:t>
            </a:r>
          </a:p>
        </p:txBody>
      </p:sp>
    </p:spTree>
    <p:extLst>
      <p:ext uri="{BB962C8B-B14F-4D97-AF65-F5344CB8AC3E}">
        <p14:creationId xmlns:p14="http://schemas.microsoft.com/office/powerpoint/2010/main" val="179208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922114"/>
          </a:xfrm>
        </p:spPr>
        <p:txBody>
          <a:bodyPr>
            <a:normAutofit/>
          </a:bodyPr>
          <a:lstStyle/>
          <a:p>
            <a:r>
              <a:rPr lang="hr-HR" sz="3200" dirty="0"/>
              <a:t>„Balvan revolucija”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00" y="3429000"/>
            <a:ext cx="4229464" cy="290423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24744"/>
            <a:ext cx="4299507" cy="29523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14" y="4797152"/>
            <a:ext cx="2371700" cy="11858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7822"/>
            <a:ext cx="2304256" cy="32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8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FD0010-4F30-43BF-8FCF-944EA2F4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Vođe pobunjenih hrvatskih Srba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D9DDF51-B9B3-4134-942B-19C3130C8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Milan Martić</a:t>
            </a:r>
          </a:p>
        </p:txBody>
      </p:sp>
      <p:pic>
        <p:nvPicPr>
          <p:cNvPr id="8" name="Rezervirano mjesto sadržaja 7" descr="Slika na kojoj se prikazuje osoba, uniforma, na otvorenom, zgrada&#10;&#10;Opis je automatski generiran">
            <a:extLst>
              <a:ext uri="{FF2B5EF4-FFF2-40B4-BE49-F238E27FC236}">
                <a16:creationId xmlns:a16="http://schemas.microsoft.com/office/drawing/2014/main" id="{65C4B4E3-2345-4C21-9D09-18E2C774D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3" y="2659857"/>
            <a:ext cx="3562661" cy="2362199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8F9234-F4E1-445E-8C7D-7F3CC6C9D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Milan Babić</a:t>
            </a:r>
          </a:p>
        </p:txBody>
      </p:sp>
      <p:pic>
        <p:nvPicPr>
          <p:cNvPr id="10" name="Rezervirano mjesto sadržaja 9" descr="Slika na kojoj se prikazuje muškarac, odijelo, kravata, odjeća&#10;&#10;Opis je automatski generiran">
            <a:extLst>
              <a:ext uri="{FF2B5EF4-FFF2-40B4-BE49-F238E27FC236}">
                <a16:creationId xmlns:a16="http://schemas.microsoft.com/office/drawing/2014/main" id="{B017A4F7-79D8-4122-92E7-0E81861019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64" y="2564904"/>
            <a:ext cx="2326903" cy="3119308"/>
          </a:xfrm>
        </p:spPr>
      </p:pic>
    </p:spTree>
    <p:extLst>
      <p:ext uri="{BB962C8B-B14F-4D97-AF65-F5344CB8AC3E}">
        <p14:creationId xmlns:p14="http://schemas.microsoft.com/office/powerpoint/2010/main" val="177165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719B21-F188-4F75-B868-B7CE9056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/>
              <a:t>Stvaranje Republike Srpske Krajine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FFD19A-7FC7-488E-8167-E4D256824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Republika Srpska Krajina je bila međunarodno nepriznata marionetska srpska paradržava unutar Hrvatske, u funkciji stvaranja Velike Srbije.</a:t>
            </a:r>
          </a:p>
          <a:p>
            <a:r>
              <a:rPr lang="hr-HR" dirty="0"/>
              <a:t>Formirana je tijekom 1991. okupacijom dijelova Hrvatske: nakon što je 30. rujna 1990. god. Srpsko nacionalno vijeće proglasilo "autonomiju srpskog naroda" u dijelu Hrvatske s većinskim srpskim stanovništvom, a 21. rujna 1990. god. je to područje prozvalo Srpska autonomna oblast Krajina (SAO Krajina).</a:t>
            </a:r>
          </a:p>
          <a:p>
            <a:r>
              <a:rPr lang="hr-HR" dirty="0"/>
              <a:t>31. svibnja 1991. godine skupština SAO Krajine proglašava Republiku Srpsku Krajinu, na čelu s Vladom RSK i Milanom Babićem kao prvim predsjednikom.</a:t>
            </a:r>
          </a:p>
        </p:txBody>
      </p:sp>
    </p:spTree>
    <p:extLst>
      <p:ext uri="{BB962C8B-B14F-4D97-AF65-F5344CB8AC3E}">
        <p14:creationId xmlns:p14="http://schemas.microsoft.com/office/powerpoint/2010/main" val="283344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490066"/>
          </a:xfrm>
        </p:spPr>
        <p:txBody>
          <a:bodyPr>
            <a:normAutofit fontScale="90000"/>
          </a:bodyPr>
          <a:lstStyle/>
          <a:p>
            <a:r>
              <a:rPr lang="hr-HR" sz="3200" b="1" dirty="0"/>
              <a:t>Okupirana područja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886850"/>
            <a:ext cx="6912768" cy="5952662"/>
          </a:xfrm>
        </p:spPr>
      </p:pic>
    </p:spTree>
    <p:extLst>
      <p:ext uri="{BB962C8B-B14F-4D97-AF65-F5344CB8AC3E}">
        <p14:creationId xmlns:p14="http://schemas.microsoft.com/office/powerpoint/2010/main" val="57880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D85FF-4F0C-4696-8AE7-F3CD72D8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Prve žrtve srpske pobune i ‘’Krvavi Uskrs’’ na Plitvicama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9029AE-3CDC-41B3-81A8-57534B88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U proljeće 1991. situacija sve više eskalira.</a:t>
            </a:r>
          </a:p>
          <a:p>
            <a:r>
              <a:rPr lang="hr-HR" dirty="0"/>
              <a:t>Policijske uprave Karlovac i Gospić su 31. ožujka 1991. godine u ranim jutarnjim satima uputile dio svojih snaga na Plitvice sa svrhom uspostavljanja javnog reda i mira na tom području – radnici poduzeća ‘’Plitvice’’ odbili prisilno pripojenje tog područja SAO Krajini.</a:t>
            </a:r>
          </a:p>
          <a:p>
            <a:r>
              <a:rPr lang="hr-HR" dirty="0"/>
              <a:t>Hrvatski policajci su na putu naišli na barikade s kojih su srpski pobunjenici otvarali vatru na sva vozila koja su se tamo zatekla. </a:t>
            </a:r>
          </a:p>
          <a:p>
            <a:r>
              <a:rPr lang="hr-HR" dirty="0"/>
              <a:t>Od ranjavanje je smrtno stradao policajac Josip Jović, koji se danas smatra prvom žrtvom Domovinskog rata.</a:t>
            </a:r>
          </a:p>
          <a:p>
            <a:r>
              <a:rPr lang="hr-HR" dirty="0"/>
              <a:t>Nakon toga sukobi počinju i u Slavoniji i na jugu, a pobunjeni Srbi uz pomoć JNA počinju rat protiv Hrvatske. </a:t>
            </a:r>
          </a:p>
        </p:txBody>
      </p:sp>
    </p:spTree>
    <p:extLst>
      <p:ext uri="{BB962C8B-B14F-4D97-AF65-F5344CB8AC3E}">
        <p14:creationId xmlns:p14="http://schemas.microsoft.com/office/powerpoint/2010/main" val="428832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3600" b="1" dirty="0">
                <a:solidFill>
                  <a:srgbClr val="FF0000"/>
                </a:solidFill>
              </a:rPr>
              <a:t>prepiši u bilježnicu</a:t>
            </a:r>
            <a:br>
              <a:rPr lang="hr-HR" altLang="sr-Latn-RS" b="1" dirty="0"/>
            </a:br>
            <a:r>
              <a:rPr lang="hr-HR" altLang="sr-Latn-RS" b="1" dirty="0"/>
              <a:t>Počeci velikosrpske agresije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dirty="0"/>
              <a:t>Srpski političari u Hrvatskoj širili propagandu o ugroženosti Srba od „ustaške“ vlasti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Pobunjeni Srbi u ljeto 1990. postavili zapreke na cestama oko Knina – „balvan revolucija“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A potkraj godine proglasili „srpsku autonomnu oblast Krajinu“</a:t>
            </a:r>
          </a:p>
          <a:p>
            <a:pPr>
              <a:lnSpc>
                <a:spcPct val="90000"/>
              </a:lnSpc>
            </a:pPr>
            <a:r>
              <a:rPr lang="hr-HR" altLang="sr-Latn-RS" dirty="0"/>
              <a:t>U ožujku 1991. počeli sukobi na Plitvicama, u Slavoniji i Baranji, a pobunjenim Srbima pomaže JNA i politički vrh Srbije</a:t>
            </a:r>
          </a:p>
        </p:txBody>
      </p:sp>
    </p:spTree>
    <p:extLst>
      <p:ext uri="{BB962C8B-B14F-4D97-AF65-F5344CB8AC3E}">
        <p14:creationId xmlns:p14="http://schemas.microsoft.com/office/powerpoint/2010/main" val="1407651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1173</Words>
  <Application>Microsoft Office PowerPoint</Application>
  <PresentationFormat>Prikaz na zaslonu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sustava Office</vt:lpstr>
      <vt:lpstr>Domovinski rat (prva faza)</vt:lpstr>
      <vt:lpstr>Početci pobune</vt:lpstr>
      <vt:lpstr>Balvan revolucija </vt:lpstr>
      <vt:lpstr>„Balvan revolucija”</vt:lpstr>
      <vt:lpstr>Vođe pobunjenih hrvatskih Srba</vt:lpstr>
      <vt:lpstr>Stvaranje Republike Srpske Krajine</vt:lpstr>
      <vt:lpstr>Okupirana područja</vt:lpstr>
      <vt:lpstr>Prve žrtve srpske pobune i ‘’Krvavi Uskrs’’ na Plitvicama</vt:lpstr>
      <vt:lpstr>prepiši u bilježnicu Počeci velikosrpske agresije</vt:lpstr>
      <vt:lpstr>Bombardiranje Dubrovnika</vt:lpstr>
      <vt:lpstr> </vt:lpstr>
      <vt:lpstr>PowerPoint prezentacija</vt:lpstr>
      <vt:lpstr>Vukovar tijekom opsade JNA</vt:lpstr>
      <vt:lpstr>Bitka za Vukovar</vt:lpstr>
      <vt:lpstr>Kolona izbjeglica u Vukovaru</vt:lpstr>
      <vt:lpstr>Masovna grobnica na Ovčari (u blizini Vukovara)</vt:lpstr>
      <vt:lpstr>prepiši u bilježnicu Domovinski rat (1991-1995) </vt:lpstr>
      <vt:lpstr>Proglašenje neovisnosti</vt:lpstr>
      <vt:lpstr>Sabor donosi odluku o samostalnosti</vt:lpstr>
      <vt:lpstr>Borba za međunarodno priznanje</vt:lpstr>
      <vt:lpstr> </vt:lpstr>
      <vt:lpstr>prepiši u bilježnicu Međunarodni odnosi RH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Domovinski rat</dc:title>
  <dc:creator>Stjepan</dc:creator>
  <cp:lastModifiedBy>Stjepan</cp:lastModifiedBy>
  <cp:revision>11</cp:revision>
  <dcterms:created xsi:type="dcterms:W3CDTF">2020-04-28T08:42:10Z</dcterms:created>
  <dcterms:modified xsi:type="dcterms:W3CDTF">2020-04-28T20:49:29Z</dcterms:modified>
</cp:coreProperties>
</file>