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8" r:id="rId4"/>
    <p:sldId id="269" r:id="rId5"/>
    <p:sldId id="257" r:id="rId6"/>
    <p:sldId id="277" r:id="rId7"/>
    <p:sldId id="273" r:id="rId8"/>
    <p:sldId id="279" r:id="rId9"/>
    <p:sldId id="280" r:id="rId10"/>
    <p:sldId id="274" r:id="rId11"/>
    <p:sldId id="281" r:id="rId12"/>
    <p:sldId id="282" r:id="rId13"/>
    <p:sldId id="258" r:id="rId14"/>
    <p:sldId id="283" r:id="rId15"/>
    <p:sldId id="267" r:id="rId16"/>
    <p:sldId id="284" r:id="rId17"/>
    <p:sldId id="270" r:id="rId18"/>
    <p:sldId id="259" r:id="rId19"/>
    <p:sldId id="285" r:id="rId20"/>
    <p:sldId id="271" r:id="rId21"/>
    <p:sldId id="265" r:id="rId22"/>
    <p:sldId id="266" r:id="rId23"/>
    <p:sldId id="264" r:id="rId24"/>
    <p:sldId id="262" r:id="rId25"/>
    <p:sldId id="275" r:id="rId26"/>
    <p:sldId id="261" r:id="rId2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Uredite stil podnaslova matrice</a:t>
            </a:r>
          </a:p>
        </p:txBody>
      </p:sp>
      <p:sp>
        <p:nvSpPr>
          <p:cNvPr id="4" name="Rezervirano mjesto datuma 3"/>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314164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377199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16741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174614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369337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371251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8" name="Rezervirano mjesto podnožja 7"/>
          <p:cNvSpPr>
            <a:spLocks noGrp="1"/>
          </p:cNvSpPr>
          <p:nvPr>
            <p:ph type="ftr" sz="quarter" idx="11"/>
          </p:nvPr>
        </p:nvSpPr>
        <p:spPr/>
        <p:txBody>
          <a:bodyPr/>
          <a:lstStyle/>
          <a:p>
            <a:endParaRPr lang="hr-HR" dirty="0"/>
          </a:p>
        </p:txBody>
      </p:sp>
      <p:sp>
        <p:nvSpPr>
          <p:cNvPr id="9" name="Rezervirano mjesto broja slajda 8"/>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26489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4" name="Rezervirano mjesto podnožja 3"/>
          <p:cNvSpPr>
            <a:spLocks noGrp="1"/>
          </p:cNvSpPr>
          <p:nvPr>
            <p:ph type="ftr" sz="quarter" idx="11"/>
          </p:nvPr>
        </p:nvSpPr>
        <p:spPr/>
        <p:txBody>
          <a:bodyPr/>
          <a:lstStyle/>
          <a:p>
            <a:endParaRPr lang="hr-HR" dirty="0"/>
          </a:p>
        </p:txBody>
      </p:sp>
      <p:sp>
        <p:nvSpPr>
          <p:cNvPr id="5" name="Rezervirano mjesto broja slajda 4"/>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427303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3" name="Rezervirano mjesto podnožja 2"/>
          <p:cNvSpPr>
            <a:spLocks noGrp="1"/>
          </p:cNvSpPr>
          <p:nvPr>
            <p:ph type="ftr" sz="quarter" idx="11"/>
          </p:nvPr>
        </p:nvSpPr>
        <p:spPr/>
        <p:txBody>
          <a:bodyPr/>
          <a:lstStyle/>
          <a:p>
            <a:endParaRPr lang="hr-HR" dirty="0"/>
          </a:p>
        </p:txBody>
      </p:sp>
      <p:sp>
        <p:nvSpPr>
          <p:cNvPr id="4" name="Rezervirano mjesto broja slajda 3"/>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149856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94636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dirty="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F95589DF-3344-4140-8FB0-9FB09F289305}" type="datetimeFigureOut">
              <a:rPr lang="hr-HR" smtClean="0"/>
              <a:t>25.4.2020.</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FAD95EB2-5185-41D2-A519-4CD4DCEA7A76}" type="slidenum">
              <a:rPr lang="hr-HR" smtClean="0"/>
              <a:t>‹#›</a:t>
            </a:fld>
            <a:endParaRPr lang="hr-HR" dirty="0"/>
          </a:p>
        </p:txBody>
      </p:sp>
    </p:spTree>
    <p:extLst>
      <p:ext uri="{BB962C8B-B14F-4D97-AF65-F5344CB8AC3E}">
        <p14:creationId xmlns:p14="http://schemas.microsoft.com/office/powerpoint/2010/main" val="119316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589DF-3344-4140-8FB0-9FB09F289305}" type="datetimeFigureOut">
              <a:rPr lang="hr-HR" smtClean="0"/>
              <a:t>25.4.2020.</a:t>
            </a:fld>
            <a:endParaRPr lang="hr-HR" dirty="0"/>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95EB2-5185-41D2-A519-4CD4DCEA7A76}" type="slidenum">
              <a:rPr lang="hr-HR" smtClean="0"/>
              <a:t>‹#›</a:t>
            </a:fld>
            <a:endParaRPr lang="hr-HR" dirty="0"/>
          </a:p>
        </p:txBody>
      </p:sp>
    </p:spTree>
    <p:extLst>
      <p:ext uri="{BB962C8B-B14F-4D97-AF65-F5344CB8AC3E}">
        <p14:creationId xmlns:p14="http://schemas.microsoft.com/office/powerpoint/2010/main" val="292475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b="1" dirty="0"/>
              <a:t>HRVATSKA U SKLOPU SOCIJALISTIČKE JUGOSLAVIJE</a:t>
            </a:r>
            <a:endParaRPr lang="hr-HR" dirty="0"/>
          </a:p>
        </p:txBody>
      </p:sp>
      <p:sp>
        <p:nvSpPr>
          <p:cNvPr id="3" name="Podnaslov 2"/>
          <p:cNvSpPr>
            <a:spLocks noGrp="1"/>
          </p:cNvSpPr>
          <p:nvPr>
            <p:ph type="subTitle" idx="1"/>
          </p:nvPr>
        </p:nvSpPr>
        <p:spPr/>
        <p:txBody>
          <a:bodyPr/>
          <a:lstStyle/>
          <a:p>
            <a:r>
              <a:rPr lang="hr-HR" dirty="0"/>
              <a:t>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1872208" cy="2422857"/>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756" y="116632"/>
            <a:ext cx="3143206" cy="1584176"/>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3905735"/>
            <a:ext cx="3051515" cy="2520280"/>
          </a:xfrm>
          <a:prstGeom prst="rect">
            <a:avLst/>
          </a:prstGeom>
        </p:spPr>
      </p:pic>
    </p:spTree>
    <p:extLst>
      <p:ext uri="{BB962C8B-B14F-4D97-AF65-F5344CB8AC3E}">
        <p14:creationId xmlns:p14="http://schemas.microsoft.com/office/powerpoint/2010/main" val="180210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3754760" cy="778098"/>
          </a:xfrm>
        </p:spPr>
        <p:txBody>
          <a:bodyPr/>
          <a:lstStyle/>
          <a:p>
            <a:r>
              <a:rPr lang="hr-HR" b="1" dirty="0"/>
              <a:t>Goli otok</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0" y="1256690"/>
            <a:ext cx="3990465" cy="5604789"/>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151" y="0"/>
            <a:ext cx="5175849" cy="3429000"/>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829" y="2848372"/>
            <a:ext cx="5346171" cy="4009628"/>
          </a:xfrm>
          <a:prstGeom prst="rect">
            <a:avLst/>
          </a:prstGeom>
        </p:spPr>
      </p:pic>
    </p:spTree>
    <p:extLst>
      <p:ext uri="{BB962C8B-B14F-4D97-AF65-F5344CB8AC3E}">
        <p14:creationId xmlns:p14="http://schemas.microsoft.com/office/powerpoint/2010/main" val="269307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BA0DE0-CE04-4F26-A65F-8CA6C5A39B0A}"/>
              </a:ext>
            </a:extLst>
          </p:cNvPr>
          <p:cNvSpPr>
            <a:spLocks noGrp="1"/>
          </p:cNvSpPr>
          <p:nvPr>
            <p:ph type="title"/>
          </p:nvPr>
        </p:nvSpPr>
        <p:spPr/>
        <p:txBody>
          <a:bodyPr>
            <a:normAutofit fontScale="90000"/>
          </a:bodyPr>
          <a:lstStyle/>
          <a:p>
            <a:r>
              <a:rPr lang="hr-HR" dirty="0"/>
              <a:t>Nastanak zatvora i logora na Golom otoku</a:t>
            </a:r>
          </a:p>
        </p:txBody>
      </p:sp>
      <p:sp>
        <p:nvSpPr>
          <p:cNvPr id="3" name="Rezervirano mjesto sadržaja 2">
            <a:extLst>
              <a:ext uri="{FF2B5EF4-FFF2-40B4-BE49-F238E27FC236}">
                <a16:creationId xmlns:a16="http://schemas.microsoft.com/office/drawing/2014/main" id="{42F8776A-A468-4807-AAB2-8358C0A14B81}"/>
              </a:ext>
            </a:extLst>
          </p:cNvPr>
          <p:cNvSpPr>
            <a:spLocks noGrp="1"/>
          </p:cNvSpPr>
          <p:nvPr>
            <p:ph idx="1"/>
          </p:nvPr>
        </p:nvSpPr>
        <p:spPr>
          <a:xfrm>
            <a:off x="457200" y="1600200"/>
            <a:ext cx="8229600" cy="4983162"/>
          </a:xfrm>
        </p:spPr>
        <p:txBody>
          <a:bodyPr>
            <a:normAutofit fontScale="77500" lnSpcReduction="20000"/>
          </a:bodyPr>
          <a:lstStyle/>
          <a:p>
            <a:r>
              <a:rPr lang="hr-HR" dirty="0"/>
              <a:t>Jedna od najznačajnijih posljedica sukoba s Informbiroom je nastanak logora na Golom otoku 1949.</a:t>
            </a:r>
          </a:p>
          <a:p>
            <a:r>
              <a:rPr lang="hr-HR" dirty="0"/>
              <a:t>Logorom je upravljala Udba (Uprava državne bezbednosti), a u njega su zatvoreni svi oni komunisti u Jugoslaviji koji su optuženi da su u sukobu Tito-Staljin stali na Staljinovu stranu.</a:t>
            </a:r>
          </a:p>
          <a:p>
            <a:r>
              <a:rPr lang="hr-HR" dirty="0"/>
              <a:t>Uvjeti života u logoru su bili katastrofalni, zatvorenike se tuklo, ponižavalo, a higijenski uvjeti gotovo da nisu postojali.</a:t>
            </a:r>
          </a:p>
          <a:p>
            <a:r>
              <a:rPr lang="hr-HR" dirty="0"/>
              <a:t>Cilj je bilo psihički slomiti logoraše, kako bi nakon izlaska bili nesposobni za bilo kakvo političko djelovanje (u krajnjoj instanci da bi izašli iz logora morali su kao izdajnika optužiti neku sebi blisku osobu).</a:t>
            </a:r>
          </a:p>
          <a:p>
            <a:r>
              <a:rPr lang="hr-HR" dirty="0"/>
              <a:t>Nakon 1956. logor postaje zatvor, više ne za staljiniste, nego za ‘nacionaliste’ i druge protivnike režima.</a:t>
            </a:r>
          </a:p>
          <a:p>
            <a:endParaRPr lang="hr-HR" dirty="0"/>
          </a:p>
        </p:txBody>
      </p:sp>
    </p:spTree>
    <p:extLst>
      <p:ext uri="{BB962C8B-B14F-4D97-AF65-F5344CB8AC3E}">
        <p14:creationId xmlns:p14="http://schemas.microsoft.com/office/powerpoint/2010/main" val="253787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CAF8D9-EC34-4A49-957E-B1CD371C44EE}"/>
              </a:ext>
            </a:extLst>
          </p:cNvPr>
          <p:cNvSpPr>
            <a:spLocks noGrp="1"/>
          </p:cNvSpPr>
          <p:nvPr>
            <p:ph type="title"/>
          </p:nvPr>
        </p:nvSpPr>
        <p:spPr/>
        <p:txBody>
          <a:bodyPr>
            <a:normAutofit fontScale="90000"/>
          </a:bodyPr>
          <a:lstStyle/>
          <a:p>
            <a:r>
              <a:rPr lang="hr-HR" dirty="0"/>
              <a:t>Nacionalna pripadnost zatvorenika Golog otoka</a:t>
            </a:r>
          </a:p>
        </p:txBody>
      </p:sp>
      <p:sp>
        <p:nvSpPr>
          <p:cNvPr id="3" name="Rezervirano mjesto sadržaja 2">
            <a:extLst>
              <a:ext uri="{FF2B5EF4-FFF2-40B4-BE49-F238E27FC236}">
                <a16:creationId xmlns:a16="http://schemas.microsoft.com/office/drawing/2014/main" id="{2F2666FF-8634-4F7B-A53F-915C81E9F408}"/>
              </a:ext>
            </a:extLst>
          </p:cNvPr>
          <p:cNvSpPr>
            <a:spLocks noGrp="1"/>
          </p:cNvSpPr>
          <p:nvPr>
            <p:ph idx="1"/>
          </p:nvPr>
        </p:nvSpPr>
        <p:spPr>
          <a:xfrm>
            <a:off x="457200" y="1600200"/>
            <a:ext cx="8229600" cy="4983162"/>
          </a:xfrm>
        </p:spPr>
        <p:txBody>
          <a:bodyPr>
            <a:normAutofit fontScale="85000" lnSpcReduction="20000"/>
          </a:bodyPr>
          <a:lstStyle/>
          <a:p>
            <a:r>
              <a:rPr lang="hr-HR" dirty="0"/>
              <a:t>Srbi (44%)</a:t>
            </a:r>
          </a:p>
          <a:p>
            <a:r>
              <a:rPr lang="hr-HR" dirty="0"/>
              <a:t>Crnogorci (21,5%)</a:t>
            </a:r>
          </a:p>
          <a:p>
            <a:r>
              <a:rPr lang="hr-HR" dirty="0"/>
              <a:t>Hrvati (16%)</a:t>
            </a:r>
          </a:p>
          <a:p>
            <a:r>
              <a:rPr lang="hr-HR" dirty="0"/>
              <a:t>Makedonci (5%)</a:t>
            </a:r>
          </a:p>
          <a:p>
            <a:r>
              <a:rPr lang="hr-HR" dirty="0"/>
              <a:t>Slovenci (3,5%)</a:t>
            </a:r>
          </a:p>
          <a:p>
            <a:r>
              <a:rPr lang="hr-HR" dirty="0"/>
              <a:t>Albanci (3%)</a:t>
            </a:r>
          </a:p>
          <a:p>
            <a:r>
              <a:rPr lang="hr-HR" dirty="0"/>
              <a:t>Ostali (7%)</a:t>
            </a:r>
          </a:p>
          <a:p>
            <a:r>
              <a:rPr lang="hr-HR" dirty="0"/>
              <a:t>Sveukupno je na Golom otoku u razdoblju između 1949. i 1986. godine život izgubilo na razne načine (prirodna smrt, ubojstvo, samoubojstvo) 446 osoba. Od toga broja 413 osoba bili su informbiroovci koji su umrli ili bili ubijeni u razdoblju između 1949. i 1960. godine.</a:t>
            </a:r>
          </a:p>
        </p:txBody>
      </p:sp>
    </p:spTree>
    <p:extLst>
      <p:ext uri="{BB962C8B-B14F-4D97-AF65-F5344CB8AC3E}">
        <p14:creationId xmlns:p14="http://schemas.microsoft.com/office/powerpoint/2010/main" val="251874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a:solidFill>
                  <a:srgbClr val="FF0000"/>
                </a:solidFill>
              </a:rPr>
              <a:t>prepisati u bilježnicu </a:t>
            </a:r>
            <a:r>
              <a:rPr lang="hr-HR" sz="3200" dirty="0"/>
              <a:t> </a:t>
            </a:r>
          </a:p>
        </p:txBody>
      </p:sp>
      <p:sp>
        <p:nvSpPr>
          <p:cNvPr id="3" name="Rezervirano mjesto sadržaja 2"/>
          <p:cNvSpPr>
            <a:spLocks noGrp="1"/>
          </p:cNvSpPr>
          <p:nvPr>
            <p:ph idx="1"/>
          </p:nvPr>
        </p:nvSpPr>
        <p:spPr/>
        <p:txBody>
          <a:bodyPr>
            <a:normAutofit fontScale="85000" lnSpcReduction="20000"/>
          </a:bodyPr>
          <a:lstStyle/>
          <a:p>
            <a:r>
              <a:rPr lang="hr-HR" dirty="0"/>
              <a:t>Sukob s </a:t>
            </a:r>
            <a:r>
              <a:rPr lang="hr-HR" b="1" dirty="0"/>
              <a:t>Informbiroom</a:t>
            </a:r>
            <a:r>
              <a:rPr lang="hr-HR" dirty="0"/>
              <a:t> (okupljao komunističke partije svijeta) – Staljin Jugoslaviju optužio za izdaju socijalizma</a:t>
            </a:r>
          </a:p>
          <a:p>
            <a:pPr lvl="0"/>
            <a:r>
              <a:rPr lang="hr-HR" dirty="0"/>
              <a:t>Krenula obnova infrastrukture, industrije, urbanizacija, elektrifikacija, uvedena besplatna zdravstvena skrb, obvezatno osmogodišnje školovanje</a:t>
            </a:r>
          </a:p>
          <a:p>
            <a:pPr lvl="0"/>
            <a:r>
              <a:rPr lang="hr-HR" dirty="0"/>
              <a:t>Pokrenuto „samoupravljanje“ (radnici su sami upravljali tvornicama)</a:t>
            </a:r>
          </a:p>
          <a:p>
            <a:pPr lvl="0"/>
            <a:r>
              <a:rPr lang="hr-HR" dirty="0"/>
              <a:t>Hrvatska i Slovenija najrazvijenije, ali najveći dio novca ide u Beograd</a:t>
            </a:r>
          </a:p>
          <a:p>
            <a:pPr lvl="0"/>
            <a:r>
              <a:rPr lang="hr-HR" dirty="0"/>
              <a:t>Guši se nacionalna svijest Hrvata, stradavaju protivnici režima</a:t>
            </a:r>
          </a:p>
        </p:txBody>
      </p:sp>
    </p:spTree>
    <p:extLst>
      <p:ext uri="{BB962C8B-B14F-4D97-AF65-F5344CB8AC3E}">
        <p14:creationId xmlns:p14="http://schemas.microsoft.com/office/powerpoint/2010/main" val="195786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A35ED1-D7BF-4013-88BC-C4E1948972AE}"/>
              </a:ext>
            </a:extLst>
          </p:cNvPr>
          <p:cNvSpPr>
            <a:spLocks noGrp="1"/>
          </p:cNvSpPr>
          <p:nvPr>
            <p:ph type="title"/>
          </p:nvPr>
        </p:nvSpPr>
        <p:spPr/>
        <p:txBody>
          <a:bodyPr/>
          <a:lstStyle/>
          <a:p>
            <a:r>
              <a:rPr lang="hr-HR" dirty="0"/>
              <a:t>Brijunski plenum 16.6.1966.</a:t>
            </a:r>
          </a:p>
        </p:txBody>
      </p:sp>
      <p:sp>
        <p:nvSpPr>
          <p:cNvPr id="3" name="Rezervirano mjesto sadržaja 2">
            <a:extLst>
              <a:ext uri="{FF2B5EF4-FFF2-40B4-BE49-F238E27FC236}">
                <a16:creationId xmlns:a16="http://schemas.microsoft.com/office/drawing/2014/main" id="{73606CBB-54F3-4864-8FA6-9B1E139A4319}"/>
              </a:ext>
            </a:extLst>
          </p:cNvPr>
          <p:cNvSpPr>
            <a:spLocks noGrp="1"/>
          </p:cNvSpPr>
          <p:nvPr>
            <p:ph idx="1"/>
          </p:nvPr>
        </p:nvSpPr>
        <p:spPr>
          <a:xfrm>
            <a:off x="457200" y="1268760"/>
            <a:ext cx="8229600" cy="5314602"/>
          </a:xfrm>
        </p:spPr>
        <p:txBody>
          <a:bodyPr>
            <a:normAutofit fontScale="77500" lnSpcReduction="20000"/>
          </a:bodyPr>
          <a:lstStyle/>
          <a:p>
            <a:r>
              <a:rPr lang="hr-HR" dirty="0"/>
              <a:t>Razdoblje od kraja rata pa do sredine 1960-ih je obilježeno velikom industrijalizacijom države i velikim gospodarskim napretkom.</a:t>
            </a:r>
          </a:p>
          <a:p>
            <a:r>
              <a:rPr lang="hr-HR" dirty="0"/>
              <a:t>Uz Tita, najmoćniji čovjek u državi postaje Aleksandar Ranković, čelnik Udbe i srpski nacionalist.</a:t>
            </a:r>
          </a:p>
          <a:p>
            <a:r>
              <a:rPr lang="hr-HR" dirty="0"/>
              <a:t>1966. su u Titovom uredu pronađeni prislušni aparati. Navodno je sam Tito otkrio uređaje za prisluškivanje. Tito je odmah izvijestio politički i vojni vrh da ga prisluškuju i da je za to kriva Služba državne sigurnosti (UDBA) i njezin prvi čovjek Aleksandar Ranković (Titov kum).</a:t>
            </a:r>
          </a:p>
          <a:p>
            <a:r>
              <a:rPr lang="hr-HR" dirty="0"/>
              <a:t>Sazvan je Brijunski plenum (sudjelovao i Ranković) gdje je Ranković smijenjen sa svih dužnosti.</a:t>
            </a:r>
          </a:p>
          <a:p>
            <a:r>
              <a:rPr lang="hr-HR" dirty="0"/>
              <a:t>Taj događaj je pokazao da Tito u Jugoslaviji kontrolira puno manje stvari no što se na prvi pogled činilo, a bio je i povod da se opet počne promišljati o ustroju Jugoslavije i položaju pojedinih naroda unutar nje.</a:t>
            </a:r>
          </a:p>
        </p:txBody>
      </p:sp>
    </p:spTree>
    <p:extLst>
      <p:ext uri="{BB962C8B-B14F-4D97-AF65-F5344CB8AC3E}">
        <p14:creationId xmlns:p14="http://schemas.microsoft.com/office/powerpoint/2010/main" val="328228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normAutofit fontScale="90000"/>
          </a:bodyPr>
          <a:lstStyle/>
          <a:p>
            <a:r>
              <a:rPr lang="hr-HR" dirty="0"/>
              <a:t>Aleksandar Ranković</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1802" y="740916"/>
            <a:ext cx="4514454" cy="6117084"/>
          </a:xfrm>
        </p:spPr>
      </p:pic>
    </p:spTree>
    <p:extLst>
      <p:ext uri="{BB962C8B-B14F-4D97-AF65-F5344CB8AC3E}">
        <p14:creationId xmlns:p14="http://schemas.microsoft.com/office/powerpoint/2010/main" val="176315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F51836-D3E3-41AE-A56C-D0586ED5A9E8}"/>
              </a:ext>
            </a:extLst>
          </p:cNvPr>
          <p:cNvSpPr>
            <a:spLocks noGrp="1"/>
          </p:cNvSpPr>
          <p:nvPr>
            <p:ph type="title"/>
          </p:nvPr>
        </p:nvSpPr>
        <p:spPr/>
        <p:txBody>
          <a:bodyPr>
            <a:normAutofit/>
          </a:bodyPr>
          <a:lstStyle/>
          <a:p>
            <a:r>
              <a:rPr lang="hr-HR" sz="3200" dirty="0"/>
              <a:t>Deklaracija o nazivu i položaju hrvatskog književnog jezika 1967.</a:t>
            </a:r>
          </a:p>
        </p:txBody>
      </p:sp>
      <p:sp>
        <p:nvSpPr>
          <p:cNvPr id="3" name="Rezervirano mjesto sadržaja 2">
            <a:extLst>
              <a:ext uri="{FF2B5EF4-FFF2-40B4-BE49-F238E27FC236}">
                <a16:creationId xmlns:a16="http://schemas.microsoft.com/office/drawing/2014/main" id="{7AB1449D-4733-4726-B2F2-B7E5B561B400}"/>
              </a:ext>
            </a:extLst>
          </p:cNvPr>
          <p:cNvSpPr>
            <a:spLocks noGrp="1"/>
          </p:cNvSpPr>
          <p:nvPr>
            <p:ph idx="1"/>
          </p:nvPr>
        </p:nvSpPr>
        <p:spPr>
          <a:xfrm>
            <a:off x="457200" y="1600200"/>
            <a:ext cx="8229600" cy="5141168"/>
          </a:xfrm>
        </p:spPr>
        <p:txBody>
          <a:bodyPr>
            <a:normAutofit fontScale="85000" lnSpcReduction="20000"/>
          </a:bodyPr>
          <a:lstStyle/>
          <a:p>
            <a:r>
              <a:rPr lang="hr-HR" dirty="0"/>
              <a:t>Deklaracija je bila proglas kojeg su 1967. godine objavili hrvatski jezikoslovci, nezadovoljni objavljenim rječnicima i pravopisima u kojima se jezik nazivao srpskohrvatskim/hrvatskosrpskim, te je hrvatski jezik tako postojao tek lokalna varijanta srpskog jezika). </a:t>
            </a:r>
          </a:p>
          <a:p>
            <a:r>
              <a:rPr lang="hr-HR" dirty="0"/>
              <a:t>Dokument je potpisalo 18 hrvatskih znanstvenih i kulturnih ustanova, među kojima Matica hrvatska, Društvo književnika Hrvatske, Hrvatsko filološko društvo i Institut za jezik Jugoslavenske akademije znanosti i umjetnosti.</a:t>
            </a:r>
          </a:p>
          <a:p>
            <a:r>
              <a:rPr lang="hr-HR" dirty="0"/>
              <a:t>Deklaracija je osuđena od strane Jugoslavenskog vodstva, no pokazala je da je hrvatska inteligencija velikim dijelom nezadovoljna rješavanjem nacionalnih pitanja u Jugoslaviji.</a:t>
            </a:r>
          </a:p>
        </p:txBody>
      </p:sp>
    </p:spTree>
    <p:extLst>
      <p:ext uri="{BB962C8B-B14F-4D97-AF65-F5344CB8AC3E}">
        <p14:creationId xmlns:p14="http://schemas.microsoft.com/office/powerpoint/2010/main" val="63308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0"/>
            <a:ext cx="5832648" cy="6857999"/>
          </a:xfrm>
          <a:prstGeom prst="rect">
            <a:avLst/>
          </a:prstGeom>
        </p:spPr>
      </p:pic>
    </p:spTree>
    <p:extLst>
      <p:ext uri="{BB962C8B-B14F-4D97-AF65-F5344CB8AC3E}">
        <p14:creationId xmlns:p14="http://schemas.microsoft.com/office/powerpoint/2010/main" val="219932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a:solidFill>
                  <a:srgbClr val="FF0000"/>
                </a:solidFill>
              </a:rPr>
              <a:t>prepisati u bilježnicu  </a:t>
            </a:r>
          </a:p>
        </p:txBody>
      </p:sp>
      <p:sp>
        <p:nvSpPr>
          <p:cNvPr id="3" name="Rezervirano mjesto sadržaja 2"/>
          <p:cNvSpPr>
            <a:spLocks noGrp="1"/>
          </p:cNvSpPr>
          <p:nvPr>
            <p:ph idx="1"/>
          </p:nvPr>
        </p:nvSpPr>
        <p:spPr>
          <a:xfrm>
            <a:off x="457200" y="1600200"/>
            <a:ext cx="8229600" cy="5069160"/>
          </a:xfrm>
        </p:spPr>
        <p:txBody>
          <a:bodyPr>
            <a:normAutofit fontScale="92500"/>
          </a:bodyPr>
          <a:lstStyle/>
          <a:p>
            <a:pPr lvl="0"/>
            <a:r>
              <a:rPr lang="hr-HR" b="1" i="1" dirty="0">
                <a:solidFill>
                  <a:srgbClr val="7030A0"/>
                </a:solidFill>
              </a:rPr>
              <a:t>Brijunski plenum</a:t>
            </a:r>
            <a:r>
              <a:rPr lang="hr-HR" dirty="0">
                <a:solidFill>
                  <a:srgbClr val="7030A0"/>
                </a:solidFill>
              </a:rPr>
              <a:t> </a:t>
            </a:r>
            <a:r>
              <a:rPr lang="hr-HR" dirty="0"/>
              <a:t>(1966) – smijenjen Aleksandar Ranković, nakon Tita najmoćniji čovjek u državi</a:t>
            </a:r>
          </a:p>
          <a:p>
            <a:pPr lvl="0"/>
            <a:r>
              <a:rPr lang="hr-HR" dirty="0"/>
              <a:t>Nakon toga započinje demokratizacija javnog života</a:t>
            </a:r>
          </a:p>
          <a:p>
            <a:pPr marL="0" indent="0">
              <a:buNone/>
            </a:pPr>
            <a:r>
              <a:rPr lang="hr-HR" b="1" dirty="0"/>
              <a:t>Deklaracija o nazivu i položaju hrvatskoga književnog jezika (1967)</a:t>
            </a:r>
            <a:endParaRPr lang="hr-HR" dirty="0"/>
          </a:p>
          <a:p>
            <a:r>
              <a:rPr lang="hr-HR" dirty="0"/>
              <a:t>Objavili je Matica hrvatska i Društvo književnika Hrvatske</a:t>
            </a:r>
          </a:p>
          <a:p>
            <a:r>
              <a:rPr lang="hr-HR" dirty="0"/>
              <a:t>Njome je zatražena ravnopravnost hrvatskog i srpskog jezika</a:t>
            </a:r>
          </a:p>
        </p:txBody>
      </p:sp>
    </p:spTree>
    <p:extLst>
      <p:ext uri="{BB962C8B-B14F-4D97-AF65-F5344CB8AC3E}">
        <p14:creationId xmlns:p14="http://schemas.microsoft.com/office/powerpoint/2010/main" val="209122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045242-DE01-49AB-BD73-C697BDCF8416}"/>
              </a:ext>
            </a:extLst>
          </p:cNvPr>
          <p:cNvSpPr>
            <a:spLocks noGrp="1"/>
          </p:cNvSpPr>
          <p:nvPr>
            <p:ph type="title"/>
          </p:nvPr>
        </p:nvSpPr>
        <p:spPr>
          <a:xfrm>
            <a:off x="457200" y="274638"/>
            <a:ext cx="8229600" cy="562074"/>
          </a:xfrm>
        </p:spPr>
        <p:txBody>
          <a:bodyPr>
            <a:normAutofit fontScale="90000"/>
          </a:bodyPr>
          <a:lstStyle/>
          <a:p>
            <a:r>
              <a:rPr lang="hr-HR" dirty="0"/>
              <a:t>Hrvatsko proljeće 1971.</a:t>
            </a:r>
          </a:p>
        </p:txBody>
      </p:sp>
      <p:sp>
        <p:nvSpPr>
          <p:cNvPr id="3" name="Rezervirano mjesto sadržaja 2">
            <a:extLst>
              <a:ext uri="{FF2B5EF4-FFF2-40B4-BE49-F238E27FC236}">
                <a16:creationId xmlns:a16="http://schemas.microsoft.com/office/drawing/2014/main" id="{7CCD3A26-723C-4F3A-80EA-EA6947800B98}"/>
              </a:ext>
            </a:extLst>
          </p:cNvPr>
          <p:cNvSpPr>
            <a:spLocks noGrp="1"/>
          </p:cNvSpPr>
          <p:nvPr>
            <p:ph idx="1"/>
          </p:nvPr>
        </p:nvSpPr>
        <p:spPr>
          <a:xfrm>
            <a:off x="457200" y="980728"/>
            <a:ext cx="8229600" cy="4752528"/>
          </a:xfrm>
        </p:spPr>
        <p:txBody>
          <a:bodyPr>
            <a:noAutofit/>
          </a:bodyPr>
          <a:lstStyle/>
          <a:p>
            <a:r>
              <a:rPr lang="hr-HR" sz="2400" dirty="0"/>
              <a:t>Hrvatsko proljeće bilo je kulturno-politički pokret koji je ranih 1970-ih tražio pripadajuća prava Hrvatske u okviru Jugoslavije.</a:t>
            </a:r>
          </a:p>
          <a:p>
            <a:r>
              <a:rPr lang="hr-HR" sz="2400" dirty="0"/>
              <a:t>Po karakteru, to je bio nacionalni pokret nastao u redovima Saveza komunista Hrvatske 1970. i 1971. protiv unitarizma, sa zahtjevom za reformom gospodarskoga, kulturnog i političkog života.</a:t>
            </a:r>
          </a:p>
          <a:p>
            <a:r>
              <a:rPr lang="hr-HR" sz="2400" dirty="0"/>
              <a:t>Pokret su podržali brojni intelektualci, znanstvenici i studenti.</a:t>
            </a:r>
          </a:p>
          <a:p>
            <a:r>
              <a:rPr lang="hr-HR" sz="2400" dirty="0"/>
              <a:t>Najistaknutiji protagonisti hrvatskog proljeća od političara su Savka Dabčević-Kučar (tada predsjednica Centralnog komiteta Saveza komunista Hrvatske i najvažniji političar u Hrvatskoj) i Miko Tripalo, od intelektualaca Vlado Gotovac, Marko Veselica, a među studentima Dražen Budiša i Ivan Zvonimir Čičak.</a:t>
            </a:r>
          </a:p>
          <a:p>
            <a:r>
              <a:rPr lang="hr-HR" sz="2400" dirty="0"/>
              <a:t>Političari su smijenjeni sa svih funkcija, a intelektualci i studenti osuđeni na zatvorske kazne.</a:t>
            </a:r>
          </a:p>
        </p:txBody>
      </p:sp>
    </p:spTree>
    <p:extLst>
      <p:ext uri="{BB962C8B-B14F-4D97-AF65-F5344CB8AC3E}">
        <p14:creationId xmlns:p14="http://schemas.microsoft.com/office/powerpoint/2010/main" val="129292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DC1563-7EA5-44DB-B173-9E9C958D57D0}"/>
              </a:ext>
            </a:extLst>
          </p:cNvPr>
          <p:cNvSpPr>
            <a:spLocks noGrp="1"/>
          </p:cNvSpPr>
          <p:nvPr>
            <p:ph type="title"/>
          </p:nvPr>
        </p:nvSpPr>
        <p:spPr/>
        <p:txBody>
          <a:bodyPr/>
          <a:lstStyle/>
          <a:p>
            <a:r>
              <a:rPr lang="hr-HR" dirty="0"/>
              <a:t>Nastanak druge Jugoslavije</a:t>
            </a:r>
          </a:p>
        </p:txBody>
      </p:sp>
      <p:sp>
        <p:nvSpPr>
          <p:cNvPr id="3" name="Rezervirano mjesto sadržaja 2">
            <a:extLst>
              <a:ext uri="{FF2B5EF4-FFF2-40B4-BE49-F238E27FC236}">
                <a16:creationId xmlns:a16="http://schemas.microsoft.com/office/drawing/2014/main" id="{F1506544-29C0-4EAF-BADB-499198E0B257}"/>
              </a:ext>
            </a:extLst>
          </p:cNvPr>
          <p:cNvSpPr>
            <a:spLocks noGrp="1"/>
          </p:cNvSpPr>
          <p:nvPr>
            <p:ph idx="1"/>
          </p:nvPr>
        </p:nvSpPr>
        <p:spPr>
          <a:xfrm>
            <a:off x="457200" y="1600200"/>
            <a:ext cx="8229600" cy="5069160"/>
          </a:xfrm>
        </p:spPr>
        <p:txBody>
          <a:bodyPr>
            <a:normAutofit fontScale="92500" lnSpcReduction="20000"/>
          </a:bodyPr>
          <a:lstStyle/>
          <a:p>
            <a:r>
              <a:rPr lang="hr-HR" dirty="0"/>
              <a:t>Krajem Drugog svjetskog rata, i porazom fašističkih (ustaških i četničkih) snaga, te zabranom povratka u državu kralju Petru iz Londona, komunisti preuzimaju vlast u Jugoslaviji.</a:t>
            </a:r>
          </a:p>
          <a:p>
            <a:r>
              <a:rPr lang="hr-HR" dirty="0"/>
              <a:t>Unutar partizanskog pokreta kako je rat odmicao kraju komunisti su iz vrha političkog dijela pokreta sve više micali ne-komuniste.</a:t>
            </a:r>
          </a:p>
          <a:p>
            <a:r>
              <a:rPr lang="hr-HR" dirty="0"/>
              <a:t>Donesena je odluka o izborima, no izbori ni po kojem kriteriju nisu bili demokratski. Moglo se glasati samo za listu Narodne fronte (koja se sastojala od većinom komunističkih političara) i protiv nje, a glasovanje je bilo javno (glasalo se spuštanjem kuglice u jednu od dvije kutije).</a:t>
            </a:r>
          </a:p>
        </p:txBody>
      </p:sp>
    </p:spTree>
    <p:extLst>
      <p:ext uri="{BB962C8B-B14F-4D97-AF65-F5344CB8AC3E}">
        <p14:creationId xmlns:p14="http://schemas.microsoft.com/office/powerpoint/2010/main" val="79376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9B8C46-7A87-4CD5-A2ED-6B2A97DB8F20}"/>
              </a:ext>
            </a:extLst>
          </p:cNvPr>
          <p:cNvSpPr>
            <a:spLocks noGrp="1"/>
          </p:cNvSpPr>
          <p:nvPr>
            <p:ph type="title"/>
          </p:nvPr>
        </p:nvSpPr>
        <p:spPr>
          <a:xfrm>
            <a:off x="457200" y="274638"/>
            <a:ext cx="8229600" cy="1143000"/>
          </a:xfrm>
        </p:spPr>
        <p:txBody>
          <a:bodyPr/>
          <a:lstStyle/>
          <a:p>
            <a:r>
              <a:rPr lang="hr-HR" dirty="0"/>
              <a:t>Savka Dabčević-Kučar</a:t>
            </a:r>
            <a:endParaRPr lang="en-US" dirty="0"/>
          </a:p>
        </p:txBody>
      </p:sp>
      <p:pic>
        <p:nvPicPr>
          <p:cNvPr id="2" name="Slika 1"/>
          <p:cNvPicPr>
            <a:picLocks noChangeAspect="1"/>
          </p:cNvPicPr>
          <p:nvPr/>
        </p:nvPicPr>
        <p:blipFill rotWithShape="1">
          <a:blip r:embed="rId2" cstate="print">
            <a:extLst>
              <a:ext uri="{28A0092B-C50C-407E-A947-70E740481C1C}">
                <a14:useLocalDpi xmlns:a14="http://schemas.microsoft.com/office/drawing/2010/main" val="0"/>
              </a:ext>
            </a:extLst>
          </a:blip>
          <a:srcRect t="4769"/>
          <a:stretch/>
        </p:blipFill>
        <p:spPr>
          <a:xfrm>
            <a:off x="457200" y="1600200"/>
            <a:ext cx="8229600" cy="4525963"/>
          </a:xfrm>
          <a:prstGeom prst="rect">
            <a:avLst/>
          </a:prstGeom>
          <a:noFill/>
        </p:spPr>
      </p:pic>
    </p:spTree>
    <p:extLst>
      <p:ext uri="{BB962C8B-B14F-4D97-AF65-F5344CB8AC3E}">
        <p14:creationId xmlns:p14="http://schemas.microsoft.com/office/powerpoint/2010/main" val="377092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normAutofit fontScale="90000"/>
          </a:bodyPr>
          <a:lstStyle/>
          <a:p>
            <a:r>
              <a:rPr lang="hr-HR" dirty="0"/>
              <a:t>Čičak i Budiša</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36712"/>
            <a:ext cx="9166260" cy="6038274"/>
          </a:xfrm>
        </p:spPr>
      </p:pic>
    </p:spTree>
    <p:extLst>
      <p:ext uri="{BB962C8B-B14F-4D97-AF65-F5344CB8AC3E}">
        <p14:creationId xmlns:p14="http://schemas.microsoft.com/office/powerpoint/2010/main" val="207137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normAutofit fontScale="90000"/>
          </a:bodyPr>
          <a:lstStyle/>
          <a:p>
            <a:r>
              <a:rPr lang="hr-HR" dirty="0"/>
              <a:t>Vlado Gotovac</a:t>
            </a:r>
          </a:p>
        </p:txBody>
      </p:sp>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665" y="764704"/>
            <a:ext cx="6342567" cy="6093296"/>
          </a:xfrm>
        </p:spPr>
      </p:pic>
    </p:spTree>
    <p:extLst>
      <p:ext uri="{BB962C8B-B14F-4D97-AF65-F5344CB8AC3E}">
        <p14:creationId xmlns:p14="http://schemas.microsoft.com/office/powerpoint/2010/main" val="32859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C06E60-9922-488E-82F5-7B0085BF278E}"/>
              </a:ext>
            </a:extLst>
          </p:cNvPr>
          <p:cNvSpPr>
            <a:spLocks noGrp="1"/>
          </p:cNvSpPr>
          <p:nvPr>
            <p:ph type="title"/>
          </p:nvPr>
        </p:nvSpPr>
        <p:spPr>
          <a:xfrm>
            <a:off x="457200" y="274638"/>
            <a:ext cx="8229600" cy="1143000"/>
          </a:xfrm>
        </p:spPr>
        <p:txBody>
          <a:bodyPr/>
          <a:lstStyle/>
          <a:p>
            <a:r>
              <a:rPr lang="hr-HR" dirty="0"/>
              <a:t>Savka, Tripalo i Tito</a:t>
            </a:r>
            <a:endParaRPr lang="en-US" dirty="0"/>
          </a:p>
        </p:txBody>
      </p:sp>
      <p:pic>
        <p:nvPicPr>
          <p:cNvPr id="2" name="Slika 1"/>
          <p:cNvPicPr>
            <a:picLocks noChangeAspect="1"/>
          </p:cNvPicPr>
          <p:nvPr/>
        </p:nvPicPr>
        <p:blipFill rotWithShape="1">
          <a:blip r:embed="rId2">
            <a:extLst>
              <a:ext uri="{28A0092B-C50C-407E-A947-70E740481C1C}">
                <a14:useLocalDpi xmlns:a14="http://schemas.microsoft.com/office/drawing/2010/main" val="0"/>
              </a:ext>
            </a:extLst>
          </a:blip>
          <a:srcRect b="27874"/>
          <a:stretch/>
        </p:blipFill>
        <p:spPr>
          <a:xfrm>
            <a:off x="457200" y="1600200"/>
            <a:ext cx="8229600" cy="4525963"/>
          </a:xfrm>
          <a:prstGeom prst="rect">
            <a:avLst/>
          </a:prstGeom>
          <a:noFill/>
        </p:spPr>
      </p:pic>
    </p:spTree>
    <p:extLst>
      <p:ext uri="{BB962C8B-B14F-4D97-AF65-F5344CB8AC3E}">
        <p14:creationId xmlns:p14="http://schemas.microsoft.com/office/powerpoint/2010/main" val="25444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786210"/>
          </a:xfrm>
        </p:spPr>
        <p:txBody>
          <a:bodyPr/>
          <a:lstStyle/>
          <a:p>
            <a:r>
              <a:rPr lang="hr-HR" sz="3200" b="1" dirty="0">
                <a:solidFill>
                  <a:srgbClr val="FF0000"/>
                </a:solidFill>
              </a:rPr>
              <a:t>prepisati u bilježnicu </a:t>
            </a:r>
            <a:br>
              <a:rPr lang="hr-HR" dirty="0"/>
            </a:br>
            <a:r>
              <a:rPr lang="hr-HR" dirty="0"/>
              <a:t>„Hrvatsko proljeće” (1971)</a:t>
            </a:r>
          </a:p>
        </p:txBody>
      </p:sp>
      <p:sp>
        <p:nvSpPr>
          <p:cNvPr id="3" name="Rezervirano mjesto sadržaja 2"/>
          <p:cNvSpPr>
            <a:spLocks noGrp="1"/>
          </p:cNvSpPr>
          <p:nvPr>
            <p:ph idx="1"/>
          </p:nvPr>
        </p:nvSpPr>
        <p:spPr>
          <a:xfrm>
            <a:off x="457200" y="2204864"/>
            <a:ext cx="8229600" cy="4536504"/>
          </a:xfrm>
        </p:spPr>
        <p:txBody>
          <a:bodyPr>
            <a:normAutofit lnSpcReduction="10000"/>
          </a:bodyPr>
          <a:lstStyle/>
          <a:p>
            <a:r>
              <a:rPr lang="hr-HR" dirty="0"/>
              <a:t>Hrvatski su komunisti predvođeni Slavkom Dabčević-Kučar i Mikom Tripalom tražili ukidanje centralizma, ravnopravnost naroda i promjenu Ustava</a:t>
            </a:r>
          </a:p>
          <a:p>
            <a:r>
              <a:rPr lang="hr-HR" dirty="0"/>
              <a:t>KPJ osudila pokret kao nacionalistički , vrhovodstvo KPH smijenjeno, mnogi studenti i profesori osuđeni na zatvorske kazne, mnogi radnici dobili otkaz ili umirovljeni, zabranjen rad Matice hrvatske</a:t>
            </a:r>
          </a:p>
        </p:txBody>
      </p:sp>
    </p:spTree>
    <p:extLst>
      <p:ext uri="{BB962C8B-B14F-4D97-AF65-F5344CB8AC3E}">
        <p14:creationId xmlns:p14="http://schemas.microsoft.com/office/powerpoint/2010/main" val="106751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175" y="3067050"/>
            <a:ext cx="5076825" cy="3790950"/>
          </a:xfrm>
          <a:prstGeom prst="rect">
            <a:avLst/>
          </a:prstGeom>
        </p:spPr>
      </p:pic>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499992" cy="4036869"/>
          </a:xfrm>
          <a:prstGeom prst="rect">
            <a:avLst/>
          </a:prstGeom>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36869"/>
            <a:ext cx="4223252" cy="2821132"/>
          </a:xfrm>
          <a:prstGeom prst="rect">
            <a:avLst/>
          </a:prstGeom>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621" y="-20783"/>
            <a:ext cx="4768379" cy="3433233"/>
          </a:xfrm>
          <a:prstGeom prst="rect">
            <a:avLst/>
          </a:prstGeom>
        </p:spPr>
      </p:pic>
      <p:pic>
        <p:nvPicPr>
          <p:cNvPr id="6" name="Slika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9996" y="2265218"/>
            <a:ext cx="4698268" cy="2099886"/>
          </a:xfrm>
          <a:prstGeom prst="rect">
            <a:avLst/>
          </a:prstGeom>
        </p:spPr>
      </p:pic>
      <p:sp>
        <p:nvSpPr>
          <p:cNvPr id="7" name="TekstniOkvir 6">
            <a:extLst>
              <a:ext uri="{FF2B5EF4-FFF2-40B4-BE49-F238E27FC236}">
                <a16:creationId xmlns:a16="http://schemas.microsoft.com/office/drawing/2014/main" id="{31A7A894-2969-4F63-8326-13CEFE431733}"/>
              </a:ext>
            </a:extLst>
          </p:cNvPr>
          <p:cNvSpPr txBox="1"/>
          <p:nvPr/>
        </p:nvSpPr>
        <p:spPr>
          <a:xfrm>
            <a:off x="2442697" y="3445551"/>
            <a:ext cx="4768379" cy="646331"/>
          </a:xfrm>
          <a:prstGeom prst="rect">
            <a:avLst/>
          </a:prstGeom>
          <a:noFill/>
        </p:spPr>
        <p:txBody>
          <a:bodyPr wrap="square" rtlCol="0">
            <a:spAutoFit/>
          </a:bodyPr>
          <a:lstStyle/>
          <a:p>
            <a:r>
              <a:rPr lang="hr-HR" dirty="0"/>
              <a:t>                  </a:t>
            </a:r>
            <a:r>
              <a:rPr lang="hr-HR" sz="3600" dirty="0"/>
              <a:t>Titov sprovod</a:t>
            </a:r>
          </a:p>
        </p:txBody>
      </p:sp>
    </p:spTree>
    <p:extLst>
      <p:ext uri="{BB962C8B-B14F-4D97-AF65-F5344CB8AC3E}">
        <p14:creationId xmlns:p14="http://schemas.microsoft.com/office/powerpoint/2010/main" val="148034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200" b="1" dirty="0">
                <a:solidFill>
                  <a:srgbClr val="FF0000"/>
                </a:solidFill>
              </a:rPr>
              <a:t>prepisati u bilježnicu</a:t>
            </a:r>
            <a:r>
              <a:rPr lang="hr-HR" dirty="0"/>
              <a:t> </a:t>
            </a:r>
          </a:p>
        </p:txBody>
      </p:sp>
      <p:sp>
        <p:nvSpPr>
          <p:cNvPr id="3" name="Rezervirano mjesto sadržaja 2"/>
          <p:cNvSpPr>
            <a:spLocks noGrp="1"/>
          </p:cNvSpPr>
          <p:nvPr>
            <p:ph idx="1"/>
          </p:nvPr>
        </p:nvSpPr>
        <p:spPr/>
        <p:txBody>
          <a:bodyPr>
            <a:normAutofit/>
          </a:bodyPr>
          <a:lstStyle/>
          <a:p>
            <a:pPr lvl="0"/>
            <a:r>
              <a:rPr lang="hr-HR" b="1" dirty="0"/>
              <a:t>Ustav iz 1974. godine</a:t>
            </a:r>
            <a:r>
              <a:rPr lang="hr-HR" dirty="0"/>
              <a:t> – imao konfederalne elemente –  republike i pokrajine dobile veću samostalnost i pravo na odcjepljenje</a:t>
            </a:r>
          </a:p>
          <a:p>
            <a:pPr lvl="0"/>
            <a:r>
              <a:rPr lang="hr-HR" dirty="0"/>
              <a:t>U godinama nakon Titove smrti (1980) došlo do razorne inflacije i nestašica živežnih namirnica, naftnih derivata, električne energije</a:t>
            </a:r>
          </a:p>
          <a:p>
            <a:pPr lvl="0"/>
            <a:r>
              <a:rPr lang="hr-HR" dirty="0"/>
              <a:t>Pokušaji reformi nisu uspjeli</a:t>
            </a:r>
          </a:p>
        </p:txBody>
      </p:sp>
    </p:spTree>
    <p:extLst>
      <p:ext uri="{BB962C8B-B14F-4D97-AF65-F5344CB8AC3E}">
        <p14:creationId xmlns:p14="http://schemas.microsoft.com/office/powerpoint/2010/main" val="424938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D9018F-2AF6-4457-97FE-B3E8D0AF217D}"/>
              </a:ext>
            </a:extLst>
          </p:cNvPr>
          <p:cNvSpPr>
            <a:spLocks noGrp="1"/>
          </p:cNvSpPr>
          <p:nvPr>
            <p:ph type="title"/>
          </p:nvPr>
        </p:nvSpPr>
        <p:spPr/>
        <p:txBody>
          <a:bodyPr/>
          <a:lstStyle/>
          <a:p>
            <a:r>
              <a:rPr lang="hr-HR" dirty="0"/>
              <a:t> </a:t>
            </a:r>
          </a:p>
        </p:txBody>
      </p:sp>
      <p:sp>
        <p:nvSpPr>
          <p:cNvPr id="3" name="Rezervirano mjesto sadržaja 2">
            <a:extLst>
              <a:ext uri="{FF2B5EF4-FFF2-40B4-BE49-F238E27FC236}">
                <a16:creationId xmlns:a16="http://schemas.microsoft.com/office/drawing/2014/main" id="{F6B08091-204B-4A85-B41A-651BE6CB583C}"/>
              </a:ext>
            </a:extLst>
          </p:cNvPr>
          <p:cNvSpPr>
            <a:spLocks noGrp="1"/>
          </p:cNvSpPr>
          <p:nvPr>
            <p:ph idx="1"/>
          </p:nvPr>
        </p:nvSpPr>
        <p:spPr/>
        <p:txBody>
          <a:bodyPr>
            <a:normAutofit fontScale="92500" lnSpcReduction="10000"/>
          </a:bodyPr>
          <a:lstStyle/>
          <a:p>
            <a:pPr lvl="0"/>
            <a:r>
              <a:rPr lang="hr-HR" sz="2700" dirty="0">
                <a:solidFill>
                  <a:prstClr val="black"/>
                </a:solidFill>
              </a:rPr>
              <a:t>Jugoslavija je preuzela federativan ustroj. Država se sastojala od 6 republika: Hrvatske, Slovenije, BiH, Crne Gore, Makedonije, Srbije (s autonomnim pokrajinama Vojvodinom i Kosovom).</a:t>
            </a:r>
          </a:p>
          <a:p>
            <a:pPr lvl="0"/>
            <a:r>
              <a:rPr lang="hr-HR" sz="2700" dirty="0">
                <a:solidFill>
                  <a:prstClr val="black"/>
                </a:solidFill>
              </a:rPr>
              <a:t>Svaka od republika je imala određenu autonomiju u poslovima, no ona u početku nije bila velika.</a:t>
            </a:r>
          </a:p>
          <a:p>
            <a:pPr lvl="0"/>
            <a:r>
              <a:rPr lang="hr-HR" sz="2700" dirty="0">
                <a:solidFill>
                  <a:prstClr val="black"/>
                </a:solidFill>
              </a:rPr>
              <a:t>Provedena je stroga centralizacija vlasti, ukinute su građanske slobode, zabranjen rad političkim strankama (osim Komunističke partije Jugoslavije i republičkih partija), provedena nacionalizacija imovine – imovina oduzeta bogatijim građanima, crkvama, suradnicima i članovima poraženih strana u ratu.</a:t>
            </a:r>
          </a:p>
          <a:p>
            <a:pPr marL="0" indent="0">
              <a:buNone/>
            </a:pPr>
            <a:endParaRPr lang="hr-HR" dirty="0"/>
          </a:p>
        </p:txBody>
      </p:sp>
    </p:spTree>
    <p:extLst>
      <p:ext uri="{BB962C8B-B14F-4D97-AF65-F5344CB8AC3E}">
        <p14:creationId xmlns:p14="http://schemas.microsoft.com/office/powerpoint/2010/main" val="143556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8352928" cy="6830679"/>
          </a:xfrm>
          <a:prstGeom prst="rect">
            <a:avLst/>
          </a:prstGeom>
        </p:spPr>
      </p:pic>
      <p:sp>
        <p:nvSpPr>
          <p:cNvPr id="3" name="TekstniOkvir 2"/>
          <p:cNvSpPr txBox="1"/>
          <p:nvPr/>
        </p:nvSpPr>
        <p:spPr>
          <a:xfrm>
            <a:off x="2627784" y="1484784"/>
            <a:ext cx="1800200" cy="369332"/>
          </a:xfrm>
          <a:prstGeom prst="rect">
            <a:avLst/>
          </a:prstGeom>
          <a:noFill/>
        </p:spPr>
        <p:txBody>
          <a:bodyPr wrap="square" rtlCol="0">
            <a:spAutoFit/>
          </a:bodyPr>
          <a:lstStyle/>
          <a:p>
            <a:r>
              <a:rPr lang="hr-HR" dirty="0"/>
              <a:t>SR HRVATSKA</a:t>
            </a:r>
          </a:p>
        </p:txBody>
      </p:sp>
      <p:sp>
        <p:nvSpPr>
          <p:cNvPr id="4" name="TekstniOkvir 3"/>
          <p:cNvSpPr txBox="1"/>
          <p:nvPr/>
        </p:nvSpPr>
        <p:spPr>
          <a:xfrm>
            <a:off x="755576" y="764704"/>
            <a:ext cx="1584176" cy="369332"/>
          </a:xfrm>
          <a:prstGeom prst="rect">
            <a:avLst/>
          </a:prstGeom>
          <a:noFill/>
        </p:spPr>
        <p:txBody>
          <a:bodyPr wrap="square" rtlCol="0">
            <a:spAutoFit/>
          </a:bodyPr>
          <a:lstStyle/>
          <a:p>
            <a:r>
              <a:rPr lang="hr-HR" dirty="0"/>
              <a:t>SR SLOVENIJA</a:t>
            </a:r>
          </a:p>
        </p:txBody>
      </p:sp>
      <p:sp>
        <p:nvSpPr>
          <p:cNvPr id="6" name="TekstniOkvir 5"/>
          <p:cNvSpPr txBox="1"/>
          <p:nvPr/>
        </p:nvSpPr>
        <p:spPr>
          <a:xfrm>
            <a:off x="3347864" y="2852936"/>
            <a:ext cx="1872208" cy="646331"/>
          </a:xfrm>
          <a:prstGeom prst="rect">
            <a:avLst/>
          </a:prstGeom>
          <a:noFill/>
        </p:spPr>
        <p:txBody>
          <a:bodyPr wrap="square" rtlCol="0">
            <a:spAutoFit/>
          </a:bodyPr>
          <a:lstStyle/>
          <a:p>
            <a:r>
              <a:rPr lang="hr-HR" dirty="0"/>
              <a:t>SR BOSNA I HERCEGOVINA</a:t>
            </a:r>
          </a:p>
        </p:txBody>
      </p:sp>
      <p:sp>
        <p:nvSpPr>
          <p:cNvPr id="7" name="TekstniOkvir 6"/>
          <p:cNvSpPr txBox="1"/>
          <p:nvPr/>
        </p:nvSpPr>
        <p:spPr>
          <a:xfrm>
            <a:off x="6012160" y="3176101"/>
            <a:ext cx="1800200" cy="369332"/>
          </a:xfrm>
          <a:prstGeom prst="rect">
            <a:avLst/>
          </a:prstGeom>
          <a:noFill/>
        </p:spPr>
        <p:txBody>
          <a:bodyPr wrap="square" rtlCol="0">
            <a:spAutoFit/>
          </a:bodyPr>
          <a:lstStyle/>
          <a:p>
            <a:r>
              <a:rPr lang="hr-HR" dirty="0"/>
              <a:t>SR SRBIJA</a:t>
            </a:r>
          </a:p>
        </p:txBody>
      </p:sp>
      <p:sp>
        <p:nvSpPr>
          <p:cNvPr id="8" name="TekstniOkvir 7"/>
          <p:cNvSpPr txBox="1"/>
          <p:nvPr/>
        </p:nvSpPr>
        <p:spPr>
          <a:xfrm>
            <a:off x="6516216" y="5661248"/>
            <a:ext cx="1872208" cy="369332"/>
          </a:xfrm>
          <a:prstGeom prst="rect">
            <a:avLst/>
          </a:prstGeom>
          <a:noFill/>
        </p:spPr>
        <p:txBody>
          <a:bodyPr wrap="square" rtlCol="0">
            <a:spAutoFit/>
          </a:bodyPr>
          <a:lstStyle/>
          <a:p>
            <a:r>
              <a:rPr lang="hr-HR" dirty="0"/>
              <a:t>SR MAKEDONIJA</a:t>
            </a:r>
          </a:p>
        </p:txBody>
      </p:sp>
      <p:sp>
        <p:nvSpPr>
          <p:cNvPr id="9" name="TekstniOkvir 8"/>
          <p:cNvSpPr txBox="1"/>
          <p:nvPr/>
        </p:nvSpPr>
        <p:spPr>
          <a:xfrm>
            <a:off x="6012160" y="4581128"/>
            <a:ext cx="1656184" cy="369332"/>
          </a:xfrm>
          <a:prstGeom prst="rect">
            <a:avLst/>
          </a:prstGeom>
          <a:noFill/>
        </p:spPr>
        <p:txBody>
          <a:bodyPr wrap="square" rtlCol="0">
            <a:spAutoFit/>
          </a:bodyPr>
          <a:lstStyle/>
          <a:p>
            <a:r>
              <a:rPr lang="hr-HR" dirty="0"/>
              <a:t>SAP KOSOVO</a:t>
            </a:r>
          </a:p>
        </p:txBody>
      </p:sp>
      <p:sp>
        <p:nvSpPr>
          <p:cNvPr id="10" name="TekstniOkvir 9"/>
          <p:cNvSpPr txBox="1"/>
          <p:nvPr/>
        </p:nvSpPr>
        <p:spPr>
          <a:xfrm>
            <a:off x="5076056" y="1484784"/>
            <a:ext cx="2088232" cy="369332"/>
          </a:xfrm>
          <a:prstGeom prst="rect">
            <a:avLst/>
          </a:prstGeom>
          <a:noFill/>
        </p:spPr>
        <p:txBody>
          <a:bodyPr wrap="square" rtlCol="0">
            <a:spAutoFit/>
          </a:bodyPr>
          <a:lstStyle/>
          <a:p>
            <a:r>
              <a:rPr lang="hr-HR" dirty="0"/>
              <a:t>SAP VOJVODINA</a:t>
            </a:r>
          </a:p>
        </p:txBody>
      </p:sp>
      <p:sp>
        <p:nvSpPr>
          <p:cNvPr id="11" name="TekstniOkvir 10"/>
          <p:cNvSpPr txBox="1"/>
          <p:nvPr/>
        </p:nvSpPr>
        <p:spPr>
          <a:xfrm>
            <a:off x="4860032" y="4149080"/>
            <a:ext cx="1152128" cy="646331"/>
          </a:xfrm>
          <a:prstGeom prst="rect">
            <a:avLst/>
          </a:prstGeom>
          <a:noFill/>
        </p:spPr>
        <p:txBody>
          <a:bodyPr wrap="square" rtlCol="0">
            <a:spAutoFit/>
          </a:bodyPr>
          <a:lstStyle/>
          <a:p>
            <a:r>
              <a:rPr lang="hr-HR" dirty="0"/>
              <a:t>SR CRNA GORA</a:t>
            </a: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848" y="135796"/>
            <a:ext cx="1678047" cy="1718320"/>
          </a:xfrm>
          <a:prstGeom prst="rect">
            <a:avLst/>
          </a:prstGeom>
        </p:spPr>
      </p:pic>
    </p:spTree>
    <p:extLst>
      <p:ext uri="{BB962C8B-B14F-4D97-AF65-F5344CB8AC3E}">
        <p14:creationId xmlns:p14="http://schemas.microsoft.com/office/powerpoint/2010/main" val="323206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a:solidFill>
                  <a:srgbClr val="FF0000"/>
                </a:solidFill>
              </a:rPr>
              <a:t>prepisati u bilježnicu </a:t>
            </a:r>
          </a:p>
        </p:txBody>
      </p:sp>
      <p:sp>
        <p:nvSpPr>
          <p:cNvPr id="3" name="Rezervirano mjesto sadržaja 2"/>
          <p:cNvSpPr>
            <a:spLocks noGrp="1"/>
          </p:cNvSpPr>
          <p:nvPr>
            <p:ph idx="1"/>
          </p:nvPr>
        </p:nvSpPr>
        <p:spPr/>
        <p:txBody>
          <a:bodyPr>
            <a:normAutofit fontScale="85000" lnSpcReduction="10000"/>
          </a:bodyPr>
          <a:lstStyle/>
          <a:p>
            <a:r>
              <a:rPr lang="hr-HR" dirty="0"/>
              <a:t>Na izborima za Ustavotvornu skupštinu (moglo se glasati samo za ili protiv liste Narodne fronte) ona u studenom 1945. proglasila </a:t>
            </a:r>
            <a:r>
              <a:rPr lang="hr-HR" b="1" dirty="0">
                <a:solidFill>
                  <a:srgbClr val="FF0000"/>
                </a:solidFill>
              </a:rPr>
              <a:t>Federativnu Narodnu Republiku Jugoslaviju – FNRJ</a:t>
            </a:r>
            <a:r>
              <a:rPr lang="hr-HR" dirty="0"/>
              <a:t> (od 1963. </a:t>
            </a:r>
            <a:r>
              <a:rPr lang="hr-HR" b="1" dirty="0">
                <a:solidFill>
                  <a:srgbClr val="0070C0"/>
                </a:solidFill>
              </a:rPr>
              <a:t>Socijalistička Federativna Republika Jugoslavija – SFRJ</a:t>
            </a:r>
            <a:r>
              <a:rPr lang="hr-HR" dirty="0"/>
              <a:t>)</a:t>
            </a:r>
          </a:p>
          <a:p>
            <a:r>
              <a:rPr lang="hr-HR" dirty="0"/>
              <a:t>Provedena je stroga centralizacija vlasti, ukinute su građanske slobode, provedena nacionalizacija imovine</a:t>
            </a:r>
          </a:p>
          <a:p>
            <a:r>
              <a:rPr lang="hr-HR" dirty="0"/>
              <a:t>Država se sastojala od 6 republika: Hrvatske, Slovenije, BiH, Crne Gore, Makedonije, Srbije (s autonomnim pokrajinama Vojvodinom i Kosovom)</a:t>
            </a:r>
          </a:p>
          <a:p>
            <a:endParaRPr lang="hr-HR" dirty="0"/>
          </a:p>
        </p:txBody>
      </p:sp>
    </p:spTree>
    <p:extLst>
      <p:ext uri="{BB962C8B-B14F-4D97-AF65-F5344CB8AC3E}">
        <p14:creationId xmlns:p14="http://schemas.microsoft.com/office/powerpoint/2010/main" val="419383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7171BC-EAAA-44C0-9453-045C2BC1E4F6}"/>
              </a:ext>
            </a:extLst>
          </p:cNvPr>
          <p:cNvSpPr>
            <a:spLocks noGrp="1"/>
          </p:cNvSpPr>
          <p:nvPr>
            <p:ph type="title"/>
          </p:nvPr>
        </p:nvSpPr>
        <p:spPr/>
        <p:txBody>
          <a:bodyPr>
            <a:normAutofit fontScale="90000"/>
          </a:bodyPr>
          <a:lstStyle/>
          <a:p>
            <a:r>
              <a:rPr lang="hr-HR" dirty="0"/>
              <a:t>1945.-1956. – godine stabilizacije vlasti i sukoba s Informbiroom</a:t>
            </a:r>
          </a:p>
        </p:txBody>
      </p:sp>
      <p:sp>
        <p:nvSpPr>
          <p:cNvPr id="3" name="Rezervirano mjesto sadržaja 2">
            <a:extLst>
              <a:ext uri="{FF2B5EF4-FFF2-40B4-BE49-F238E27FC236}">
                <a16:creationId xmlns:a16="http://schemas.microsoft.com/office/drawing/2014/main" id="{978E4B95-14D5-475A-B66E-F82A3018FD91}"/>
              </a:ext>
            </a:extLst>
          </p:cNvPr>
          <p:cNvSpPr>
            <a:spLocks noGrp="1"/>
          </p:cNvSpPr>
          <p:nvPr>
            <p:ph idx="1"/>
          </p:nvPr>
        </p:nvSpPr>
        <p:spPr/>
        <p:txBody>
          <a:bodyPr>
            <a:normAutofit/>
          </a:bodyPr>
          <a:lstStyle/>
          <a:p>
            <a:pPr lvl="0"/>
            <a:r>
              <a:rPr lang="hr-HR" sz="2700" dirty="0">
                <a:solidFill>
                  <a:prstClr val="black"/>
                </a:solidFill>
              </a:rPr>
              <a:t>I među samim komunistima su postojale dvije struje, ona nacionalno osviještena koju je predvodio Andrija Hebrang, i ona internacionalistička koju je predvodio Tito, no Titova struja (dijelom potpomognuta i srpskim nacionalistima) je prevagnula i Hebrang je ostavljen po strani – uskoro izbačen iz partije, nakon sukoba s Informbiroom optužen da je sovjetski agent i osuđen na zatvorsku kaznu, a u zatvoru umro pod nerazjašnjenim okolnostima (sumnja se na ubojstvo, a kao službeni razlog smrti je navedeno samoubojstvo).</a:t>
            </a:r>
          </a:p>
          <a:p>
            <a:endParaRPr lang="hr-HR" dirty="0"/>
          </a:p>
        </p:txBody>
      </p:sp>
    </p:spTree>
    <p:extLst>
      <p:ext uri="{BB962C8B-B14F-4D97-AF65-F5344CB8AC3E}">
        <p14:creationId xmlns:p14="http://schemas.microsoft.com/office/powerpoint/2010/main" val="392088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a:t>Sukob s Informbiroom</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7" y="1988840"/>
            <a:ext cx="6073636" cy="3823630"/>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4476750"/>
            <a:ext cx="2857500" cy="2381250"/>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169666" cy="3264701"/>
          </a:xfrm>
          <a:prstGeom prst="rect">
            <a:avLst/>
          </a:prstGeom>
        </p:spPr>
      </p:pic>
    </p:spTree>
    <p:extLst>
      <p:ext uri="{BB962C8B-B14F-4D97-AF65-F5344CB8AC3E}">
        <p14:creationId xmlns:p14="http://schemas.microsoft.com/office/powerpoint/2010/main" val="217633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3AB07B-50A1-4689-9897-EF91EB1E91B8}"/>
              </a:ext>
            </a:extLst>
          </p:cNvPr>
          <p:cNvSpPr>
            <a:spLocks noGrp="1"/>
          </p:cNvSpPr>
          <p:nvPr>
            <p:ph type="title"/>
          </p:nvPr>
        </p:nvSpPr>
        <p:spPr/>
        <p:txBody>
          <a:bodyPr/>
          <a:lstStyle/>
          <a:p>
            <a:r>
              <a:rPr lang="hr-HR" dirty="0"/>
              <a:t> </a:t>
            </a:r>
          </a:p>
        </p:txBody>
      </p:sp>
      <p:sp>
        <p:nvSpPr>
          <p:cNvPr id="3" name="Rezervirano mjesto sadržaja 2">
            <a:extLst>
              <a:ext uri="{FF2B5EF4-FFF2-40B4-BE49-F238E27FC236}">
                <a16:creationId xmlns:a16="http://schemas.microsoft.com/office/drawing/2014/main" id="{B0E21592-8C17-44E2-A236-5FA44C45E85B}"/>
              </a:ext>
            </a:extLst>
          </p:cNvPr>
          <p:cNvSpPr>
            <a:spLocks noGrp="1"/>
          </p:cNvSpPr>
          <p:nvPr>
            <p:ph idx="1"/>
          </p:nvPr>
        </p:nvSpPr>
        <p:spPr>
          <a:xfrm>
            <a:off x="457200" y="404664"/>
            <a:ext cx="8229600" cy="6264696"/>
          </a:xfrm>
        </p:spPr>
        <p:txBody>
          <a:bodyPr>
            <a:normAutofit fontScale="77500" lnSpcReduction="20000"/>
          </a:bodyPr>
          <a:lstStyle/>
          <a:p>
            <a:r>
              <a:rPr lang="hr-HR" dirty="0"/>
              <a:t>Informbiro - međunarodna asocijacija komunističkih partija osnovana 1947. – za cilj je imala usklađivanje politika komunističkih partija iz različitih zemalja i njihovo zajedničko javno nastupanje. No u stvarnosti je zastupala stavove SSSR-a koji je dominirao organizacijom.</a:t>
            </a:r>
          </a:p>
          <a:p>
            <a:r>
              <a:rPr lang="hr-HR" dirty="0"/>
              <a:t>28.6.1948. Informbiro je u rezoluciji osudio Komunističku partiju Jugoslavije zbog odbijanja da se podvrgne naputcima iz SSSR-a.</a:t>
            </a:r>
          </a:p>
          <a:p>
            <a:r>
              <a:rPr lang="hr-HR" dirty="0"/>
              <a:t>Do sukoba između Jugoslavije i SSSR-a došlo je tijekom Grčkog građanskog rata, u kojem je Jugoslavija pružala pomoć grčkim komunistima, protiv volje SSSR-a koji je s Velikom Britanijom i SAD-om bio (prešutno) dogovorio da će prepustiti Grčku zapadnom bloku, koji je zauzvrat bio prepustio niz drugih europskih zemalja sovjetskoj dominaciji. A već od ranije je SSSR prigovarao Titu suradnju s državama Zapada.</a:t>
            </a:r>
          </a:p>
          <a:p>
            <a:r>
              <a:rPr lang="hr-HR" dirty="0"/>
              <a:t>Time se Jugoslavija našla između dva bloka (Zapadnog i Istočnog)</a:t>
            </a:r>
          </a:p>
        </p:txBody>
      </p:sp>
    </p:spTree>
    <p:extLst>
      <p:ext uri="{BB962C8B-B14F-4D97-AF65-F5344CB8AC3E}">
        <p14:creationId xmlns:p14="http://schemas.microsoft.com/office/powerpoint/2010/main" val="194504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614666-D8E2-41D9-B678-1B1EA55624AF}"/>
              </a:ext>
            </a:extLst>
          </p:cNvPr>
          <p:cNvSpPr>
            <a:spLocks noGrp="1"/>
          </p:cNvSpPr>
          <p:nvPr>
            <p:ph type="title"/>
          </p:nvPr>
        </p:nvSpPr>
        <p:spPr/>
        <p:txBody>
          <a:bodyPr/>
          <a:lstStyle/>
          <a:p>
            <a:r>
              <a:rPr lang="hr-HR" dirty="0"/>
              <a:t> </a:t>
            </a:r>
          </a:p>
        </p:txBody>
      </p:sp>
      <p:sp>
        <p:nvSpPr>
          <p:cNvPr id="3" name="Rezervirano mjesto sadržaja 2">
            <a:extLst>
              <a:ext uri="{FF2B5EF4-FFF2-40B4-BE49-F238E27FC236}">
                <a16:creationId xmlns:a16="http://schemas.microsoft.com/office/drawing/2014/main" id="{92949D94-24DE-4653-93B2-68EB1EAC7E5B}"/>
              </a:ext>
            </a:extLst>
          </p:cNvPr>
          <p:cNvSpPr>
            <a:spLocks noGrp="1"/>
          </p:cNvSpPr>
          <p:nvPr>
            <p:ph idx="1"/>
          </p:nvPr>
        </p:nvSpPr>
        <p:spPr>
          <a:xfrm>
            <a:off x="457200" y="274638"/>
            <a:ext cx="8229600" cy="5851525"/>
          </a:xfrm>
        </p:spPr>
        <p:txBody>
          <a:bodyPr>
            <a:normAutofit lnSpcReduction="10000"/>
          </a:bodyPr>
          <a:lstStyle/>
          <a:p>
            <a:r>
              <a:rPr lang="hr-HR" dirty="0"/>
              <a:t>Staljin je time Tita prikazao kao izdajicu komunističke ideje i Jugoslavija je praktički postala neprijatelj Sovjetskog Saveza.</a:t>
            </a:r>
          </a:p>
          <a:p>
            <a:r>
              <a:rPr lang="hr-HR" dirty="0"/>
              <a:t>Glavno pitanje je bilo: hoće li SSSR vojno intervenirati u Jugoslaviji i svrgnuti Tita?</a:t>
            </a:r>
          </a:p>
          <a:p>
            <a:r>
              <a:rPr lang="hr-HR" dirty="0"/>
              <a:t>Slijedeći mjeseci i godine su bile izrazito napete, a Jugoslavija se pripremala za rat (to je potrajalo sve do Staljinove smrti 1953.).</a:t>
            </a:r>
          </a:p>
          <a:p>
            <a:r>
              <a:rPr lang="hr-HR" dirty="0"/>
              <a:t>Kraj razdoblja Informbiroa je naznačen pomirbenim sastankom Tita i Hruščova (zamijenio Staljina) u Beogradu, u proljeće 1955. godine. </a:t>
            </a:r>
          </a:p>
        </p:txBody>
      </p:sp>
    </p:spTree>
    <p:extLst>
      <p:ext uri="{BB962C8B-B14F-4D97-AF65-F5344CB8AC3E}">
        <p14:creationId xmlns:p14="http://schemas.microsoft.com/office/powerpoint/2010/main" val="1596671815"/>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1485</Words>
  <Application>Microsoft Office PowerPoint</Application>
  <PresentationFormat>Prikaz na zaslonu (4:3)</PresentationFormat>
  <Paragraphs>92</Paragraphs>
  <Slides>26</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26</vt:i4>
      </vt:variant>
    </vt:vector>
  </HeadingPairs>
  <TitlesOfParts>
    <vt:vector size="29" baseType="lpstr">
      <vt:lpstr>Arial</vt:lpstr>
      <vt:lpstr>Calibri</vt:lpstr>
      <vt:lpstr>Tema sustava Office</vt:lpstr>
      <vt:lpstr>HRVATSKA U SKLOPU SOCIJALISTIČKE JUGOSLAVIJE</vt:lpstr>
      <vt:lpstr>Nastanak druge Jugoslavije</vt:lpstr>
      <vt:lpstr> </vt:lpstr>
      <vt:lpstr>PowerPoint prezentacija</vt:lpstr>
      <vt:lpstr>prepisati u bilježnicu </vt:lpstr>
      <vt:lpstr>1945.-1956. – godine stabilizacije vlasti i sukoba s Informbiroom</vt:lpstr>
      <vt:lpstr>Sukob s Informbiroom</vt:lpstr>
      <vt:lpstr> </vt:lpstr>
      <vt:lpstr> </vt:lpstr>
      <vt:lpstr>Goli otok</vt:lpstr>
      <vt:lpstr>Nastanak zatvora i logora na Golom otoku</vt:lpstr>
      <vt:lpstr>Nacionalna pripadnost zatvorenika Golog otoka</vt:lpstr>
      <vt:lpstr>prepisati u bilježnicu  </vt:lpstr>
      <vt:lpstr>Brijunski plenum 16.6.1966.</vt:lpstr>
      <vt:lpstr>Aleksandar Ranković</vt:lpstr>
      <vt:lpstr>Deklaracija o nazivu i položaju hrvatskog književnog jezika 1967.</vt:lpstr>
      <vt:lpstr>PowerPoint prezentacija</vt:lpstr>
      <vt:lpstr>prepisati u bilježnicu  </vt:lpstr>
      <vt:lpstr>Hrvatsko proljeće 1971.</vt:lpstr>
      <vt:lpstr>Savka Dabčević-Kučar</vt:lpstr>
      <vt:lpstr>Čičak i Budiša</vt:lpstr>
      <vt:lpstr>Vlado Gotovac</vt:lpstr>
      <vt:lpstr>Savka, Tripalo i Tito</vt:lpstr>
      <vt:lpstr>prepisati u bilježnicu  „Hrvatsko proljeće” (1971)</vt:lpstr>
      <vt:lpstr>PowerPoint prezentacija</vt:lpstr>
      <vt:lpstr>prepisati u bilježnicu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HRVATSKA U SKLOPU SOCIJALISTIČKE JUGOSLAVIJE</dc:title>
  <dc:creator>Stjepan</dc:creator>
  <cp:lastModifiedBy>Stjepan</cp:lastModifiedBy>
  <cp:revision>3</cp:revision>
  <dcterms:created xsi:type="dcterms:W3CDTF">2020-04-25T08:56:44Z</dcterms:created>
  <dcterms:modified xsi:type="dcterms:W3CDTF">2020-04-25T10:58:52Z</dcterms:modified>
</cp:coreProperties>
</file>