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1" r:id="rId3"/>
    <p:sldId id="272" r:id="rId4"/>
    <p:sldId id="257" r:id="rId5"/>
    <p:sldId id="273" r:id="rId6"/>
    <p:sldId id="284" r:id="rId7"/>
    <p:sldId id="274" r:id="rId8"/>
    <p:sldId id="269" r:id="rId9"/>
    <p:sldId id="275" r:id="rId10"/>
    <p:sldId id="276" r:id="rId11"/>
    <p:sldId id="263" r:id="rId12"/>
    <p:sldId id="258" r:id="rId13"/>
    <p:sldId id="277" r:id="rId14"/>
    <p:sldId id="285" r:id="rId15"/>
    <p:sldId id="279" r:id="rId16"/>
    <p:sldId id="280" r:id="rId17"/>
    <p:sldId id="265" r:id="rId18"/>
    <p:sldId id="259" r:id="rId19"/>
    <p:sldId id="281" r:id="rId20"/>
    <p:sldId id="266" r:id="rId21"/>
    <p:sldId id="267" r:id="rId22"/>
    <p:sldId id="282" r:id="rId23"/>
    <p:sldId id="270" r:id="rId24"/>
    <p:sldId id="260" r:id="rId25"/>
    <p:sldId id="283" r:id="rId26"/>
    <p:sldId id="268" r:id="rId27"/>
    <p:sldId id="261" r:id="rId28"/>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E2188-16DE-400B-B99C-1C1534BF44F2}" type="doc">
      <dgm:prSet loTypeId="urn:microsoft.com/office/officeart/2005/8/layout/process1" loCatId="process" qsTypeId="urn:microsoft.com/office/officeart/2005/8/quickstyle/simple1" qsCatId="simple" csTypeId="urn:microsoft.com/office/officeart/2005/8/colors/accent2_2" csCatId="accent2"/>
      <dgm:spPr/>
      <dgm:t>
        <a:bodyPr/>
        <a:lstStyle/>
        <a:p>
          <a:endParaRPr lang="en-US"/>
        </a:p>
      </dgm:t>
    </dgm:pt>
    <dgm:pt modelId="{4114F045-862F-4F53-AF73-A6B774E17A2D}">
      <dgm:prSet custT="1"/>
      <dgm:spPr/>
      <dgm:t>
        <a:bodyPr/>
        <a:lstStyle/>
        <a:p>
          <a:r>
            <a:rPr lang="hr-HR" sz="2000" dirty="0"/>
            <a:t>Nakon Titove smrti (1980.), funkcije predsjednika republike preuzelo je kolektivno Predsjedništvo (sastavljeno od po jednog predstavnika republika i pokrajina). Tijekom 1980.–81. izbijali su radnički štrajkovi širom države, a na Kosovu i albanske demonstracije radi odcjepljenja od Srbije. U drugoj polovici 1980-ih obnovljena su politička sučeljavanja republičkih vodstava oko pitanja državnog uređenja, političkog pluralizma, republičkih ekonomija i dr.</a:t>
          </a:r>
          <a:endParaRPr lang="en-US" sz="2000" dirty="0"/>
        </a:p>
      </dgm:t>
    </dgm:pt>
    <dgm:pt modelId="{45169860-201E-4159-8C38-62D5D076B7DC}" type="parTrans" cxnId="{E04525B2-437F-41A8-B619-1FC8F6B1C339}">
      <dgm:prSet/>
      <dgm:spPr/>
      <dgm:t>
        <a:bodyPr/>
        <a:lstStyle/>
        <a:p>
          <a:endParaRPr lang="en-US"/>
        </a:p>
      </dgm:t>
    </dgm:pt>
    <dgm:pt modelId="{7C294B2E-E140-4357-9CAF-8ECDBB1D220B}" type="sibTrans" cxnId="{E04525B2-437F-41A8-B619-1FC8F6B1C339}">
      <dgm:prSet/>
      <dgm:spPr/>
      <dgm:t>
        <a:bodyPr/>
        <a:lstStyle/>
        <a:p>
          <a:endParaRPr lang="en-US" dirty="0"/>
        </a:p>
      </dgm:t>
    </dgm:pt>
    <dgm:pt modelId="{3CB15428-D1DB-4764-A696-B35EE341BD3A}">
      <dgm:prSet custT="1"/>
      <dgm:spPr/>
      <dgm:t>
        <a:bodyPr/>
        <a:lstStyle/>
        <a:p>
          <a:r>
            <a:rPr lang="hr-HR" sz="2400" dirty="0"/>
            <a:t>Realna politička moć koncentrirana je ponajviše na razini republika i pokrajina; to je, međutim, značilo decentralizaciju političke moći u rukama komunističkih elita republika i pokrajina, a ne stvarnu demokratizaciju.</a:t>
          </a:r>
          <a:endParaRPr lang="en-US" sz="2400" dirty="0"/>
        </a:p>
      </dgm:t>
    </dgm:pt>
    <dgm:pt modelId="{BBA78B9C-9E74-4D42-B588-14C58A0D86F2}" type="parTrans" cxnId="{B88E6BE2-F272-4D4C-948A-E29D2746868C}">
      <dgm:prSet/>
      <dgm:spPr/>
      <dgm:t>
        <a:bodyPr/>
        <a:lstStyle/>
        <a:p>
          <a:endParaRPr lang="en-US"/>
        </a:p>
      </dgm:t>
    </dgm:pt>
    <dgm:pt modelId="{D042C890-9322-4FE2-A7AD-6AEE5DA56C50}" type="sibTrans" cxnId="{B88E6BE2-F272-4D4C-948A-E29D2746868C}">
      <dgm:prSet/>
      <dgm:spPr/>
      <dgm:t>
        <a:bodyPr/>
        <a:lstStyle/>
        <a:p>
          <a:endParaRPr lang="en-US"/>
        </a:p>
      </dgm:t>
    </dgm:pt>
    <dgm:pt modelId="{FAAB7D23-57ED-4C8C-9D33-F7266FC266D0}" type="pres">
      <dgm:prSet presAssocID="{0C5E2188-16DE-400B-B99C-1C1534BF44F2}" presName="Name0" presStyleCnt="0">
        <dgm:presLayoutVars>
          <dgm:dir/>
          <dgm:resizeHandles val="exact"/>
        </dgm:presLayoutVars>
      </dgm:prSet>
      <dgm:spPr/>
    </dgm:pt>
    <dgm:pt modelId="{39B894FC-0732-44CC-908D-F27300B5158C}" type="pres">
      <dgm:prSet presAssocID="{4114F045-862F-4F53-AF73-A6B774E17A2D}" presName="node" presStyleLbl="node1" presStyleIdx="0" presStyleCnt="2">
        <dgm:presLayoutVars>
          <dgm:bulletEnabled val="1"/>
        </dgm:presLayoutVars>
      </dgm:prSet>
      <dgm:spPr/>
    </dgm:pt>
    <dgm:pt modelId="{222DA570-B01B-464C-9DCD-93038D829117}" type="pres">
      <dgm:prSet presAssocID="{7C294B2E-E140-4357-9CAF-8ECDBB1D220B}" presName="sibTrans" presStyleLbl="sibTrans2D1" presStyleIdx="0" presStyleCnt="1"/>
      <dgm:spPr/>
    </dgm:pt>
    <dgm:pt modelId="{579C1B34-1700-42A4-A2B9-D477DF2E456B}" type="pres">
      <dgm:prSet presAssocID="{7C294B2E-E140-4357-9CAF-8ECDBB1D220B}" presName="connectorText" presStyleLbl="sibTrans2D1" presStyleIdx="0" presStyleCnt="1"/>
      <dgm:spPr/>
    </dgm:pt>
    <dgm:pt modelId="{F1951E35-C292-4F31-8662-5FB0010F20AA}" type="pres">
      <dgm:prSet presAssocID="{3CB15428-D1DB-4764-A696-B35EE341BD3A}" presName="node" presStyleLbl="node1" presStyleIdx="1" presStyleCnt="2">
        <dgm:presLayoutVars>
          <dgm:bulletEnabled val="1"/>
        </dgm:presLayoutVars>
      </dgm:prSet>
      <dgm:spPr/>
    </dgm:pt>
  </dgm:ptLst>
  <dgm:cxnLst>
    <dgm:cxn modelId="{A25EFA33-A18D-4C81-827E-1C095D2C0A2F}" type="presOf" srcId="{0C5E2188-16DE-400B-B99C-1C1534BF44F2}" destId="{FAAB7D23-57ED-4C8C-9D33-F7266FC266D0}" srcOrd="0" destOrd="0" presId="urn:microsoft.com/office/officeart/2005/8/layout/process1"/>
    <dgm:cxn modelId="{3F17057A-0813-4137-A41F-D6D3F1390A20}" type="presOf" srcId="{7C294B2E-E140-4357-9CAF-8ECDBB1D220B}" destId="{579C1B34-1700-42A4-A2B9-D477DF2E456B}" srcOrd="1" destOrd="0" presId="urn:microsoft.com/office/officeart/2005/8/layout/process1"/>
    <dgm:cxn modelId="{621D4181-9985-4023-B309-C311DE6219C3}" type="presOf" srcId="{7C294B2E-E140-4357-9CAF-8ECDBB1D220B}" destId="{222DA570-B01B-464C-9DCD-93038D829117}" srcOrd="0" destOrd="0" presId="urn:microsoft.com/office/officeart/2005/8/layout/process1"/>
    <dgm:cxn modelId="{E04525B2-437F-41A8-B619-1FC8F6B1C339}" srcId="{0C5E2188-16DE-400B-B99C-1C1534BF44F2}" destId="{4114F045-862F-4F53-AF73-A6B774E17A2D}" srcOrd="0" destOrd="0" parTransId="{45169860-201E-4159-8C38-62D5D076B7DC}" sibTransId="{7C294B2E-E140-4357-9CAF-8ECDBB1D220B}"/>
    <dgm:cxn modelId="{091376C5-E410-45D9-A436-FE82885EF903}" type="presOf" srcId="{4114F045-862F-4F53-AF73-A6B774E17A2D}" destId="{39B894FC-0732-44CC-908D-F27300B5158C}" srcOrd="0" destOrd="0" presId="urn:microsoft.com/office/officeart/2005/8/layout/process1"/>
    <dgm:cxn modelId="{B88E6BE2-F272-4D4C-948A-E29D2746868C}" srcId="{0C5E2188-16DE-400B-B99C-1C1534BF44F2}" destId="{3CB15428-D1DB-4764-A696-B35EE341BD3A}" srcOrd="1" destOrd="0" parTransId="{BBA78B9C-9E74-4D42-B588-14C58A0D86F2}" sibTransId="{D042C890-9322-4FE2-A7AD-6AEE5DA56C50}"/>
    <dgm:cxn modelId="{692F0DF9-B691-4A68-A0CC-43EE6D216966}" type="presOf" srcId="{3CB15428-D1DB-4764-A696-B35EE341BD3A}" destId="{F1951E35-C292-4F31-8662-5FB0010F20AA}" srcOrd="0" destOrd="0" presId="urn:microsoft.com/office/officeart/2005/8/layout/process1"/>
    <dgm:cxn modelId="{13F8806D-D26B-4CB0-B603-64E77F7C6CE6}" type="presParOf" srcId="{FAAB7D23-57ED-4C8C-9D33-F7266FC266D0}" destId="{39B894FC-0732-44CC-908D-F27300B5158C}" srcOrd="0" destOrd="0" presId="urn:microsoft.com/office/officeart/2005/8/layout/process1"/>
    <dgm:cxn modelId="{4C800841-1114-43F4-86B6-3616773DF057}" type="presParOf" srcId="{FAAB7D23-57ED-4C8C-9D33-F7266FC266D0}" destId="{222DA570-B01B-464C-9DCD-93038D829117}" srcOrd="1" destOrd="0" presId="urn:microsoft.com/office/officeart/2005/8/layout/process1"/>
    <dgm:cxn modelId="{A4FF8B61-6247-40C0-B995-D5D3143EE967}" type="presParOf" srcId="{222DA570-B01B-464C-9DCD-93038D829117}" destId="{579C1B34-1700-42A4-A2B9-D477DF2E456B}" srcOrd="0" destOrd="0" presId="urn:microsoft.com/office/officeart/2005/8/layout/process1"/>
    <dgm:cxn modelId="{E19C3D3A-63AF-4B6E-A6D6-6AC90FC4ACDF}" type="presParOf" srcId="{FAAB7D23-57ED-4C8C-9D33-F7266FC266D0}" destId="{F1951E35-C292-4F31-8662-5FB0010F20A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894FC-0732-44CC-908D-F27300B5158C}">
      <dsp:nvSpPr>
        <dsp:cNvPr id="0" name=""/>
        <dsp:cNvSpPr/>
      </dsp:nvSpPr>
      <dsp:spPr>
        <a:xfrm>
          <a:off x="1633" y="26919"/>
          <a:ext cx="3483335" cy="538652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HR" sz="2000" kern="1200" dirty="0"/>
            <a:t>Nakon Titove smrti (1980.), funkcije predsjednika republike preuzelo je kolektivno Predsjedništvo (sastavljeno od po jednog predstavnika republika i pokrajina). Tijekom 1980.–81. izbijali su radnički štrajkovi širom države, a na Kosovu i albanske demonstracije radi odcjepljenja od Srbije. U drugoj polovici 1980-ih obnovljena su politička sučeljavanja republičkih vodstava oko pitanja državnog uređenja, političkog pluralizma, republičkih ekonomija i dr.</a:t>
          </a:r>
          <a:endParaRPr lang="en-US" sz="2000" kern="1200" dirty="0"/>
        </a:p>
      </dsp:txBody>
      <dsp:txXfrm>
        <a:off x="103656" y="128942"/>
        <a:ext cx="3279289" cy="5182476"/>
      </dsp:txXfrm>
    </dsp:sp>
    <dsp:sp modelId="{222DA570-B01B-464C-9DCD-93038D829117}">
      <dsp:nvSpPr>
        <dsp:cNvPr id="0" name=""/>
        <dsp:cNvSpPr/>
      </dsp:nvSpPr>
      <dsp:spPr>
        <a:xfrm>
          <a:off x="3833302" y="2288247"/>
          <a:ext cx="738467" cy="86386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a:off x="3833302" y="2461020"/>
        <a:ext cx="516927" cy="518321"/>
      </dsp:txXfrm>
    </dsp:sp>
    <dsp:sp modelId="{F1951E35-C292-4F31-8662-5FB0010F20AA}">
      <dsp:nvSpPr>
        <dsp:cNvPr id="0" name=""/>
        <dsp:cNvSpPr/>
      </dsp:nvSpPr>
      <dsp:spPr>
        <a:xfrm>
          <a:off x="4878303" y="26919"/>
          <a:ext cx="3483335" cy="538652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t>Realna politička moć koncentrirana je ponajviše na razini republika i pokrajina; to je, međutim, značilo decentralizaciju političke moći u rukama komunističkih elita republika i pokrajina, a ne stvarnu demokratizaciju.</a:t>
          </a:r>
          <a:endParaRPr lang="en-US" sz="2400" kern="1200" dirty="0"/>
        </a:p>
      </dsp:txBody>
      <dsp:txXfrm>
        <a:off x="4980326" y="128942"/>
        <a:ext cx="3279289" cy="51824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Uredite stil podnaslova matrice</a:t>
            </a:r>
          </a:p>
        </p:txBody>
      </p:sp>
      <p:sp>
        <p:nvSpPr>
          <p:cNvPr id="4" name="Rezervirano mjesto datuma 3"/>
          <p:cNvSpPr>
            <a:spLocks noGrp="1"/>
          </p:cNvSpPr>
          <p:nvPr>
            <p:ph type="dt" sz="half" idx="10"/>
          </p:nvPr>
        </p:nvSpPr>
        <p:spPr/>
        <p:txBody>
          <a:bodyPr/>
          <a:lstStyle/>
          <a:p>
            <a:fld id="{E1A0F4FB-30E0-4BE1-BECA-3AEA53C0877A}" type="datetimeFigureOut">
              <a:rPr lang="hr-HR" smtClean="0"/>
              <a:t>27.4.2020.</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398644EB-E5AB-4C85-A931-E9652C24CAE4}" type="slidenum">
              <a:rPr lang="hr-HR" smtClean="0"/>
              <a:t>‹#›</a:t>
            </a:fld>
            <a:endParaRPr lang="hr-HR" dirty="0"/>
          </a:p>
        </p:txBody>
      </p:sp>
    </p:spTree>
    <p:extLst>
      <p:ext uri="{BB962C8B-B14F-4D97-AF65-F5344CB8AC3E}">
        <p14:creationId xmlns:p14="http://schemas.microsoft.com/office/powerpoint/2010/main" val="233949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E1A0F4FB-30E0-4BE1-BECA-3AEA53C0877A}" type="datetimeFigureOut">
              <a:rPr lang="hr-HR" smtClean="0"/>
              <a:t>27.4.2020.</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398644EB-E5AB-4C85-A931-E9652C24CAE4}" type="slidenum">
              <a:rPr lang="hr-HR" smtClean="0"/>
              <a:t>‹#›</a:t>
            </a:fld>
            <a:endParaRPr lang="hr-HR" dirty="0"/>
          </a:p>
        </p:txBody>
      </p:sp>
    </p:spTree>
    <p:extLst>
      <p:ext uri="{BB962C8B-B14F-4D97-AF65-F5344CB8AC3E}">
        <p14:creationId xmlns:p14="http://schemas.microsoft.com/office/powerpoint/2010/main" val="420164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E1A0F4FB-30E0-4BE1-BECA-3AEA53C0877A}" type="datetimeFigureOut">
              <a:rPr lang="hr-HR" smtClean="0"/>
              <a:t>27.4.2020.</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398644EB-E5AB-4C85-A931-E9652C24CAE4}" type="slidenum">
              <a:rPr lang="hr-HR" smtClean="0"/>
              <a:t>‹#›</a:t>
            </a:fld>
            <a:endParaRPr lang="hr-HR" dirty="0"/>
          </a:p>
        </p:txBody>
      </p:sp>
    </p:spTree>
    <p:extLst>
      <p:ext uri="{BB962C8B-B14F-4D97-AF65-F5344CB8AC3E}">
        <p14:creationId xmlns:p14="http://schemas.microsoft.com/office/powerpoint/2010/main" val="32150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E1A0F4FB-30E0-4BE1-BECA-3AEA53C0877A}" type="datetimeFigureOut">
              <a:rPr lang="hr-HR" smtClean="0"/>
              <a:t>27.4.2020.</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398644EB-E5AB-4C85-A931-E9652C24CAE4}" type="slidenum">
              <a:rPr lang="hr-HR" smtClean="0"/>
              <a:t>‹#›</a:t>
            </a:fld>
            <a:endParaRPr lang="hr-HR" dirty="0"/>
          </a:p>
        </p:txBody>
      </p:sp>
    </p:spTree>
    <p:extLst>
      <p:ext uri="{BB962C8B-B14F-4D97-AF65-F5344CB8AC3E}">
        <p14:creationId xmlns:p14="http://schemas.microsoft.com/office/powerpoint/2010/main" val="419476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Rezervirano mjesto datuma 3"/>
          <p:cNvSpPr>
            <a:spLocks noGrp="1"/>
          </p:cNvSpPr>
          <p:nvPr>
            <p:ph type="dt" sz="half" idx="10"/>
          </p:nvPr>
        </p:nvSpPr>
        <p:spPr/>
        <p:txBody>
          <a:bodyPr/>
          <a:lstStyle/>
          <a:p>
            <a:fld id="{E1A0F4FB-30E0-4BE1-BECA-3AEA53C0877A}" type="datetimeFigureOut">
              <a:rPr lang="hr-HR" smtClean="0"/>
              <a:t>27.4.2020.</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398644EB-E5AB-4C85-A931-E9652C24CAE4}" type="slidenum">
              <a:rPr lang="hr-HR" smtClean="0"/>
              <a:t>‹#›</a:t>
            </a:fld>
            <a:endParaRPr lang="hr-HR" dirty="0"/>
          </a:p>
        </p:txBody>
      </p:sp>
    </p:spTree>
    <p:extLst>
      <p:ext uri="{BB962C8B-B14F-4D97-AF65-F5344CB8AC3E}">
        <p14:creationId xmlns:p14="http://schemas.microsoft.com/office/powerpoint/2010/main" val="164472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E1A0F4FB-30E0-4BE1-BECA-3AEA53C0877A}" type="datetimeFigureOut">
              <a:rPr lang="hr-HR" smtClean="0"/>
              <a:t>27.4.2020.</a:t>
            </a:fld>
            <a:endParaRPr lang="hr-HR" dirty="0"/>
          </a:p>
        </p:txBody>
      </p:sp>
      <p:sp>
        <p:nvSpPr>
          <p:cNvPr id="6" name="Rezervirano mjesto podnožja 5"/>
          <p:cNvSpPr>
            <a:spLocks noGrp="1"/>
          </p:cNvSpPr>
          <p:nvPr>
            <p:ph type="ftr" sz="quarter" idx="11"/>
          </p:nvPr>
        </p:nvSpPr>
        <p:spPr/>
        <p:txBody>
          <a:bodyPr/>
          <a:lstStyle/>
          <a:p>
            <a:endParaRPr lang="hr-HR" dirty="0"/>
          </a:p>
        </p:txBody>
      </p:sp>
      <p:sp>
        <p:nvSpPr>
          <p:cNvPr id="7" name="Rezervirano mjesto broja slajda 6"/>
          <p:cNvSpPr>
            <a:spLocks noGrp="1"/>
          </p:cNvSpPr>
          <p:nvPr>
            <p:ph type="sldNum" sz="quarter" idx="12"/>
          </p:nvPr>
        </p:nvSpPr>
        <p:spPr/>
        <p:txBody>
          <a:bodyPr/>
          <a:lstStyle/>
          <a:p>
            <a:fld id="{398644EB-E5AB-4C85-A931-E9652C24CAE4}" type="slidenum">
              <a:rPr lang="hr-HR" smtClean="0"/>
              <a:t>‹#›</a:t>
            </a:fld>
            <a:endParaRPr lang="hr-HR" dirty="0"/>
          </a:p>
        </p:txBody>
      </p:sp>
    </p:spTree>
    <p:extLst>
      <p:ext uri="{BB962C8B-B14F-4D97-AF65-F5344CB8AC3E}">
        <p14:creationId xmlns:p14="http://schemas.microsoft.com/office/powerpoint/2010/main" val="394870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E1A0F4FB-30E0-4BE1-BECA-3AEA53C0877A}" type="datetimeFigureOut">
              <a:rPr lang="hr-HR" smtClean="0"/>
              <a:t>27.4.2020.</a:t>
            </a:fld>
            <a:endParaRPr lang="hr-HR" dirty="0"/>
          </a:p>
        </p:txBody>
      </p:sp>
      <p:sp>
        <p:nvSpPr>
          <p:cNvPr id="8" name="Rezervirano mjesto podnožja 7"/>
          <p:cNvSpPr>
            <a:spLocks noGrp="1"/>
          </p:cNvSpPr>
          <p:nvPr>
            <p:ph type="ftr" sz="quarter" idx="11"/>
          </p:nvPr>
        </p:nvSpPr>
        <p:spPr/>
        <p:txBody>
          <a:bodyPr/>
          <a:lstStyle/>
          <a:p>
            <a:endParaRPr lang="hr-HR" dirty="0"/>
          </a:p>
        </p:txBody>
      </p:sp>
      <p:sp>
        <p:nvSpPr>
          <p:cNvPr id="9" name="Rezervirano mjesto broja slajda 8"/>
          <p:cNvSpPr>
            <a:spLocks noGrp="1"/>
          </p:cNvSpPr>
          <p:nvPr>
            <p:ph type="sldNum" sz="quarter" idx="12"/>
          </p:nvPr>
        </p:nvSpPr>
        <p:spPr/>
        <p:txBody>
          <a:bodyPr/>
          <a:lstStyle/>
          <a:p>
            <a:fld id="{398644EB-E5AB-4C85-A931-E9652C24CAE4}" type="slidenum">
              <a:rPr lang="hr-HR" smtClean="0"/>
              <a:t>‹#›</a:t>
            </a:fld>
            <a:endParaRPr lang="hr-HR" dirty="0"/>
          </a:p>
        </p:txBody>
      </p:sp>
    </p:spTree>
    <p:extLst>
      <p:ext uri="{BB962C8B-B14F-4D97-AF65-F5344CB8AC3E}">
        <p14:creationId xmlns:p14="http://schemas.microsoft.com/office/powerpoint/2010/main" val="189394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datuma 2"/>
          <p:cNvSpPr>
            <a:spLocks noGrp="1"/>
          </p:cNvSpPr>
          <p:nvPr>
            <p:ph type="dt" sz="half" idx="10"/>
          </p:nvPr>
        </p:nvSpPr>
        <p:spPr/>
        <p:txBody>
          <a:bodyPr/>
          <a:lstStyle/>
          <a:p>
            <a:fld id="{E1A0F4FB-30E0-4BE1-BECA-3AEA53C0877A}" type="datetimeFigureOut">
              <a:rPr lang="hr-HR" smtClean="0"/>
              <a:t>27.4.2020.</a:t>
            </a:fld>
            <a:endParaRPr lang="hr-HR" dirty="0"/>
          </a:p>
        </p:txBody>
      </p:sp>
      <p:sp>
        <p:nvSpPr>
          <p:cNvPr id="4" name="Rezervirano mjesto podnožja 3"/>
          <p:cNvSpPr>
            <a:spLocks noGrp="1"/>
          </p:cNvSpPr>
          <p:nvPr>
            <p:ph type="ftr" sz="quarter" idx="11"/>
          </p:nvPr>
        </p:nvSpPr>
        <p:spPr/>
        <p:txBody>
          <a:bodyPr/>
          <a:lstStyle/>
          <a:p>
            <a:endParaRPr lang="hr-HR" dirty="0"/>
          </a:p>
        </p:txBody>
      </p:sp>
      <p:sp>
        <p:nvSpPr>
          <p:cNvPr id="5" name="Rezervirano mjesto broja slajda 4"/>
          <p:cNvSpPr>
            <a:spLocks noGrp="1"/>
          </p:cNvSpPr>
          <p:nvPr>
            <p:ph type="sldNum" sz="quarter" idx="12"/>
          </p:nvPr>
        </p:nvSpPr>
        <p:spPr/>
        <p:txBody>
          <a:bodyPr/>
          <a:lstStyle/>
          <a:p>
            <a:fld id="{398644EB-E5AB-4C85-A931-E9652C24CAE4}" type="slidenum">
              <a:rPr lang="hr-HR" smtClean="0"/>
              <a:t>‹#›</a:t>
            </a:fld>
            <a:endParaRPr lang="hr-HR" dirty="0"/>
          </a:p>
        </p:txBody>
      </p:sp>
    </p:spTree>
    <p:extLst>
      <p:ext uri="{BB962C8B-B14F-4D97-AF65-F5344CB8AC3E}">
        <p14:creationId xmlns:p14="http://schemas.microsoft.com/office/powerpoint/2010/main" val="301625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E1A0F4FB-30E0-4BE1-BECA-3AEA53C0877A}" type="datetimeFigureOut">
              <a:rPr lang="hr-HR" smtClean="0"/>
              <a:t>27.4.2020.</a:t>
            </a:fld>
            <a:endParaRPr lang="hr-HR" dirty="0"/>
          </a:p>
        </p:txBody>
      </p:sp>
      <p:sp>
        <p:nvSpPr>
          <p:cNvPr id="3" name="Rezervirano mjesto podnožja 2"/>
          <p:cNvSpPr>
            <a:spLocks noGrp="1"/>
          </p:cNvSpPr>
          <p:nvPr>
            <p:ph type="ftr" sz="quarter" idx="11"/>
          </p:nvPr>
        </p:nvSpPr>
        <p:spPr/>
        <p:txBody>
          <a:bodyPr/>
          <a:lstStyle/>
          <a:p>
            <a:endParaRPr lang="hr-HR" dirty="0"/>
          </a:p>
        </p:txBody>
      </p:sp>
      <p:sp>
        <p:nvSpPr>
          <p:cNvPr id="4" name="Rezervirano mjesto broja slajda 3"/>
          <p:cNvSpPr>
            <a:spLocks noGrp="1"/>
          </p:cNvSpPr>
          <p:nvPr>
            <p:ph type="sldNum" sz="quarter" idx="12"/>
          </p:nvPr>
        </p:nvSpPr>
        <p:spPr/>
        <p:txBody>
          <a:bodyPr/>
          <a:lstStyle/>
          <a:p>
            <a:fld id="{398644EB-E5AB-4C85-A931-E9652C24CAE4}" type="slidenum">
              <a:rPr lang="hr-HR" smtClean="0"/>
              <a:t>‹#›</a:t>
            </a:fld>
            <a:endParaRPr lang="hr-HR" dirty="0"/>
          </a:p>
        </p:txBody>
      </p:sp>
    </p:spTree>
    <p:extLst>
      <p:ext uri="{BB962C8B-B14F-4D97-AF65-F5344CB8AC3E}">
        <p14:creationId xmlns:p14="http://schemas.microsoft.com/office/powerpoint/2010/main" val="2244396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E1A0F4FB-30E0-4BE1-BECA-3AEA53C0877A}" type="datetimeFigureOut">
              <a:rPr lang="hr-HR" smtClean="0"/>
              <a:t>27.4.2020.</a:t>
            </a:fld>
            <a:endParaRPr lang="hr-HR" dirty="0"/>
          </a:p>
        </p:txBody>
      </p:sp>
      <p:sp>
        <p:nvSpPr>
          <p:cNvPr id="6" name="Rezervirano mjesto podnožja 5"/>
          <p:cNvSpPr>
            <a:spLocks noGrp="1"/>
          </p:cNvSpPr>
          <p:nvPr>
            <p:ph type="ftr" sz="quarter" idx="11"/>
          </p:nvPr>
        </p:nvSpPr>
        <p:spPr/>
        <p:txBody>
          <a:bodyPr/>
          <a:lstStyle/>
          <a:p>
            <a:endParaRPr lang="hr-HR" dirty="0"/>
          </a:p>
        </p:txBody>
      </p:sp>
      <p:sp>
        <p:nvSpPr>
          <p:cNvPr id="7" name="Rezervirano mjesto broja slajda 6"/>
          <p:cNvSpPr>
            <a:spLocks noGrp="1"/>
          </p:cNvSpPr>
          <p:nvPr>
            <p:ph type="sldNum" sz="quarter" idx="12"/>
          </p:nvPr>
        </p:nvSpPr>
        <p:spPr/>
        <p:txBody>
          <a:bodyPr/>
          <a:lstStyle/>
          <a:p>
            <a:fld id="{398644EB-E5AB-4C85-A931-E9652C24CAE4}" type="slidenum">
              <a:rPr lang="hr-HR" smtClean="0"/>
              <a:t>‹#›</a:t>
            </a:fld>
            <a:endParaRPr lang="hr-HR" dirty="0"/>
          </a:p>
        </p:txBody>
      </p:sp>
    </p:spTree>
    <p:extLst>
      <p:ext uri="{BB962C8B-B14F-4D97-AF65-F5344CB8AC3E}">
        <p14:creationId xmlns:p14="http://schemas.microsoft.com/office/powerpoint/2010/main" val="46063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dirty="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E1A0F4FB-30E0-4BE1-BECA-3AEA53C0877A}" type="datetimeFigureOut">
              <a:rPr lang="hr-HR" smtClean="0"/>
              <a:t>27.4.2020.</a:t>
            </a:fld>
            <a:endParaRPr lang="hr-HR" dirty="0"/>
          </a:p>
        </p:txBody>
      </p:sp>
      <p:sp>
        <p:nvSpPr>
          <p:cNvPr id="6" name="Rezervirano mjesto podnožja 5"/>
          <p:cNvSpPr>
            <a:spLocks noGrp="1"/>
          </p:cNvSpPr>
          <p:nvPr>
            <p:ph type="ftr" sz="quarter" idx="11"/>
          </p:nvPr>
        </p:nvSpPr>
        <p:spPr/>
        <p:txBody>
          <a:bodyPr/>
          <a:lstStyle/>
          <a:p>
            <a:endParaRPr lang="hr-HR" dirty="0"/>
          </a:p>
        </p:txBody>
      </p:sp>
      <p:sp>
        <p:nvSpPr>
          <p:cNvPr id="7" name="Rezervirano mjesto broja slajda 6"/>
          <p:cNvSpPr>
            <a:spLocks noGrp="1"/>
          </p:cNvSpPr>
          <p:nvPr>
            <p:ph type="sldNum" sz="quarter" idx="12"/>
          </p:nvPr>
        </p:nvSpPr>
        <p:spPr/>
        <p:txBody>
          <a:bodyPr/>
          <a:lstStyle/>
          <a:p>
            <a:fld id="{398644EB-E5AB-4C85-A931-E9652C24CAE4}" type="slidenum">
              <a:rPr lang="hr-HR" smtClean="0"/>
              <a:t>‹#›</a:t>
            </a:fld>
            <a:endParaRPr lang="hr-HR" dirty="0"/>
          </a:p>
        </p:txBody>
      </p:sp>
    </p:spTree>
    <p:extLst>
      <p:ext uri="{BB962C8B-B14F-4D97-AF65-F5344CB8AC3E}">
        <p14:creationId xmlns:p14="http://schemas.microsoft.com/office/powerpoint/2010/main" val="294895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a:t>Uredite stil naslova matrice</a:t>
            </a: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0F4FB-30E0-4BE1-BECA-3AEA53C0877A}" type="datetimeFigureOut">
              <a:rPr lang="hr-HR" smtClean="0"/>
              <a:t>27.4.2020.</a:t>
            </a:fld>
            <a:endParaRPr lang="hr-HR" dirty="0"/>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dirty="0"/>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644EB-E5AB-4C85-A931-E9652C24CAE4}" type="slidenum">
              <a:rPr lang="hr-HR" smtClean="0"/>
              <a:t>‹#›</a:t>
            </a:fld>
            <a:endParaRPr lang="hr-HR" dirty="0"/>
          </a:p>
        </p:txBody>
      </p:sp>
    </p:spTree>
    <p:extLst>
      <p:ext uri="{BB962C8B-B14F-4D97-AF65-F5344CB8AC3E}">
        <p14:creationId xmlns:p14="http://schemas.microsoft.com/office/powerpoint/2010/main" val="3861754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hr.wikipedia.org/wiki/Savez_komunista_Hrvatske" TargetMode="External"/><Relationship Id="rId2" Type="http://schemas.openxmlformats.org/officeDocument/2006/relationships/hyperlink" Target="http://hr.wikipedia.org/wiki/HDZ" TargetMode="Externa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hyperlink" Target="http://hr.wikipedia.org/wiki/Srpska_demokratska_stranka" TargetMode="External"/><Relationship Id="rId4" Type="http://schemas.openxmlformats.org/officeDocument/2006/relationships/hyperlink" Target="http://hr.wikipedia.org/wiki/Koalicija_narodnog_sporazum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b="1" dirty="0"/>
              <a:t>NASTANAK SUVERENE HRVATSKE DRŽAVE</a:t>
            </a:r>
            <a:endParaRPr lang="hr-HR" dirty="0"/>
          </a:p>
        </p:txBody>
      </p:sp>
      <p:sp>
        <p:nvSpPr>
          <p:cNvPr id="3" name="Podnaslov 2"/>
          <p:cNvSpPr>
            <a:spLocks noGrp="1"/>
          </p:cNvSpPr>
          <p:nvPr>
            <p:ph type="subTitle" idx="1"/>
          </p:nvPr>
        </p:nvSpPr>
        <p:spPr/>
        <p:txBody>
          <a:bodyPr/>
          <a:lstStyle/>
          <a:p>
            <a:r>
              <a:rPr lang="hr-HR" dirty="0"/>
              <a:t> </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189928"/>
            <a:ext cx="1296144" cy="1723109"/>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549858"/>
            <a:ext cx="2232248" cy="1125053"/>
          </a:xfrm>
          <a:prstGeom prst="rect">
            <a:avLst/>
          </a:prstGeom>
        </p:spPr>
      </p:pic>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3474648"/>
            <a:ext cx="3600400" cy="3114346"/>
          </a:xfrm>
          <a:prstGeom prst="rect">
            <a:avLst/>
          </a:prstGeom>
        </p:spPr>
      </p:pic>
    </p:spTree>
    <p:extLst>
      <p:ext uri="{BB962C8B-B14F-4D97-AF65-F5344CB8AC3E}">
        <p14:creationId xmlns:p14="http://schemas.microsoft.com/office/powerpoint/2010/main" val="388308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74129F-6799-43BB-80C0-BD6E42478F4E}"/>
              </a:ext>
            </a:extLst>
          </p:cNvPr>
          <p:cNvSpPr>
            <a:spLocks noGrp="1"/>
          </p:cNvSpPr>
          <p:nvPr>
            <p:ph type="title"/>
          </p:nvPr>
        </p:nvSpPr>
        <p:spPr/>
        <p:txBody>
          <a:bodyPr/>
          <a:lstStyle/>
          <a:p>
            <a:r>
              <a:rPr lang="hr-HR" dirty="0"/>
              <a:t> Govor na Gazimestanu</a:t>
            </a:r>
          </a:p>
        </p:txBody>
      </p:sp>
      <p:sp>
        <p:nvSpPr>
          <p:cNvPr id="3" name="Rezervirano mjesto sadržaja 2">
            <a:extLst>
              <a:ext uri="{FF2B5EF4-FFF2-40B4-BE49-F238E27FC236}">
                <a16:creationId xmlns:a16="http://schemas.microsoft.com/office/drawing/2014/main" id="{DF53EAB8-B988-4DF8-B114-E2864F6C6854}"/>
              </a:ext>
            </a:extLst>
          </p:cNvPr>
          <p:cNvSpPr>
            <a:spLocks noGrp="1"/>
          </p:cNvSpPr>
          <p:nvPr>
            <p:ph idx="1"/>
          </p:nvPr>
        </p:nvSpPr>
        <p:spPr>
          <a:xfrm>
            <a:off x="457200" y="1600200"/>
            <a:ext cx="8229600" cy="5141168"/>
          </a:xfrm>
        </p:spPr>
        <p:txBody>
          <a:bodyPr>
            <a:normAutofit fontScale="77500" lnSpcReduction="20000"/>
          </a:bodyPr>
          <a:lstStyle/>
          <a:p>
            <a:r>
              <a:rPr lang="hr-HR" dirty="0"/>
              <a:t>Milošević uspijeva ukloniti gotovo sve protivnike u državnom i partijskom vrhu Srbije, te uskoro, nizom poteza uspostavlja samovlast u Srbiji. Organizira tzv. «antibirokratsku revoluciju» u kojoj su masovnim mitinzima srušena nepouzdana partijska vodstva najprije autonomne pokrajine Vojvodine (listopada 1988.) i republike Crne Gore (siječnja 1989.), te na kraju pokrajine Kosova (veljača 1989.). Promjenom ustavnih odredbi ukinuta je autonomija Vojvodine i Kosova (ožujka 1989.), a albansko pučanstvo podvrgnuto žestokim vojno-policijskim represalijama i nadzoru.</a:t>
            </a:r>
          </a:p>
          <a:p>
            <a:r>
              <a:rPr lang="hr-HR" dirty="0"/>
              <a:t>Slobodan Milošević održao je govor na kosovskom Gazimestanu 1989. na najvećem od svih mitinga dotada (minimalno pola milijuna ljudi). Tada je praktički najavio rat: 'Opet smo pred bitkama i u bitkama. One nisu oružane, mada ni takve još nisu isključene.'</a:t>
            </a:r>
          </a:p>
        </p:txBody>
      </p:sp>
    </p:spTree>
    <p:extLst>
      <p:ext uri="{BB962C8B-B14F-4D97-AF65-F5344CB8AC3E}">
        <p14:creationId xmlns:p14="http://schemas.microsoft.com/office/powerpoint/2010/main" val="1950379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20949"/>
            <a:ext cx="6210300" cy="3105150"/>
          </a:xfrm>
          <a:prstGeom prst="rect">
            <a:avLst/>
          </a:prstGeom>
        </p:spPr>
      </p:pic>
      <p:sp>
        <p:nvSpPr>
          <p:cNvPr id="2" name="Naslov 1"/>
          <p:cNvSpPr>
            <a:spLocks noGrp="1"/>
          </p:cNvSpPr>
          <p:nvPr>
            <p:ph type="title"/>
          </p:nvPr>
        </p:nvSpPr>
        <p:spPr/>
        <p:txBody>
          <a:bodyPr/>
          <a:lstStyle/>
          <a:p>
            <a:r>
              <a:rPr lang="hr-HR" dirty="0"/>
              <a:t>„Nitko ne sme da vas bije!”</a:t>
            </a:r>
          </a:p>
        </p:txBody>
      </p:sp>
      <p:pic>
        <p:nvPicPr>
          <p:cNvPr id="4" name="Rezervirano mjesto sadržaja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4008" y="1160898"/>
            <a:ext cx="4499992" cy="5684704"/>
          </a:xfrm>
        </p:spPr>
      </p:pic>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79765"/>
            <a:ext cx="4644008" cy="2641184"/>
          </a:xfrm>
          <a:prstGeom prst="rect">
            <a:avLst/>
          </a:prstGeom>
        </p:spPr>
      </p:pic>
    </p:spTree>
    <p:extLst>
      <p:ext uri="{BB962C8B-B14F-4D97-AF65-F5344CB8AC3E}">
        <p14:creationId xmlns:p14="http://schemas.microsoft.com/office/powerpoint/2010/main" val="3514554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sz="3200" dirty="0">
                <a:solidFill>
                  <a:srgbClr val="FF0000"/>
                </a:solidFill>
              </a:rPr>
              <a:t>prepisati u bilježnicu </a:t>
            </a:r>
            <a:br>
              <a:rPr lang="hr-HR" altLang="sr-Latn-RS" b="1" dirty="0"/>
            </a:br>
            <a:r>
              <a:rPr lang="hr-HR" altLang="sr-Latn-RS" b="1" dirty="0"/>
              <a:t>Počeci sloma</a:t>
            </a:r>
            <a:endParaRPr lang="hr-HR" dirty="0"/>
          </a:p>
        </p:txBody>
      </p:sp>
      <p:sp>
        <p:nvSpPr>
          <p:cNvPr id="3" name="Rezervirano mjesto sadržaja 2"/>
          <p:cNvSpPr>
            <a:spLocks noGrp="1"/>
          </p:cNvSpPr>
          <p:nvPr>
            <p:ph idx="1"/>
          </p:nvPr>
        </p:nvSpPr>
        <p:spPr/>
        <p:txBody>
          <a:bodyPr>
            <a:normAutofit fontScale="92500" lnSpcReduction="20000"/>
          </a:bodyPr>
          <a:lstStyle/>
          <a:p>
            <a:pPr>
              <a:lnSpc>
                <a:spcPct val="90000"/>
              </a:lnSpc>
            </a:pPr>
            <a:r>
              <a:rPr lang="hr-HR" altLang="sr-Latn-RS" dirty="0"/>
              <a:t>Memorandum SANU-a (Srpska akademija znanosti i umetnosti) – tvrdi kako je Srbija gospodarski ugnjetavana, i kako je opstanak Srba u državi doveden u pitanje</a:t>
            </a:r>
          </a:p>
          <a:p>
            <a:pPr>
              <a:lnSpc>
                <a:spcPct val="90000"/>
              </a:lnSpc>
            </a:pPr>
            <a:r>
              <a:rPr lang="hr-HR" altLang="sr-Latn-RS" dirty="0"/>
              <a:t>Na vlast dolazi Slobodan Milošević (čelnik srpskog Saveza komunista; on je 1988. srušio mitingaškim pokretima brojne političke protivnike i destabilizirao vlast u ostalim jugoslavenskim republikama, koristeći se Srbima koji žive izvan Srbije</a:t>
            </a:r>
          </a:p>
          <a:p>
            <a:pPr>
              <a:lnSpc>
                <a:spcPct val="90000"/>
              </a:lnSpc>
            </a:pPr>
            <a:r>
              <a:rPr lang="hr-HR" altLang="sr-Latn-RS" dirty="0"/>
              <a:t>Na izvanrednom kongresu Saveza komunista Jugoslavije slovenski i hrvatski komunisti su nakon niza nasrtaja napustili rad kongresa (raspad SKJ)</a:t>
            </a:r>
          </a:p>
        </p:txBody>
      </p:sp>
    </p:spTree>
    <p:extLst>
      <p:ext uri="{BB962C8B-B14F-4D97-AF65-F5344CB8AC3E}">
        <p14:creationId xmlns:p14="http://schemas.microsoft.com/office/powerpoint/2010/main" val="3637608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1AC34C7-E4B7-4D50-9C90-F969683525B7}"/>
              </a:ext>
            </a:extLst>
          </p:cNvPr>
          <p:cNvSpPr>
            <a:spLocks noGrp="1"/>
          </p:cNvSpPr>
          <p:nvPr>
            <p:ph type="title"/>
          </p:nvPr>
        </p:nvSpPr>
        <p:spPr>
          <a:xfrm>
            <a:off x="457200" y="274638"/>
            <a:ext cx="8229600" cy="562074"/>
          </a:xfrm>
        </p:spPr>
        <p:txBody>
          <a:bodyPr>
            <a:normAutofit fontScale="90000"/>
          </a:bodyPr>
          <a:lstStyle/>
          <a:p>
            <a:r>
              <a:rPr lang="hr-HR" dirty="0"/>
              <a:t>Prvi višestranački izbori 1990.</a:t>
            </a:r>
          </a:p>
        </p:txBody>
      </p:sp>
      <p:sp>
        <p:nvSpPr>
          <p:cNvPr id="3" name="Rezervirano mjesto sadržaja 2">
            <a:extLst>
              <a:ext uri="{FF2B5EF4-FFF2-40B4-BE49-F238E27FC236}">
                <a16:creationId xmlns:a16="http://schemas.microsoft.com/office/drawing/2014/main" id="{AA91D057-FC92-40B5-BC1A-5CE8C0F0D559}"/>
              </a:ext>
            </a:extLst>
          </p:cNvPr>
          <p:cNvSpPr>
            <a:spLocks noGrp="1"/>
          </p:cNvSpPr>
          <p:nvPr>
            <p:ph idx="1"/>
          </p:nvPr>
        </p:nvSpPr>
        <p:spPr>
          <a:xfrm>
            <a:off x="457200" y="1196752"/>
            <a:ext cx="8229600" cy="5661248"/>
          </a:xfrm>
        </p:spPr>
        <p:txBody>
          <a:bodyPr>
            <a:normAutofit fontScale="85000" lnSpcReduction="10000"/>
          </a:bodyPr>
          <a:lstStyle/>
          <a:p>
            <a:r>
              <a:rPr lang="hr-HR" sz="3800" dirty="0"/>
              <a:t>Zbog atmosfere u cijeloj istočnoj Europi u kojoj je pad Berlinskog zida (kraj 1989.) potaknuo reformske snage i Komunistička Partije Jugoslavije je bila pod pritiskom da se uvede višestranačje.</a:t>
            </a:r>
          </a:p>
          <a:p>
            <a:r>
              <a:rPr lang="hr-HR" sz="3800" dirty="0"/>
              <a:t>Komunistička Partija Hrvatske kojoj je na čelu bio Ivica Račan se vrlo brzo odlučila za taj potez i izbori su raspisani za proljeće 1990.</a:t>
            </a:r>
          </a:p>
          <a:p>
            <a:r>
              <a:rPr lang="hr-HR" sz="3800" dirty="0"/>
              <a:t>Izbori su bili raspisani za tri vijeća od kojih je bio ustrojen Sabor SR Hrvatske (Društveno-političko vijeće, Vijeće općina, Vijeće udruženog rada), a održani su u dva kruga.</a:t>
            </a:r>
          </a:p>
          <a:p>
            <a:endParaRPr lang="hr-HR" dirty="0"/>
          </a:p>
        </p:txBody>
      </p:sp>
    </p:spTree>
    <p:extLst>
      <p:ext uri="{BB962C8B-B14F-4D97-AF65-F5344CB8AC3E}">
        <p14:creationId xmlns:p14="http://schemas.microsoft.com/office/powerpoint/2010/main" val="161323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C6CD3F-DF19-4AA8-8ACF-08C6B1904785}"/>
              </a:ext>
            </a:extLst>
          </p:cNvPr>
          <p:cNvSpPr>
            <a:spLocks noGrp="1"/>
          </p:cNvSpPr>
          <p:nvPr>
            <p:ph type="title"/>
          </p:nvPr>
        </p:nvSpPr>
        <p:spPr>
          <a:xfrm>
            <a:off x="457200" y="274638"/>
            <a:ext cx="8229600" cy="1143000"/>
          </a:xfrm>
        </p:spPr>
        <p:txBody>
          <a:bodyPr anchor="ctr">
            <a:normAutofit/>
          </a:bodyPr>
          <a:lstStyle/>
          <a:p>
            <a:r>
              <a:rPr lang="hr-HR" dirty="0"/>
              <a:t>Ivica Račan</a:t>
            </a:r>
            <a:endParaRPr lang="en-US" dirty="0"/>
          </a:p>
        </p:txBody>
      </p:sp>
      <p:sp>
        <p:nvSpPr>
          <p:cNvPr id="11" name="Text Placeholder 3">
            <a:extLst>
              <a:ext uri="{FF2B5EF4-FFF2-40B4-BE49-F238E27FC236}">
                <a16:creationId xmlns:a16="http://schemas.microsoft.com/office/drawing/2014/main" id="{FD5AA14A-F2DF-473E-AFC2-9AFD09C0174F}"/>
              </a:ext>
            </a:extLst>
          </p:cNvPr>
          <p:cNvSpPr>
            <a:spLocks noGrp="1"/>
          </p:cNvSpPr>
          <p:nvPr>
            <p:ph sz="half" idx="1"/>
          </p:nvPr>
        </p:nvSpPr>
        <p:spPr>
          <a:xfrm>
            <a:off x="457200" y="1600200"/>
            <a:ext cx="4038600" cy="4525963"/>
          </a:xfrm>
        </p:spPr>
        <p:txBody>
          <a:bodyPr>
            <a:normAutofit/>
          </a:bodyPr>
          <a:lstStyle/>
          <a:p>
            <a:r>
              <a:rPr lang="en-US" dirty="0"/>
              <a:t>12. sekretar Centralnog komiteta Komunističke partije Hrvatske</a:t>
            </a:r>
            <a:r>
              <a:rPr lang="hr-HR" dirty="0"/>
              <a:t> (1989-1990) i kasniji predsjednik SKH-SDP.</a:t>
            </a:r>
            <a:endParaRPr lang="en-US" dirty="0"/>
          </a:p>
        </p:txBody>
      </p:sp>
      <p:pic>
        <p:nvPicPr>
          <p:cNvPr id="4" name="Rezervirano mjesto sadržaja 3">
            <a:extLst>
              <a:ext uri="{FF2B5EF4-FFF2-40B4-BE49-F238E27FC236}">
                <a16:creationId xmlns:a16="http://schemas.microsoft.com/office/drawing/2014/main" id="{6D86F535-5E61-48B9-AE9F-EC6BEA2BEA39}"/>
              </a:ext>
            </a:extLst>
          </p:cNvPr>
          <p:cNvPicPr>
            <a:picLocks noGrp="1" noChangeAspect="1"/>
          </p:cNvPicPr>
          <p:nvPr>
            <p:ph sz="half" idx="2"/>
          </p:nvPr>
        </p:nvPicPr>
        <p:blipFill rotWithShape="1">
          <a:blip r:embed="rId2"/>
          <a:srcRect r="2" b="16059"/>
          <a:stretch/>
        </p:blipFill>
        <p:spPr>
          <a:xfrm>
            <a:off x="4648200" y="1600200"/>
            <a:ext cx="4038600" cy="4525963"/>
          </a:xfrm>
          <a:prstGeom prst="rect">
            <a:avLst/>
          </a:prstGeom>
          <a:noFill/>
        </p:spPr>
      </p:pic>
    </p:spTree>
    <p:extLst>
      <p:ext uri="{BB962C8B-B14F-4D97-AF65-F5344CB8AC3E}">
        <p14:creationId xmlns:p14="http://schemas.microsoft.com/office/powerpoint/2010/main" val="255055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05408B-98EE-4E6D-AF74-15C90EBAF0FA}"/>
              </a:ext>
            </a:extLst>
          </p:cNvPr>
          <p:cNvSpPr>
            <a:spLocks noGrp="1"/>
          </p:cNvSpPr>
          <p:nvPr>
            <p:ph type="title"/>
          </p:nvPr>
        </p:nvSpPr>
        <p:spPr>
          <a:xfrm>
            <a:off x="457200" y="274638"/>
            <a:ext cx="8229600" cy="1143000"/>
          </a:xfrm>
        </p:spPr>
        <p:txBody>
          <a:bodyPr anchor="ctr">
            <a:normAutofit/>
          </a:bodyPr>
          <a:lstStyle/>
          <a:p>
            <a:pPr>
              <a:lnSpc>
                <a:spcPct val="90000"/>
              </a:lnSpc>
            </a:pPr>
            <a:r>
              <a:rPr lang="hr-HR" sz="3400"/>
              <a:t>Predizborni plakat HDZ-a s predsjednikom stranke Franjom Tuđmanom u prvom planu.</a:t>
            </a:r>
          </a:p>
        </p:txBody>
      </p:sp>
      <p:sp>
        <p:nvSpPr>
          <p:cNvPr id="10" name="Text Placeholder 3">
            <a:extLst>
              <a:ext uri="{FF2B5EF4-FFF2-40B4-BE49-F238E27FC236}">
                <a16:creationId xmlns:a16="http://schemas.microsoft.com/office/drawing/2014/main" id="{F93A0B4B-7758-4C8B-B561-3D284B2E5A55}"/>
              </a:ext>
            </a:extLst>
          </p:cNvPr>
          <p:cNvSpPr>
            <a:spLocks noGrp="1"/>
          </p:cNvSpPr>
          <p:nvPr>
            <p:ph sz="half" idx="1"/>
          </p:nvPr>
        </p:nvSpPr>
        <p:spPr>
          <a:xfrm>
            <a:off x="457200" y="1600200"/>
            <a:ext cx="4038600" cy="4525963"/>
          </a:xfrm>
        </p:spPr>
        <p:txBody>
          <a:bodyPr>
            <a:normAutofit fontScale="92500" lnSpcReduction="20000"/>
          </a:bodyPr>
          <a:lstStyle/>
          <a:p>
            <a:r>
              <a:rPr lang="hr-HR" sz="2600" dirty="0"/>
              <a:t>Franjo Tuđman se ubrzo nametnuo kao vođa oporbe i kao simbol borbe za samostalnu Hrvatsku. HDZ je postao najsnažnija stranka u Hrvatskoj. Posebnost HDZ je bila u tome što je funkcionirao manje kao stranka, a više kao pokret za neovisnost što mu je omogućilo da dobije potporu ljudi s različitim političkim uvjerenjima koji su druga politička pitanja u to vrijeme ostavili po strani.</a:t>
            </a:r>
            <a:endParaRPr lang="en-US" sz="2600" dirty="0"/>
          </a:p>
        </p:txBody>
      </p:sp>
      <p:pic>
        <p:nvPicPr>
          <p:cNvPr id="9" name="Rezervirano mjesto sadržaja 8" descr="Slika na kojoj se prikazuje muškarac, zgrada, tekst, znak&#10;&#10;Opis je automatski generiran">
            <a:extLst>
              <a:ext uri="{FF2B5EF4-FFF2-40B4-BE49-F238E27FC236}">
                <a16:creationId xmlns:a16="http://schemas.microsoft.com/office/drawing/2014/main" id="{0F53019B-BBC2-43B5-A557-CE754341757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 b="15274"/>
          <a:stretch/>
        </p:blipFill>
        <p:spPr>
          <a:xfrm>
            <a:off x="4648200" y="1600200"/>
            <a:ext cx="4038600" cy="4525963"/>
          </a:xfrm>
          <a:noFill/>
        </p:spPr>
      </p:pic>
    </p:spTree>
    <p:extLst>
      <p:ext uri="{BB962C8B-B14F-4D97-AF65-F5344CB8AC3E}">
        <p14:creationId xmlns:p14="http://schemas.microsoft.com/office/powerpoint/2010/main" val="253702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5C4129-1117-4F2A-9610-1F475E6896AF}"/>
              </a:ext>
            </a:extLst>
          </p:cNvPr>
          <p:cNvSpPr>
            <a:spLocks noGrp="1"/>
          </p:cNvSpPr>
          <p:nvPr>
            <p:ph type="title"/>
          </p:nvPr>
        </p:nvSpPr>
        <p:spPr/>
        <p:txBody>
          <a:bodyPr/>
          <a:lstStyle/>
          <a:p>
            <a:r>
              <a:rPr lang="hr-HR" dirty="0"/>
              <a:t> </a:t>
            </a:r>
          </a:p>
        </p:txBody>
      </p:sp>
      <p:sp>
        <p:nvSpPr>
          <p:cNvPr id="3" name="Rezervirano mjesto sadržaja 2">
            <a:extLst>
              <a:ext uri="{FF2B5EF4-FFF2-40B4-BE49-F238E27FC236}">
                <a16:creationId xmlns:a16="http://schemas.microsoft.com/office/drawing/2014/main" id="{67ABE0C0-5595-403B-8CA1-A2F0FF2615C9}"/>
              </a:ext>
            </a:extLst>
          </p:cNvPr>
          <p:cNvSpPr>
            <a:spLocks noGrp="1"/>
          </p:cNvSpPr>
          <p:nvPr>
            <p:ph idx="1"/>
          </p:nvPr>
        </p:nvSpPr>
        <p:spPr>
          <a:xfrm>
            <a:off x="457200" y="274638"/>
            <a:ext cx="8229600" cy="5851525"/>
          </a:xfrm>
        </p:spPr>
        <p:txBody>
          <a:bodyPr>
            <a:normAutofit fontScale="85000" lnSpcReduction="10000"/>
          </a:bodyPr>
          <a:lstStyle/>
          <a:p>
            <a:r>
              <a:rPr lang="hr-HR" dirty="0"/>
              <a:t>Ubrzo se formiralo nekoliko stranaka koje su sve nastupile na izborima.</a:t>
            </a:r>
          </a:p>
          <a:p>
            <a:r>
              <a:rPr lang="hr-HR" dirty="0"/>
              <a:t>Iako je odabran većinski izborni sustav koji privilegira najveću stranku (stoga su komunisti smatrali da će privilegirati njih) na izborima je uvjerljivo pobijedio HDZ (Hrvatska demokratska zajednica), koji je predvodio bivši partizan i komunistički general, a kasnije politički disident, Franjo Tuđman. HDZ je imao izražen snažan hrvatski nacionalistički program.</a:t>
            </a:r>
          </a:p>
          <a:p>
            <a:r>
              <a:rPr lang="hr-HR" dirty="0"/>
              <a:t>Druga stranka po uspjehu je bila, do tada vladajuća SKH-SDP (Savez komunista Hrvatske – Stranka demokratskih promjena), treća koalicija stranka s liberalnim i centrističkim programom KNS (Koalicija narodnog sporazuma), a četvrta SDS (Srpska demokratska stranka).</a:t>
            </a:r>
          </a:p>
          <a:p>
            <a:endParaRPr lang="hr-HR" dirty="0"/>
          </a:p>
        </p:txBody>
      </p:sp>
    </p:spTree>
    <p:extLst>
      <p:ext uri="{BB962C8B-B14F-4D97-AF65-F5344CB8AC3E}">
        <p14:creationId xmlns:p14="http://schemas.microsoft.com/office/powerpoint/2010/main" val="265847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 </a:t>
            </a:r>
          </a:p>
        </p:txBody>
      </p:sp>
      <p:graphicFrame>
        <p:nvGraphicFramePr>
          <p:cNvPr id="5" name="Rezervirano mjesto sadržaja 4"/>
          <p:cNvGraphicFramePr>
            <a:graphicFrameLocks noGrp="1"/>
          </p:cNvGraphicFramePr>
          <p:nvPr>
            <p:ph idx="1"/>
            <p:extLst>
              <p:ext uri="{D42A27DB-BD31-4B8C-83A1-F6EECF244321}">
                <p14:modId xmlns:p14="http://schemas.microsoft.com/office/powerpoint/2010/main" val="1857526541"/>
              </p:ext>
            </p:extLst>
          </p:nvPr>
        </p:nvGraphicFramePr>
        <p:xfrm>
          <a:off x="1259632" y="4725144"/>
          <a:ext cx="6840760" cy="1872208"/>
        </p:xfrm>
        <a:graphic>
          <a:graphicData uri="http://schemas.openxmlformats.org/drawingml/2006/table">
            <a:tbl>
              <a:tblPr/>
              <a:tblGrid>
                <a:gridCol w="3420380">
                  <a:extLst>
                    <a:ext uri="{9D8B030D-6E8A-4147-A177-3AD203B41FA5}">
                      <a16:colId xmlns:a16="http://schemas.microsoft.com/office/drawing/2014/main" val="20000"/>
                    </a:ext>
                  </a:extLst>
                </a:gridCol>
                <a:gridCol w="3420380">
                  <a:extLst>
                    <a:ext uri="{9D8B030D-6E8A-4147-A177-3AD203B41FA5}">
                      <a16:colId xmlns:a16="http://schemas.microsoft.com/office/drawing/2014/main" val="20001"/>
                    </a:ext>
                  </a:extLst>
                </a:gridCol>
              </a:tblGrid>
              <a:tr h="1872208">
                <a:tc>
                  <a:txBody>
                    <a:bodyPr/>
                    <a:lstStyle/>
                    <a:p>
                      <a:r>
                        <a:rPr lang="hr-HR" sz="2800" dirty="0">
                          <a:solidFill>
                            <a:srgbClr val="025EB1"/>
                          </a:solidFill>
                          <a:effectLst/>
                        </a:rPr>
                        <a:t>██</a:t>
                      </a:r>
                      <a:r>
                        <a:rPr lang="hr-HR" sz="2800" dirty="0">
                          <a:effectLst/>
                        </a:rPr>
                        <a:t> </a:t>
                      </a:r>
                      <a:r>
                        <a:rPr lang="hr-HR" sz="2800" dirty="0">
                          <a:effectLst/>
                          <a:hlinkClick r:id="rId2" tooltip="HDZ"/>
                        </a:rPr>
                        <a:t>HDZ</a:t>
                      </a:r>
                      <a:r>
                        <a:rPr lang="hr-HR" sz="2800" dirty="0">
                          <a:effectLst/>
                        </a:rPr>
                        <a:t> (205)</a:t>
                      </a:r>
                    </a:p>
                    <a:p>
                      <a:r>
                        <a:rPr lang="hr-HR" sz="2800" dirty="0">
                          <a:solidFill>
                            <a:srgbClr val="E72F36"/>
                          </a:solidFill>
                          <a:effectLst/>
                        </a:rPr>
                        <a:t>██</a:t>
                      </a:r>
                      <a:r>
                        <a:rPr lang="hr-HR" sz="2800" dirty="0">
                          <a:effectLst/>
                        </a:rPr>
                        <a:t> </a:t>
                      </a:r>
                      <a:r>
                        <a:rPr lang="hr-HR" sz="2800" dirty="0">
                          <a:effectLst/>
                          <a:hlinkClick r:id="rId3" tooltip="Savez komunista Hrvatske"/>
                        </a:rPr>
                        <a:t>SKH-SDP</a:t>
                      </a:r>
                      <a:r>
                        <a:rPr lang="hr-HR" sz="2800" dirty="0">
                          <a:effectLst/>
                        </a:rPr>
                        <a:t> (107)</a:t>
                      </a:r>
                    </a:p>
                    <a:p>
                      <a:r>
                        <a:rPr lang="hr-HR" sz="2800" dirty="0">
                          <a:solidFill>
                            <a:srgbClr val="F39501"/>
                          </a:solidFill>
                          <a:effectLst/>
                        </a:rPr>
                        <a:t>██</a:t>
                      </a:r>
                      <a:r>
                        <a:rPr lang="hr-HR" sz="2800" dirty="0">
                          <a:effectLst/>
                        </a:rPr>
                        <a:t> </a:t>
                      </a:r>
                      <a:r>
                        <a:rPr lang="hr-HR" sz="2800" dirty="0">
                          <a:effectLst/>
                          <a:hlinkClick r:id="rId4" tooltip="Koalicija narodnog sporazuma"/>
                        </a:rPr>
                        <a:t>KNS</a:t>
                      </a:r>
                      <a:r>
                        <a:rPr lang="hr-HR" sz="2800" dirty="0">
                          <a:effectLst/>
                        </a:rPr>
                        <a:t> (21)</a:t>
                      </a:r>
                    </a:p>
                    <a:p>
                      <a:r>
                        <a:rPr lang="hr-HR" sz="2800" dirty="0">
                          <a:solidFill>
                            <a:srgbClr val="000080"/>
                          </a:solidFill>
                          <a:effectLst/>
                        </a:rPr>
                        <a:t>██</a:t>
                      </a:r>
                      <a:r>
                        <a:rPr lang="hr-HR" sz="2800" dirty="0">
                          <a:effectLst/>
                        </a:rPr>
                        <a:t> </a:t>
                      </a:r>
                      <a:r>
                        <a:rPr lang="hr-HR" sz="2800" dirty="0">
                          <a:effectLst/>
                          <a:hlinkClick r:id="rId5" tooltip="Srpska demokratska stranka"/>
                        </a:rPr>
                        <a:t>SDS</a:t>
                      </a:r>
                      <a:r>
                        <a:rPr lang="hr-HR" sz="2800" dirty="0">
                          <a:effectLst/>
                        </a:rPr>
                        <a:t> (5)</a:t>
                      </a:r>
                    </a:p>
                  </a:txBody>
                  <a:tcPr marL="0" marR="0" marT="0" marB="0">
                    <a:lnL>
                      <a:noFill/>
                    </a:lnL>
                    <a:lnR>
                      <a:noFill/>
                    </a:lnR>
                    <a:lnT>
                      <a:noFill/>
                    </a:lnT>
                    <a:lnB>
                      <a:noFill/>
                    </a:lnB>
                  </a:tcPr>
                </a:tc>
                <a:tc>
                  <a:txBody>
                    <a:bodyPr/>
                    <a:lstStyle/>
                    <a:p>
                      <a:r>
                        <a:rPr lang="hr-HR" sz="2800" dirty="0">
                          <a:solidFill>
                            <a:srgbClr val="DDDDDD"/>
                          </a:solidFill>
                          <a:effectLst/>
                        </a:rPr>
                        <a:t>██</a:t>
                      </a:r>
                      <a:r>
                        <a:rPr lang="hr-HR" sz="2800" dirty="0">
                          <a:effectLst/>
                        </a:rPr>
                        <a:t> Nezavisni zastupnici i zastupnici nacionalnih manjina (13)</a:t>
                      </a: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6" name="Rectangle 1"/>
          <p:cNvSpPr>
            <a:spLocks noGrp="1" noChangeArrowheads="1"/>
          </p:cNvSpPr>
          <p:nvPr>
            <p:ph type="body" sz="half" idx="2"/>
          </p:nvPr>
        </p:nvSpPr>
        <p:spPr bwMode="auto">
          <a:xfrm>
            <a:off x="0" y="3806215"/>
            <a:ext cx="490390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RS" altLang="sr-Latn-RS" sz="18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sr-Latn-RS" altLang="sr-Latn-RS" sz="1800" b="1" dirty="0">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sr-Latn-RS" sz="1800" b="1" i="0" u="none" strike="noStrike" cap="none" normalizeH="0" baseline="0" dirty="0">
                <a:ln>
                  <a:noFill/>
                </a:ln>
                <a:solidFill>
                  <a:schemeClr val="tx1"/>
                </a:solidFill>
                <a:effectLst/>
                <a:latin typeface="Arial" charset="0"/>
                <a:cs typeface="Arial" charset="0"/>
              </a:rPr>
              <a:t>Prvi saziv Hrvatskog sabora (1990. - 1992.)</a:t>
            </a:r>
            <a:r>
              <a:rPr kumimoji="0" lang="sr-Latn-RS" altLang="sr-Latn-RS" sz="1800" b="0" i="0" u="none" strike="noStrike" cap="none" normalizeH="0" baseline="0" dirty="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r-Latn-RS" altLang="sr-Latn-RS" sz="1800" b="0" i="0" u="none" strike="noStrike" cap="none" normalizeH="0" baseline="0" dirty="0">
              <a:ln>
                <a:noFill/>
              </a:ln>
              <a:solidFill>
                <a:schemeClr val="tx1"/>
              </a:solidFill>
              <a:effectLst/>
              <a:latin typeface="Arial" charset="0"/>
              <a:cs typeface="Arial" charset="0"/>
            </a:endParaRPr>
          </a:p>
        </p:txBody>
      </p:sp>
      <p:pic>
        <p:nvPicPr>
          <p:cNvPr id="7" name="Slika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158398"/>
            <a:ext cx="8496944" cy="4361764"/>
          </a:xfrm>
          <a:prstGeom prst="rect">
            <a:avLst/>
          </a:prstGeom>
        </p:spPr>
      </p:pic>
    </p:spTree>
    <p:extLst>
      <p:ext uri="{BB962C8B-B14F-4D97-AF65-F5344CB8AC3E}">
        <p14:creationId xmlns:p14="http://schemas.microsoft.com/office/powerpoint/2010/main" val="181878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3200" dirty="0">
                <a:solidFill>
                  <a:srgbClr val="FF0000"/>
                </a:solidFill>
              </a:rPr>
              <a:t>prepisati u bilježnicu </a:t>
            </a:r>
            <a:r>
              <a:rPr lang="hr-HR" dirty="0"/>
              <a:t> </a:t>
            </a:r>
          </a:p>
        </p:txBody>
      </p:sp>
      <p:sp>
        <p:nvSpPr>
          <p:cNvPr id="3" name="Rezervirano mjesto sadržaja 2"/>
          <p:cNvSpPr>
            <a:spLocks noGrp="1"/>
          </p:cNvSpPr>
          <p:nvPr>
            <p:ph idx="1"/>
          </p:nvPr>
        </p:nvSpPr>
        <p:spPr/>
        <p:txBody>
          <a:bodyPr/>
          <a:lstStyle/>
          <a:p>
            <a:r>
              <a:rPr lang="hr-HR" altLang="sr-Latn-RS" dirty="0"/>
              <a:t>1989. uveden višestranački sustav</a:t>
            </a:r>
          </a:p>
          <a:p>
            <a:r>
              <a:rPr lang="hr-HR" altLang="sr-Latn-RS" dirty="0"/>
              <a:t>Na prvim višestranačkim izborima 1990. pobjeđuje HDZ kojeg vodi Franjo Tuđman</a:t>
            </a:r>
          </a:p>
          <a:p>
            <a:r>
              <a:rPr lang="hr-HR" altLang="sr-Latn-RS" dirty="0"/>
              <a:t>Svuda osim u Srbiji i Crnoj Gori pobjeđuju nekomunističke stranke, a tamo reformirani komunisti (socijalisti)</a:t>
            </a:r>
          </a:p>
          <a:p>
            <a:r>
              <a:rPr lang="hr-HR" altLang="sr-Latn-RS" dirty="0"/>
              <a:t>Stranke u Hrvatskom državnom saboru 1990.: HDZ, HSLS, SKH-SDP, HDS, HSS, HSP, IDS</a:t>
            </a:r>
          </a:p>
        </p:txBody>
      </p:sp>
    </p:spTree>
    <p:extLst>
      <p:ext uri="{BB962C8B-B14F-4D97-AF65-F5344CB8AC3E}">
        <p14:creationId xmlns:p14="http://schemas.microsoft.com/office/powerpoint/2010/main" val="2693201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0D4F41-7196-475D-979F-BD6D1E129B90}"/>
              </a:ext>
            </a:extLst>
          </p:cNvPr>
          <p:cNvSpPr>
            <a:spLocks noGrp="1"/>
          </p:cNvSpPr>
          <p:nvPr>
            <p:ph type="title"/>
          </p:nvPr>
        </p:nvSpPr>
        <p:spPr/>
        <p:txBody>
          <a:bodyPr/>
          <a:lstStyle/>
          <a:p>
            <a:r>
              <a:rPr lang="hr-HR" dirty="0"/>
              <a:t>Prvi saziv Hrvatskog sabora</a:t>
            </a:r>
          </a:p>
        </p:txBody>
      </p:sp>
      <p:sp>
        <p:nvSpPr>
          <p:cNvPr id="3" name="Rezervirano mjesto sadržaja 2">
            <a:extLst>
              <a:ext uri="{FF2B5EF4-FFF2-40B4-BE49-F238E27FC236}">
                <a16:creationId xmlns:a16="http://schemas.microsoft.com/office/drawing/2014/main" id="{6D1CB7ED-E33F-4C36-B72D-B3D505FEDC67}"/>
              </a:ext>
            </a:extLst>
          </p:cNvPr>
          <p:cNvSpPr>
            <a:spLocks noGrp="1"/>
          </p:cNvSpPr>
          <p:nvPr>
            <p:ph idx="1"/>
          </p:nvPr>
        </p:nvSpPr>
        <p:spPr/>
        <p:txBody>
          <a:bodyPr>
            <a:normAutofit fontScale="85000" lnSpcReduction="10000"/>
          </a:bodyPr>
          <a:lstStyle/>
          <a:p>
            <a:r>
              <a:rPr lang="hr-HR" dirty="0"/>
              <a:t>Prvi saziv sabora, osim što je prvi višestranački sabor u modernoj Hrvatskoj je donio nekoliko povijesno važnih odluka i time otvorio put ka neovisnosti.</a:t>
            </a:r>
          </a:p>
          <a:p>
            <a:r>
              <a:rPr lang="hr-HR" dirty="0"/>
              <a:t>Najvažnija odluka koja je otvorila put k neovisnosti je donošenje novog Ustava Republike Hrvatske, koji je svojim rješenjima otvorio put za raspisivanje referenduma o neovisnosti.</a:t>
            </a:r>
          </a:p>
          <a:p>
            <a:r>
              <a:rPr lang="hr-HR" dirty="0"/>
              <a:t>Za čelnike ključnih pozicija u vlasti izabrani su: za Predsjednika Predsjedništva RH Franjo Tuđman, predsjednik Sabora Žarko Domljan, i predsjednik Vlade Stipe Mesić.</a:t>
            </a:r>
          </a:p>
        </p:txBody>
      </p:sp>
    </p:spTree>
    <p:extLst>
      <p:ext uri="{BB962C8B-B14F-4D97-AF65-F5344CB8AC3E}">
        <p14:creationId xmlns:p14="http://schemas.microsoft.com/office/powerpoint/2010/main" val="3137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AFE983-A48D-40CE-86D2-F0FD1E470EFA}"/>
              </a:ext>
            </a:extLst>
          </p:cNvPr>
          <p:cNvSpPr>
            <a:spLocks noGrp="1"/>
          </p:cNvSpPr>
          <p:nvPr>
            <p:ph type="title"/>
          </p:nvPr>
        </p:nvSpPr>
        <p:spPr>
          <a:xfrm>
            <a:off x="457200" y="274638"/>
            <a:ext cx="8229600" cy="1143000"/>
          </a:xfrm>
        </p:spPr>
        <p:txBody>
          <a:bodyPr anchor="ctr">
            <a:normAutofit/>
          </a:bodyPr>
          <a:lstStyle/>
          <a:p>
            <a:r>
              <a:rPr lang="hr-HR" dirty="0"/>
              <a:t>Jugoslavija nakon Titove smrti</a:t>
            </a:r>
          </a:p>
        </p:txBody>
      </p:sp>
      <p:graphicFrame>
        <p:nvGraphicFramePr>
          <p:cNvPr id="7" name="Rezervirano mjesto sadržaja 2">
            <a:extLst>
              <a:ext uri="{FF2B5EF4-FFF2-40B4-BE49-F238E27FC236}">
                <a16:creationId xmlns:a16="http://schemas.microsoft.com/office/drawing/2014/main" id="{3DE1F62A-61F3-4A7D-B5A9-2BAE0F830A6D}"/>
              </a:ext>
            </a:extLst>
          </p:cNvPr>
          <p:cNvGraphicFramePr>
            <a:graphicFrameLocks noGrp="1"/>
          </p:cNvGraphicFramePr>
          <p:nvPr>
            <p:ph idx="1"/>
            <p:extLst>
              <p:ext uri="{D42A27DB-BD31-4B8C-83A1-F6EECF244321}">
                <p14:modId xmlns:p14="http://schemas.microsoft.com/office/powerpoint/2010/main" val="3022434686"/>
              </p:ext>
            </p:extLst>
          </p:nvPr>
        </p:nvGraphicFramePr>
        <p:xfrm>
          <a:off x="457200" y="1340768"/>
          <a:ext cx="8363272" cy="544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166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88DB30-B2C9-4F2A-A009-F5481062F500}"/>
              </a:ext>
            </a:extLst>
          </p:cNvPr>
          <p:cNvSpPr>
            <a:spLocks noGrp="1"/>
          </p:cNvSpPr>
          <p:nvPr>
            <p:ph type="title"/>
          </p:nvPr>
        </p:nvSpPr>
        <p:spPr>
          <a:xfrm>
            <a:off x="457200" y="274638"/>
            <a:ext cx="8229600" cy="1143000"/>
          </a:xfrm>
        </p:spPr>
        <p:txBody>
          <a:bodyPr>
            <a:normAutofit fontScale="90000"/>
          </a:bodyPr>
          <a:lstStyle/>
          <a:p>
            <a:r>
              <a:rPr lang="hr-HR" dirty="0"/>
              <a:t>Predsjednik Tuđman drži nastupni govor pred Hrvatskim saborom</a:t>
            </a:r>
            <a:endParaRPr lang="en-US" dirty="0"/>
          </a:p>
        </p:txBody>
      </p:sp>
      <p:pic>
        <p:nvPicPr>
          <p:cNvPr id="3" name="Slika 2"/>
          <p:cNvPicPr>
            <a:picLocks noChangeAspect="1"/>
          </p:cNvPicPr>
          <p:nvPr/>
        </p:nvPicPr>
        <p:blipFill rotWithShape="1">
          <a:blip r:embed="rId2">
            <a:extLst>
              <a:ext uri="{28A0092B-C50C-407E-A947-70E740481C1C}">
                <a14:useLocalDpi xmlns:a14="http://schemas.microsoft.com/office/drawing/2010/main" val="0"/>
              </a:ext>
            </a:extLst>
          </a:blip>
          <a:srcRect t="2407" r="2" b="24205"/>
          <a:stretch/>
        </p:blipFill>
        <p:spPr>
          <a:xfrm>
            <a:off x="457200" y="1600200"/>
            <a:ext cx="8229600" cy="4525963"/>
          </a:xfrm>
          <a:prstGeom prst="rect">
            <a:avLst/>
          </a:prstGeom>
          <a:noFill/>
        </p:spPr>
      </p:pic>
    </p:spTree>
    <p:extLst>
      <p:ext uri="{BB962C8B-B14F-4D97-AF65-F5344CB8AC3E}">
        <p14:creationId xmlns:p14="http://schemas.microsoft.com/office/powerpoint/2010/main" val="4088790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FB58854-7A67-4CC5-A091-2BFBBF06D421}"/>
              </a:ext>
            </a:extLst>
          </p:cNvPr>
          <p:cNvSpPr>
            <a:spLocks noGrp="1"/>
          </p:cNvSpPr>
          <p:nvPr>
            <p:ph type="title"/>
          </p:nvPr>
        </p:nvSpPr>
        <p:spPr>
          <a:xfrm>
            <a:off x="457200" y="274638"/>
            <a:ext cx="8229600" cy="1143000"/>
          </a:xfrm>
        </p:spPr>
        <p:txBody>
          <a:bodyPr/>
          <a:lstStyle/>
          <a:p>
            <a:r>
              <a:rPr lang="hr-HR" dirty="0"/>
              <a:t>Stipe Mesić i Franjo Tuđman</a:t>
            </a:r>
            <a:endParaRPr lang="en-US" dirty="0"/>
          </a:p>
        </p:txBody>
      </p:sp>
      <p:pic>
        <p:nvPicPr>
          <p:cNvPr id="2" name="Slika 1"/>
          <p:cNvPicPr>
            <a:picLocks noChangeAspect="1"/>
          </p:cNvPicPr>
          <p:nvPr/>
        </p:nvPicPr>
        <p:blipFill rotWithShape="1">
          <a:blip r:embed="rId2">
            <a:extLst>
              <a:ext uri="{28A0092B-C50C-407E-A947-70E740481C1C}">
                <a14:useLocalDpi xmlns:a14="http://schemas.microsoft.com/office/drawing/2010/main" val="0"/>
              </a:ext>
            </a:extLst>
          </a:blip>
          <a:srcRect t="1858" r="1" b="15498"/>
          <a:stretch/>
        </p:blipFill>
        <p:spPr>
          <a:xfrm>
            <a:off x="457200" y="1600200"/>
            <a:ext cx="8229600" cy="4525963"/>
          </a:xfrm>
          <a:prstGeom prst="rect">
            <a:avLst/>
          </a:prstGeom>
          <a:noFill/>
        </p:spPr>
      </p:pic>
    </p:spTree>
    <p:extLst>
      <p:ext uri="{BB962C8B-B14F-4D97-AF65-F5344CB8AC3E}">
        <p14:creationId xmlns:p14="http://schemas.microsoft.com/office/powerpoint/2010/main" val="883982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511EC3-1B55-4087-B449-5FDA4AAA777B}"/>
              </a:ext>
            </a:extLst>
          </p:cNvPr>
          <p:cNvSpPr>
            <a:spLocks noGrp="1"/>
          </p:cNvSpPr>
          <p:nvPr>
            <p:ph type="title"/>
          </p:nvPr>
        </p:nvSpPr>
        <p:spPr/>
        <p:txBody>
          <a:bodyPr/>
          <a:lstStyle/>
          <a:p>
            <a:r>
              <a:rPr lang="hr-HR" dirty="0"/>
              <a:t>‘’Božićni Ustav’’ 22.12.1990.</a:t>
            </a:r>
          </a:p>
        </p:txBody>
      </p:sp>
      <p:sp>
        <p:nvSpPr>
          <p:cNvPr id="3" name="Rezervirano mjesto sadržaja 2">
            <a:extLst>
              <a:ext uri="{FF2B5EF4-FFF2-40B4-BE49-F238E27FC236}">
                <a16:creationId xmlns:a16="http://schemas.microsoft.com/office/drawing/2014/main" id="{50E9F1D0-870D-4441-B106-1B5459392F65}"/>
              </a:ext>
            </a:extLst>
          </p:cNvPr>
          <p:cNvSpPr>
            <a:spLocks noGrp="1"/>
          </p:cNvSpPr>
          <p:nvPr>
            <p:ph idx="1"/>
          </p:nvPr>
        </p:nvSpPr>
        <p:spPr/>
        <p:txBody>
          <a:bodyPr>
            <a:normAutofit fontScale="92500" lnSpcReduction="20000"/>
          </a:bodyPr>
          <a:lstStyle/>
          <a:p>
            <a:r>
              <a:rPr lang="hr-HR" dirty="0"/>
              <a:t>Predsjednik Republike dr. Franjo Tuđman je 25. srpnja 1990. podnio Saboru formalnu inicijativu da se pristupi radu na donošenju novog Ustava Republike Hrvatske. Sabor je prihvatio inicijativu.</a:t>
            </a:r>
          </a:p>
          <a:p>
            <a:r>
              <a:rPr lang="hr-HR" dirty="0"/>
              <a:t>U oblikovanju ustavnih rješenja najviše su pridonijeli Smiljko Sokol i Vladimir Šeks. Franjo Tuđman, kao predsjednik Ustavotvorne komisije, izravno je utjecao na temeljna ustavna rješenja, a pisac je "izvorišnih osnova" (preambule).</a:t>
            </a:r>
          </a:p>
          <a:p>
            <a:r>
              <a:rPr lang="hr-HR" dirty="0"/>
              <a:t>Ustav je donesen na sjednici 22.12.1990. i zato je dobio kolokvijalni naziv ‘’Božićni Ustav’’.</a:t>
            </a:r>
          </a:p>
        </p:txBody>
      </p:sp>
    </p:spTree>
    <p:extLst>
      <p:ext uri="{BB962C8B-B14F-4D97-AF65-F5344CB8AC3E}">
        <p14:creationId xmlns:p14="http://schemas.microsoft.com/office/powerpoint/2010/main" val="1069543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 y="3264433"/>
            <a:ext cx="2808312" cy="3567315"/>
          </a:xfrm>
          <a:prstGeom prst="rect">
            <a:avLst/>
          </a:prstGeom>
        </p:spPr>
      </p:pic>
      <p:pic>
        <p:nvPicPr>
          <p:cNvPr id="3" name="Slik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297" y="3433512"/>
            <a:ext cx="5112568" cy="3398235"/>
          </a:xfrm>
          <a:prstGeom prst="rect">
            <a:avLst/>
          </a:prstGeom>
        </p:spPr>
      </p:pic>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5" y="0"/>
            <a:ext cx="7400925" cy="3743325"/>
          </a:xfrm>
          <a:prstGeom prst="rect">
            <a:avLst/>
          </a:prstGeom>
        </p:spPr>
      </p:pic>
      <p:pic>
        <p:nvPicPr>
          <p:cNvPr id="4" name="Slika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4172" y="2862092"/>
            <a:ext cx="2659365" cy="2185998"/>
          </a:xfrm>
          <a:prstGeom prst="rect">
            <a:avLst/>
          </a:prstGeom>
        </p:spPr>
      </p:pic>
    </p:spTree>
    <p:extLst>
      <p:ext uri="{BB962C8B-B14F-4D97-AF65-F5344CB8AC3E}">
        <p14:creationId xmlns:p14="http://schemas.microsoft.com/office/powerpoint/2010/main" val="1720121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sz="3200" dirty="0">
                <a:solidFill>
                  <a:srgbClr val="FF0000"/>
                </a:solidFill>
              </a:rPr>
              <a:t>prepisati u bilježnicu </a:t>
            </a:r>
            <a:br>
              <a:rPr lang="hr-HR" altLang="sr-Latn-RS" b="1" dirty="0"/>
            </a:br>
            <a:r>
              <a:rPr lang="hr-HR" altLang="sr-Latn-RS" b="1" dirty="0"/>
              <a:t>Uspostava nove demokratske vlasti</a:t>
            </a:r>
            <a:endParaRPr lang="hr-HR" dirty="0"/>
          </a:p>
        </p:txBody>
      </p:sp>
      <p:sp>
        <p:nvSpPr>
          <p:cNvPr id="3" name="Rezervirano mjesto sadržaja 2"/>
          <p:cNvSpPr>
            <a:spLocks noGrp="1"/>
          </p:cNvSpPr>
          <p:nvPr>
            <p:ph idx="1"/>
          </p:nvPr>
        </p:nvSpPr>
        <p:spPr/>
        <p:txBody>
          <a:bodyPr/>
          <a:lstStyle/>
          <a:p>
            <a:pPr>
              <a:lnSpc>
                <a:spcPct val="80000"/>
              </a:lnSpc>
            </a:pPr>
            <a:r>
              <a:rPr lang="hr-HR" altLang="sr-Latn-RS" dirty="0"/>
              <a:t>Prvo zasjedanje višestranačkog Hrvatskog sabora održano je 30.svibnja 1990.</a:t>
            </a:r>
          </a:p>
          <a:p>
            <a:pPr>
              <a:lnSpc>
                <a:spcPct val="80000"/>
              </a:lnSpc>
            </a:pPr>
            <a:r>
              <a:rPr lang="hr-HR" altLang="sr-Latn-RS" dirty="0"/>
              <a:t>Predsjednika Predsjedništva RH Franjo Tuđman, predsjednik Sabora Žarko Domljan, i predsjednik Vlade Stipe Mesić</a:t>
            </a:r>
          </a:p>
          <a:p>
            <a:pPr>
              <a:lnSpc>
                <a:spcPct val="80000"/>
              </a:lnSpc>
            </a:pPr>
            <a:r>
              <a:rPr lang="hr-HR" altLang="sr-Latn-RS" dirty="0"/>
              <a:t>22.12.1990. Sabor proglasio novi Ustav RH („Božićni ustav“) – RH demokratska država koja jamči sva demokratska, građanska i politička prava</a:t>
            </a:r>
          </a:p>
          <a:p>
            <a:pPr>
              <a:lnSpc>
                <a:spcPct val="80000"/>
              </a:lnSpc>
            </a:pPr>
            <a:r>
              <a:rPr lang="hr-HR" altLang="sr-Latn-RS" dirty="0"/>
              <a:t>Sabor imao dva doma: Županijski i Zastupnički</a:t>
            </a:r>
          </a:p>
        </p:txBody>
      </p:sp>
    </p:spTree>
    <p:extLst>
      <p:ext uri="{BB962C8B-B14F-4D97-AF65-F5344CB8AC3E}">
        <p14:creationId xmlns:p14="http://schemas.microsoft.com/office/powerpoint/2010/main" val="1747726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6860DB-376F-4A42-B025-DC6E663E520C}"/>
              </a:ext>
            </a:extLst>
          </p:cNvPr>
          <p:cNvSpPr>
            <a:spLocks noGrp="1"/>
          </p:cNvSpPr>
          <p:nvPr>
            <p:ph type="title"/>
          </p:nvPr>
        </p:nvSpPr>
        <p:spPr>
          <a:xfrm>
            <a:off x="457200" y="274638"/>
            <a:ext cx="8229600" cy="457199"/>
          </a:xfrm>
        </p:spPr>
        <p:txBody>
          <a:bodyPr>
            <a:normAutofit fontScale="90000"/>
          </a:bodyPr>
          <a:lstStyle/>
          <a:p>
            <a:r>
              <a:rPr lang="hr-HR" dirty="0"/>
              <a:t>Referendum o neovisnosti</a:t>
            </a:r>
          </a:p>
        </p:txBody>
      </p:sp>
      <p:sp>
        <p:nvSpPr>
          <p:cNvPr id="3" name="Rezervirano mjesto sadržaja 2">
            <a:extLst>
              <a:ext uri="{FF2B5EF4-FFF2-40B4-BE49-F238E27FC236}">
                <a16:creationId xmlns:a16="http://schemas.microsoft.com/office/drawing/2014/main" id="{EE72CE8C-B297-4807-AE02-58B5E949CA97}"/>
              </a:ext>
            </a:extLst>
          </p:cNvPr>
          <p:cNvSpPr>
            <a:spLocks noGrp="1"/>
          </p:cNvSpPr>
          <p:nvPr>
            <p:ph idx="1"/>
          </p:nvPr>
        </p:nvSpPr>
        <p:spPr>
          <a:xfrm>
            <a:off x="457200" y="836712"/>
            <a:ext cx="8229600" cy="5904656"/>
          </a:xfrm>
        </p:spPr>
        <p:txBody>
          <a:bodyPr>
            <a:normAutofit fontScale="55000" lnSpcReduction="20000"/>
          </a:bodyPr>
          <a:lstStyle/>
          <a:p>
            <a:r>
              <a:rPr lang="hr-HR" sz="3800" dirty="0"/>
              <a:t>Iako su pregovori o preustroju države i konfederalnom uređenju bili u tijeku ni jedna od strana nije vjerovala u njihov uspjeh i više su bili u funkciji kupovanja vremena.</a:t>
            </a:r>
          </a:p>
          <a:p>
            <a:r>
              <a:rPr lang="hr-HR" sz="3800" dirty="0"/>
              <a:t>Stoga je predsjednik Republike Franjo Tuđman za slučaj da pregovori ne uspiju u travnju raspisao referendum o neovisnosti za dan 19. svibnja 1991. Isto je još ranije napravila Slovenija (prosinac 1990.).</a:t>
            </a:r>
          </a:p>
          <a:p>
            <a:r>
              <a:rPr lang="hr-HR" sz="3800" dirty="0"/>
              <a:t>U Hrvatskoj su postavljena dva referendumska pitanja (na koje se odgovaralo zaokruživanjem za ili protiv):</a:t>
            </a:r>
          </a:p>
          <a:p>
            <a:r>
              <a:rPr lang="hr-HR" sz="3800" dirty="0"/>
              <a:t> „1. Jeste li za to da Republika Hrvatska, kao suverena i samostalna država, koja jamči kulturnu autonomiju i sva građanska prava Srbima i pripadnicima drugih nacionalnosti u Hrvatskoj, može stupiti u savez suverenih država s drugim republikama (prema prijedlogu Republike Hrvatske i Republike Slovenije za rješenje državne krize SFRJ)?”</a:t>
            </a:r>
          </a:p>
          <a:p>
            <a:r>
              <a:rPr lang="hr-HR" sz="3800" dirty="0"/>
              <a:t> „2. Jeste li za to da Republika Hrvatska ostane u Jugoslaviji kao jedinstvenoj saveznoj državi (prema prijedlogu Republike Srbije i Socijalističke Republike Crne Gore za rješenje državne krize u SFRJ)?”</a:t>
            </a:r>
          </a:p>
          <a:p>
            <a:r>
              <a:rPr lang="hr-HR" sz="3800" dirty="0"/>
              <a:t>Na referendum je izašlo 83,56 posto birača. Njih 94,17 posto izjasnilo potvrdno na prvo pitanje. Za ostanak Republike Hrvatske u Jugoslaviji glasalo je 1,2 posto birača.</a:t>
            </a:r>
          </a:p>
          <a:p>
            <a:endParaRPr lang="hr-HR" dirty="0"/>
          </a:p>
        </p:txBody>
      </p:sp>
    </p:spTree>
    <p:extLst>
      <p:ext uri="{BB962C8B-B14F-4D97-AF65-F5344CB8AC3E}">
        <p14:creationId xmlns:p14="http://schemas.microsoft.com/office/powerpoint/2010/main" val="129085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442" y="1419"/>
            <a:ext cx="4897558" cy="6856581"/>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21" y="2852936"/>
            <a:ext cx="4365267" cy="3566156"/>
          </a:xfrm>
          <a:prstGeom prst="rect">
            <a:avLst/>
          </a:prstGeom>
        </p:spPr>
      </p:pic>
    </p:spTree>
    <p:extLst>
      <p:ext uri="{BB962C8B-B14F-4D97-AF65-F5344CB8AC3E}">
        <p14:creationId xmlns:p14="http://schemas.microsoft.com/office/powerpoint/2010/main" val="1172340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dirty="0">
                <a:solidFill>
                  <a:srgbClr val="FF0000"/>
                </a:solidFill>
              </a:rPr>
              <a:t>prepisati u bilježnicu </a:t>
            </a:r>
            <a:br>
              <a:rPr lang="hr-HR" altLang="sr-Latn-RS" sz="3600" b="1" dirty="0"/>
            </a:br>
            <a:r>
              <a:rPr lang="hr-HR" altLang="sr-Latn-RS" sz="3600" b="1" dirty="0"/>
              <a:t>Proglašenje Hrvatske suverenom državom</a:t>
            </a:r>
            <a:endParaRPr lang="hr-HR" sz="3600" dirty="0"/>
          </a:p>
        </p:txBody>
      </p:sp>
      <p:sp>
        <p:nvSpPr>
          <p:cNvPr id="3" name="Rezervirano mjesto sadržaja 2"/>
          <p:cNvSpPr>
            <a:spLocks noGrp="1"/>
          </p:cNvSpPr>
          <p:nvPr>
            <p:ph idx="1"/>
          </p:nvPr>
        </p:nvSpPr>
        <p:spPr/>
        <p:txBody>
          <a:bodyPr>
            <a:normAutofit lnSpcReduction="10000"/>
          </a:bodyPr>
          <a:lstStyle/>
          <a:p>
            <a:r>
              <a:rPr lang="hr-HR" altLang="sr-Latn-RS" dirty="0"/>
              <a:t>Međunarodna zajednica na početku nije željela raspad Jugoslavije</a:t>
            </a:r>
          </a:p>
          <a:p>
            <a:r>
              <a:rPr lang="hr-HR" altLang="sr-Latn-RS" dirty="0"/>
              <a:t>Slovenija i Hrvatska su predlagale konfederalno uređenje države, a Srbija i Crna Gora zagovarale još snažniju centralizaciju</a:t>
            </a:r>
          </a:p>
          <a:p>
            <a:r>
              <a:rPr lang="hr-HR" altLang="sr-Latn-RS" dirty="0"/>
              <a:t>U Hrvatskoj sredinom 1991. proveden referendum: 93% glasača glasalo za samostalnu i suverenu državu Hrvatsku</a:t>
            </a:r>
          </a:p>
          <a:p>
            <a:r>
              <a:rPr lang="hr-HR" altLang="sr-Latn-RS" dirty="0"/>
              <a:t>Sabor 25.lipnja 1991. ozakonio tu odluku</a:t>
            </a:r>
          </a:p>
        </p:txBody>
      </p:sp>
    </p:spTree>
    <p:extLst>
      <p:ext uri="{BB962C8B-B14F-4D97-AF65-F5344CB8AC3E}">
        <p14:creationId xmlns:p14="http://schemas.microsoft.com/office/powerpoint/2010/main" val="282441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4A25898-B087-4704-8FA9-4815904C7848}"/>
              </a:ext>
            </a:extLst>
          </p:cNvPr>
          <p:cNvSpPr>
            <a:spLocks noGrp="1"/>
          </p:cNvSpPr>
          <p:nvPr>
            <p:ph type="title"/>
          </p:nvPr>
        </p:nvSpPr>
        <p:spPr/>
        <p:txBody>
          <a:bodyPr/>
          <a:lstStyle/>
          <a:p>
            <a:r>
              <a:rPr lang="hr-HR" dirty="0"/>
              <a:t>  </a:t>
            </a:r>
          </a:p>
        </p:txBody>
      </p:sp>
      <p:sp>
        <p:nvSpPr>
          <p:cNvPr id="3" name="Rezervirano mjesto sadržaja 2">
            <a:extLst>
              <a:ext uri="{FF2B5EF4-FFF2-40B4-BE49-F238E27FC236}">
                <a16:creationId xmlns:a16="http://schemas.microsoft.com/office/drawing/2014/main" id="{B8DA38BA-63F0-44BC-A9FE-A6B177404589}"/>
              </a:ext>
            </a:extLst>
          </p:cNvPr>
          <p:cNvSpPr>
            <a:spLocks noGrp="1"/>
          </p:cNvSpPr>
          <p:nvPr>
            <p:ph idx="1"/>
          </p:nvPr>
        </p:nvSpPr>
        <p:spPr/>
        <p:txBody>
          <a:bodyPr>
            <a:normAutofit fontScale="92500" lnSpcReduction="20000"/>
          </a:bodyPr>
          <a:lstStyle/>
          <a:p>
            <a:r>
              <a:rPr lang="hr-HR" dirty="0"/>
              <a:t>1980-e su obilježene čestim gospodarskim krizama koje su karakterizirale brojne nestašice i visoka inflacija.</a:t>
            </a:r>
          </a:p>
          <a:p>
            <a:r>
              <a:rPr lang="hr-HR" dirty="0"/>
              <a:t>Kriza je kulminirala pred raspad Jugoslavije kad u trgovinama manjka osnovnih živežnih namirnica, a uvode se mjere štednje poput par-nepar vožnje. Nestašice su uzrokovale kupovinu u inozemstvu.</a:t>
            </a:r>
          </a:p>
          <a:p>
            <a:r>
              <a:rPr lang="hr-HR" dirty="0"/>
              <a:t>No 1980-e su obilježene i popuštanjem mjera represije, cenzura je sve slabija, a umjetnički život (filmovi, glazba, novine) je sve kritičniji prema režimu od kojeg više ne osjeća strah kao ranije.</a:t>
            </a:r>
          </a:p>
        </p:txBody>
      </p:sp>
    </p:spTree>
    <p:extLst>
      <p:ext uri="{BB962C8B-B14F-4D97-AF65-F5344CB8AC3E}">
        <p14:creationId xmlns:p14="http://schemas.microsoft.com/office/powerpoint/2010/main" val="3450792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dirty="0">
                <a:solidFill>
                  <a:srgbClr val="FF0000"/>
                </a:solidFill>
              </a:rPr>
              <a:t>prepisati u bilježnicu </a:t>
            </a:r>
          </a:p>
        </p:txBody>
      </p:sp>
      <p:sp>
        <p:nvSpPr>
          <p:cNvPr id="3" name="Rezervirano mjesto sadržaja 2"/>
          <p:cNvSpPr>
            <a:spLocks noGrp="1"/>
          </p:cNvSpPr>
          <p:nvPr>
            <p:ph idx="1"/>
          </p:nvPr>
        </p:nvSpPr>
        <p:spPr/>
        <p:txBody>
          <a:bodyPr/>
          <a:lstStyle/>
          <a:p>
            <a:r>
              <a:rPr lang="hr-HR" altLang="sr-Latn-RS" dirty="0"/>
              <a:t>Gospodarska i politička kriza u SFRJ nije se mogla riješiti u sklopu postojećeg sustava</a:t>
            </a:r>
          </a:p>
          <a:p>
            <a:r>
              <a:rPr lang="hr-HR" altLang="sr-Latn-RS" dirty="0"/>
              <a:t>Gospodarstvo je bilo neprilagođeno tržištu, a standard građana nizak</a:t>
            </a:r>
          </a:p>
          <a:p>
            <a:r>
              <a:rPr lang="hr-HR" altLang="sr-Latn-RS" dirty="0"/>
              <a:t>Hegemonija Srba u državnim službama i vojsci je nakon smrti Tita postala još veća</a:t>
            </a:r>
          </a:p>
        </p:txBody>
      </p:sp>
    </p:spTree>
    <p:extLst>
      <p:ext uri="{BB962C8B-B14F-4D97-AF65-F5344CB8AC3E}">
        <p14:creationId xmlns:p14="http://schemas.microsoft.com/office/powerpoint/2010/main" val="324916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2515EF-F81F-44C3-B6F1-5E11885178D1}"/>
              </a:ext>
            </a:extLst>
          </p:cNvPr>
          <p:cNvSpPr>
            <a:spLocks noGrp="1"/>
          </p:cNvSpPr>
          <p:nvPr>
            <p:ph type="title"/>
          </p:nvPr>
        </p:nvSpPr>
        <p:spPr/>
        <p:txBody>
          <a:bodyPr/>
          <a:lstStyle/>
          <a:p>
            <a:r>
              <a:rPr lang="hr-HR" dirty="0"/>
              <a:t>Memorandum SANU</a:t>
            </a:r>
          </a:p>
        </p:txBody>
      </p:sp>
      <p:sp>
        <p:nvSpPr>
          <p:cNvPr id="3" name="Rezervirano mjesto sadržaja 2">
            <a:extLst>
              <a:ext uri="{FF2B5EF4-FFF2-40B4-BE49-F238E27FC236}">
                <a16:creationId xmlns:a16="http://schemas.microsoft.com/office/drawing/2014/main" id="{C36D4376-17E1-44FC-8A9C-E22CEC7936BC}"/>
              </a:ext>
            </a:extLst>
          </p:cNvPr>
          <p:cNvSpPr>
            <a:spLocks noGrp="1"/>
          </p:cNvSpPr>
          <p:nvPr>
            <p:ph idx="1"/>
          </p:nvPr>
        </p:nvSpPr>
        <p:spPr/>
        <p:txBody>
          <a:bodyPr>
            <a:normAutofit fontScale="85000" lnSpcReduction="20000"/>
          </a:bodyPr>
          <a:lstStyle/>
          <a:p>
            <a:r>
              <a:rPr lang="hr-HR" dirty="0"/>
              <a:t>Memorandum SANU je dokument koji je stvorila Srpska akademija znanosti i umjetnosti - SANU kao strateški program srpske inteligencije. </a:t>
            </a:r>
          </a:p>
          <a:p>
            <a:r>
              <a:rPr lang="hr-HR" dirty="0"/>
              <a:t>Memorandum SANU je odredio smjer rješenja srpskog pitanja unutar SFR Jugoslavije - jasno progovarajući o mogućnosti da se ta državna zajednica raspadne i o potrebi da se Srbi odlučno pripreme za takvu situaciju. Ovaj dokument bio je objavljen u javnosti preko novina "Večernje novosti" u dva nastavka 24. i 25. rujna 1986.</a:t>
            </a:r>
          </a:p>
          <a:p>
            <a:r>
              <a:rPr lang="hr-HR" dirty="0"/>
              <a:t>Memorandum SANU rehabilitira sadržaje predjugoslavenskih srpskih politika iz vremena kada se težilo ostvarenju projekta Velike Srbije.</a:t>
            </a:r>
          </a:p>
        </p:txBody>
      </p:sp>
    </p:spTree>
    <p:extLst>
      <p:ext uri="{BB962C8B-B14F-4D97-AF65-F5344CB8AC3E}">
        <p14:creationId xmlns:p14="http://schemas.microsoft.com/office/powerpoint/2010/main" val="74214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5BF597-2E1C-417E-9F95-7858660294EA}"/>
              </a:ext>
            </a:extLst>
          </p:cNvPr>
          <p:cNvSpPr>
            <a:spLocks noGrp="1"/>
          </p:cNvSpPr>
          <p:nvPr>
            <p:ph type="title"/>
          </p:nvPr>
        </p:nvSpPr>
        <p:spPr>
          <a:xfrm>
            <a:off x="1792288" y="4800600"/>
            <a:ext cx="5486400" cy="566738"/>
          </a:xfrm>
        </p:spPr>
        <p:txBody>
          <a:bodyPr>
            <a:noAutofit/>
          </a:bodyPr>
          <a:lstStyle/>
          <a:p>
            <a:r>
              <a:rPr lang="hr-HR" sz="3200" dirty="0"/>
              <a:t>Memorandum</a:t>
            </a:r>
            <a:endParaRPr lang="en-US" sz="3200" dirty="0"/>
          </a:p>
        </p:txBody>
      </p:sp>
      <p:pic>
        <p:nvPicPr>
          <p:cNvPr id="2" name="Slika 1">
            <a:extLst>
              <a:ext uri="{FF2B5EF4-FFF2-40B4-BE49-F238E27FC236}">
                <a16:creationId xmlns:a16="http://schemas.microsoft.com/office/drawing/2014/main" id="{593C3CA6-D797-40A6-BE99-CA8C0166A7A0}"/>
              </a:ext>
            </a:extLst>
          </p:cNvPr>
          <p:cNvPicPr>
            <a:picLocks noChangeAspect="1"/>
          </p:cNvPicPr>
          <p:nvPr/>
        </p:nvPicPr>
        <p:blipFill rotWithShape="1">
          <a:blip r:embed="rId2"/>
          <a:srcRect t="20048" r="1" b="4952"/>
          <a:stretch/>
        </p:blipFill>
        <p:spPr>
          <a:xfrm>
            <a:off x="1792288" y="612775"/>
            <a:ext cx="5486400" cy="4114800"/>
          </a:xfrm>
          <a:prstGeom prst="rect">
            <a:avLst/>
          </a:prstGeom>
          <a:noFill/>
        </p:spPr>
      </p:pic>
      <p:sp>
        <p:nvSpPr>
          <p:cNvPr id="9" name="Text Placeholder 3">
            <a:extLst>
              <a:ext uri="{FF2B5EF4-FFF2-40B4-BE49-F238E27FC236}">
                <a16:creationId xmlns:a16="http://schemas.microsoft.com/office/drawing/2014/main" id="{C760A440-F876-4C57-A5F6-B525963C8309}"/>
              </a:ext>
            </a:extLst>
          </p:cNvPr>
          <p:cNvSpPr>
            <a:spLocks noGrp="1"/>
          </p:cNvSpPr>
          <p:nvPr>
            <p:ph type="body" sz="half" idx="2"/>
          </p:nvPr>
        </p:nvSpPr>
        <p:spPr>
          <a:xfrm>
            <a:off x="1792288" y="5367338"/>
            <a:ext cx="5486400" cy="804862"/>
          </a:xfrm>
        </p:spPr>
        <p:txBody>
          <a:bodyPr/>
          <a:lstStyle/>
          <a:p>
            <a:r>
              <a:rPr lang="hr-HR" dirty="0"/>
              <a:t> </a:t>
            </a:r>
            <a:endParaRPr lang="en-US" dirty="0"/>
          </a:p>
        </p:txBody>
      </p:sp>
    </p:spTree>
    <p:extLst>
      <p:ext uri="{BB962C8B-B14F-4D97-AF65-F5344CB8AC3E}">
        <p14:creationId xmlns:p14="http://schemas.microsoft.com/office/powerpoint/2010/main" val="329690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B1CA11-7EF3-4E0E-9D8A-AC3837F4B669}"/>
              </a:ext>
            </a:extLst>
          </p:cNvPr>
          <p:cNvSpPr>
            <a:spLocks noGrp="1"/>
          </p:cNvSpPr>
          <p:nvPr>
            <p:ph type="title"/>
          </p:nvPr>
        </p:nvSpPr>
        <p:spPr/>
        <p:txBody>
          <a:bodyPr/>
          <a:lstStyle/>
          <a:p>
            <a:r>
              <a:rPr lang="hr-HR" dirty="0"/>
              <a:t>Program i načela memoranduma:</a:t>
            </a:r>
          </a:p>
        </p:txBody>
      </p:sp>
      <p:sp>
        <p:nvSpPr>
          <p:cNvPr id="3" name="Rezervirano mjesto sadržaja 2">
            <a:extLst>
              <a:ext uri="{FF2B5EF4-FFF2-40B4-BE49-F238E27FC236}">
                <a16:creationId xmlns:a16="http://schemas.microsoft.com/office/drawing/2014/main" id="{77EE1D5C-54E4-4EF4-8186-3F09E0BAF8C0}"/>
              </a:ext>
            </a:extLst>
          </p:cNvPr>
          <p:cNvSpPr>
            <a:spLocks noGrp="1"/>
          </p:cNvSpPr>
          <p:nvPr>
            <p:ph idx="1"/>
          </p:nvPr>
        </p:nvSpPr>
        <p:spPr/>
        <p:txBody>
          <a:bodyPr>
            <a:noAutofit/>
          </a:bodyPr>
          <a:lstStyle/>
          <a:p>
            <a:r>
              <a:rPr lang="hr-HR" sz="2300" dirty="0"/>
              <a:t>Granice Srbije nisu u skladu s etničkim sastavom i kao takve one se trebaju prekrajati, jer prema memorandumu Ustav iz 1974. je nanio mnogo štete Srbiji, zbog stvaranja autonomnih pokrajina Vojvodine i Kosova, razvodnjavanje federacije, kao i zbog "umjetnih" administrativnih granica koje ne predstavljaju "pravu" sliku.</a:t>
            </a:r>
          </a:p>
          <a:p>
            <a:r>
              <a:rPr lang="hr-HR" sz="2300" dirty="0"/>
              <a:t>Ugroženost srpskog naroda od strane drugih naroda na području SFR Jugoslavije: asimilacija, iskorištavanje, istjerivanja, nemogućnost izražavanja, marginalizacija u političkoj, ekonomskoj, kulturnoj i znanstvenoj sferi.</a:t>
            </a:r>
          </a:p>
          <a:p>
            <a:r>
              <a:rPr lang="hr-HR" sz="2300" dirty="0"/>
              <a:t>Jačanje protusrpskih snaga unutar SFR Jugoslavije (Hrvati, Albanci).</a:t>
            </a:r>
          </a:p>
          <a:p>
            <a:r>
              <a:rPr lang="hr-HR" sz="2300" dirty="0"/>
              <a:t>Potreba za brzu i skoru akciju da se spriječi propadanje Srbije i srpskog naroda.</a:t>
            </a:r>
          </a:p>
        </p:txBody>
      </p:sp>
    </p:spTree>
    <p:extLst>
      <p:ext uri="{BB962C8B-B14F-4D97-AF65-F5344CB8AC3E}">
        <p14:creationId xmlns:p14="http://schemas.microsoft.com/office/powerpoint/2010/main" val="2648649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3826768" cy="706090"/>
          </a:xfrm>
        </p:spPr>
        <p:txBody>
          <a:bodyPr>
            <a:normAutofit fontScale="90000"/>
          </a:bodyPr>
          <a:lstStyle/>
          <a:p>
            <a:r>
              <a:rPr lang="hr-HR" dirty="0"/>
              <a:t>„Velika Srbija”</a:t>
            </a:r>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912050"/>
            <a:ext cx="7632848" cy="5902263"/>
          </a:xfr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8" y="4671646"/>
            <a:ext cx="3035393" cy="2012598"/>
          </a:xfrm>
          <a:prstGeom prst="rect">
            <a:avLst/>
          </a:prstGeom>
        </p:spPr>
      </p:pic>
    </p:spTree>
    <p:extLst>
      <p:ext uri="{BB962C8B-B14F-4D97-AF65-F5344CB8AC3E}">
        <p14:creationId xmlns:p14="http://schemas.microsoft.com/office/powerpoint/2010/main" val="109596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8153E0-2804-46CF-B4EE-42756094D1AC}"/>
              </a:ext>
            </a:extLst>
          </p:cNvPr>
          <p:cNvSpPr>
            <a:spLocks noGrp="1"/>
          </p:cNvSpPr>
          <p:nvPr>
            <p:ph type="title"/>
          </p:nvPr>
        </p:nvSpPr>
        <p:spPr>
          <a:xfrm>
            <a:off x="457200" y="274638"/>
            <a:ext cx="8229600" cy="562074"/>
          </a:xfrm>
        </p:spPr>
        <p:txBody>
          <a:bodyPr>
            <a:normAutofit fontScale="90000"/>
          </a:bodyPr>
          <a:lstStyle/>
          <a:p>
            <a:r>
              <a:rPr lang="hr-HR" dirty="0"/>
              <a:t>Uspon Slobodana Miloševića</a:t>
            </a:r>
          </a:p>
        </p:txBody>
      </p:sp>
      <p:sp>
        <p:nvSpPr>
          <p:cNvPr id="3" name="Rezervirano mjesto sadržaja 2">
            <a:extLst>
              <a:ext uri="{FF2B5EF4-FFF2-40B4-BE49-F238E27FC236}">
                <a16:creationId xmlns:a16="http://schemas.microsoft.com/office/drawing/2014/main" id="{9C71AEFE-E9D6-4D70-BDAB-9F1D73D83E7F}"/>
              </a:ext>
            </a:extLst>
          </p:cNvPr>
          <p:cNvSpPr>
            <a:spLocks noGrp="1"/>
          </p:cNvSpPr>
          <p:nvPr>
            <p:ph idx="1"/>
          </p:nvPr>
        </p:nvSpPr>
        <p:spPr>
          <a:xfrm>
            <a:off x="457200" y="980728"/>
            <a:ext cx="8229600" cy="5688632"/>
          </a:xfrm>
        </p:spPr>
        <p:txBody>
          <a:bodyPr>
            <a:noAutofit/>
          </a:bodyPr>
          <a:lstStyle/>
          <a:p>
            <a:r>
              <a:rPr lang="hr-HR" sz="2500" dirty="0"/>
              <a:t>Krajem 1980-ih Memorandum SANU je samo jedan od načina na koji se pumpala atmosfera straha i stvaranja osjećaja ugroženosti među Srbima u Jugoslaviji.</a:t>
            </a:r>
          </a:p>
          <a:p>
            <a:r>
              <a:rPr lang="hr-HR" sz="2500" dirty="0"/>
              <a:t>U tome je posebno prednjačio Slobodan Milošević koji je preuzeo svu vlast u Savezu komunista Srbije i u samoj Srbiji.</a:t>
            </a:r>
          </a:p>
          <a:p>
            <a:r>
              <a:rPr lang="hr-HR" sz="2500" dirty="0"/>
              <a:t>Njegov snažni uspon je započeo u govoru na Kosovu (Kosovo se među Srbima smatra srcem srpske države zbog toga što je u srednjem vijeku to bilo središte srednjovjekovne Srbije, no do 1980-ih u njemu živi 90% Albanaca koji žele ili pretvaranje Kosova u jugoslavensku republiku ili priključenje Albaniji).</a:t>
            </a:r>
          </a:p>
          <a:p>
            <a:r>
              <a:rPr lang="hr-HR" sz="2500" dirty="0"/>
              <a:t>Prilikom demonstracija Srba na Kosovu Polju dolazi do sukoba mase sa milicijom, i Milošević staje na stranu naroda rekavši "Niko ne sme da vas bije".</a:t>
            </a:r>
          </a:p>
          <a:p>
            <a:endParaRPr lang="hr-HR" sz="2500" dirty="0"/>
          </a:p>
        </p:txBody>
      </p:sp>
    </p:spTree>
    <p:extLst>
      <p:ext uri="{BB962C8B-B14F-4D97-AF65-F5344CB8AC3E}">
        <p14:creationId xmlns:p14="http://schemas.microsoft.com/office/powerpoint/2010/main" val="1638927145"/>
      </p:ext>
    </p:extLst>
  </p:cSld>
  <p:clrMapOvr>
    <a:masterClrMapping/>
  </p:clrMapOvr>
</p:sld>
</file>

<file path=ppt/theme/theme1.xml><?xml version="1.0" encoding="utf-8"?>
<a:theme xmlns:a="http://schemas.openxmlformats.org/drawingml/2006/main" name="Tema sustava Office">
  <a:themeElements>
    <a:clrScheme name="Tij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1752</Words>
  <Application>Microsoft Office PowerPoint</Application>
  <PresentationFormat>Prikaz na zaslonu (4:3)</PresentationFormat>
  <Paragraphs>91</Paragraphs>
  <Slides>27</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27</vt:i4>
      </vt:variant>
    </vt:vector>
  </HeadingPairs>
  <TitlesOfParts>
    <vt:vector size="30" baseType="lpstr">
      <vt:lpstr>Arial</vt:lpstr>
      <vt:lpstr>Calibri</vt:lpstr>
      <vt:lpstr>Tema sustava Office</vt:lpstr>
      <vt:lpstr>NASTANAK SUVERENE HRVATSKE DRŽAVE</vt:lpstr>
      <vt:lpstr>Jugoslavija nakon Titove smrti</vt:lpstr>
      <vt:lpstr>  </vt:lpstr>
      <vt:lpstr>prepisati u bilježnicu </vt:lpstr>
      <vt:lpstr>Memorandum SANU</vt:lpstr>
      <vt:lpstr>Memorandum</vt:lpstr>
      <vt:lpstr>Program i načela memoranduma:</vt:lpstr>
      <vt:lpstr>„Velika Srbija”</vt:lpstr>
      <vt:lpstr>Uspon Slobodana Miloševića</vt:lpstr>
      <vt:lpstr> Govor na Gazimestanu</vt:lpstr>
      <vt:lpstr>„Nitko ne sme da vas bije!”</vt:lpstr>
      <vt:lpstr>prepisati u bilježnicu  Počeci sloma</vt:lpstr>
      <vt:lpstr>Prvi višestranački izbori 1990.</vt:lpstr>
      <vt:lpstr>Ivica Račan</vt:lpstr>
      <vt:lpstr>Predizborni plakat HDZ-a s predsjednikom stranke Franjom Tuđmanom u prvom planu.</vt:lpstr>
      <vt:lpstr> </vt:lpstr>
      <vt:lpstr> </vt:lpstr>
      <vt:lpstr>prepisati u bilježnicu  </vt:lpstr>
      <vt:lpstr>Prvi saziv Hrvatskog sabora</vt:lpstr>
      <vt:lpstr>Predsjednik Tuđman drži nastupni govor pred Hrvatskim saborom</vt:lpstr>
      <vt:lpstr>Stipe Mesić i Franjo Tuđman</vt:lpstr>
      <vt:lpstr>‘’Božićni Ustav’’ 22.12.1990.</vt:lpstr>
      <vt:lpstr>PowerPoint prezentacija</vt:lpstr>
      <vt:lpstr>prepisati u bilježnicu  Uspostava nove demokratske vlasti</vt:lpstr>
      <vt:lpstr>Referendum o neovisnosti</vt:lpstr>
      <vt:lpstr>PowerPoint prezentacija</vt:lpstr>
      <vt:lpstr>prepisati u bilježnicu  Proglašenje Hrvatske suverenom državom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NASTANAK SUVERENE HRVATSKE DRŽAVE</dc:title>
  <dc:creator>Stjepan</dc:creator>
  <cp:lastModifiedBy>Stjepan</cp:lastModifiedBy>
  <cp:revision>5</cp:revision>
  <dcterms:created xsi:type="dcterms:W3CDTF">2020-04-27T08:03:48Z</dcterms:created>
  <dcterms:modified xsi:type="dcterms:W3CDTF">2020-04-27T09:01:22Z</dcterms:modified>
</cp:coreProperties>
</file>