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/>
              <a:t>Kliknite ikonu da biste dodali  sliku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A8965D-B1A2-46B3-97CC-E974EF34C933}" type="datetimeFigureOut">
              <a:rPr lang="hr-HR" smtClean="0"/>
              <a:t>15.12.2020.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5D1988-ABF4-4C6B-90F8-4CE80905CCF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ktire.skole.hr/autor/miroslav-krleza?fbclid=IwAR2S9qrpc8F419-wCq-Cv2APkT6ARaN2M99WpMBWd21IJdV3uGGgPh07vT8" TargetMode="External"/><Relationship Id="rId2" Type="http://schemas.openxmlformats.org/officeDocument/2006/relationships/hyperlink" Target="https://enciklopedija.hr/Natuknica.aspx?ID=341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rlezijana.lzmk.hr/clanak.aspx?id=1221&amp;fbclid=IwAR2mBNtvNpNbLt8PhvKAKHv93G2Ecf4Z6zYThzH0bHdnPfPWC8iBYqkijB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KRLEŽINO PJESNIŠTVO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Izradila: Mihaela </a:t>
            </a:r>
            <a:r>
              <a:rPr lang="hr-HR" dirty="0" err="1"/>
              <a:t>Mutvar</a:t>
            </a:r>
            <a:r>
              <a:rPr lang="hr-HR" dirty="0"/>
              <a:t>, 4.D</a:t>
            </a:r>
          </a:p>
          <a:p>
            <a:r>
              <a:rPr lang="hr-HR" dirty="0"/>
              <a:t>Medicinska škola Varaždin</a:t>
            </a:r>
          </a:p>
          <a:p>
            <a:r>
              <a:rPr lang="hr-HR" dirty="0"/>
              <a:t>15.12.2020.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28096"/>
            <a:ext cx="2667372" cy="3900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59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hr-HR" sz="1800" dirty="0"/>
              <a:t>književnik i enciklopedist</a:t>
            </a:r>
          </a:p>
          <a:p>
            <a:pPr marL="0" indent="0">
              <a:buNone/>
            </a:pPr>
            <a:endParaRPr lang="hr-HR" sz="1800" dirty="0"/>
          </a:p>
          <a:p>
            <a:r>
              <a:rPr lang="hr-HR" sz="1800" dirty="0"/>
              <a:t>najveći hrvatski pisac 20. stoljeća</a:t>
            </a:r>
          </a:p>
          <a:p>
            <a:endParaRPr lang="hr-HR" sz="1800" dirty="0"/>
          </a:p>
          <a:p>
            <a:r>
              <a:rPr lang="hr-HR" sz="1800" dirty="0"/>
              <a:t>bavljenje poezijom u doba školovanja </a:t>
            </a:r>
          </a:p>
          <a:p>
            <a:endParaRPr lang="hr-HR" sz="1800" dirty="0"/>
          </a:p>
          <a:p>
            <a:r>
              <a:rPr lang="hr-HR" sz="1800" dirty="0"/>
              <a:t>posljednji roman Zastave</a:t>
            </a:r>
          </a:p>
          <a:p>
            <a:endParaRPr lang="hr-HR" sz="1800" dirty="0"/>
          </a:p>
          <a:p>
            <a:r>
              <a:rPr lang="hr-HR" sz="1800" dirty="0"/>
              <a:t>pjesničke zbirke: Pan (1917), Tri simfonije (1917),  Pjesme                      I. i Pjesme  II. (1918), Pjesme III. (1919), Lirika (1919), Knjiga pjesama (1931), Knjiga lirike (1932), Simfonije (1933), Balade </a:t>
            </a:r>
            <a:r>
              <a:rPr lang="hr-HR" sz="1800" dirty="0" err="1"/>
              <a:t>Petrice</a:t>
            </a:r>
            <a:r>
              <a:rPr lang="hr-HR" sz="1800" dirty="0"/>
              <a:t> </a:t>
            </a:r>
            <a:r>
              <a:rPr lang="hr-HR" sz="1800" dirty="0" err="1"/>
              <a:t>Kerempuha</a:t>
            </a:r>
            <a:r>
              <a:rPr lang="hr-HR" sz="1800" dirty="0"/>
              <a:t> (1936), Pjesme u tmini (1937)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537312"/>
            <a:ext cx="2674297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27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pjesništvo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FAZE</a:t>
            </a: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1. poema 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Pan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( 1917.), 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Tri simfonije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2. ratna lirika – 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Pjesme I., Pjesme II. , Pjesme III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.  ( 1918., 1919.) –    ekspresionistička obilježja  </a:t>
            </a: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Pjesme u tmini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( 1938.) </a:t>
            </a: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Balade </a:t>
            </a:r>
            <a:r>
              <a:rPr lang="hr-HR" sz="1800" i="1" dirty="0" err="1">
                <a:latin typeface="Times New Roman" pitchFamily="18" charset="0"/>
                <a:cs typeface="Times New Roman" pitchFamily="18" charset="0"/>
              </a:rPr>
              <a:t>Petrice</a:t>
            </a:r>
            <a:r>
              <a:rPr lang="hr-HR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i="1" dirty="0" err="1">
                <a:latin typeface="Times New Roman" pitchFamily="18" charset="0"/>
                <a:cs typeface="Times New Roman" pitchFamily="18" charset="0"/>
              </a:rPr>
              <a:t>Kerempuha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( 1936.) </a:t>
            </a:r>
          </a:p>
        </p:txBody>
      </p:sp>
    </p:spTree>
    <p:extLst>
      <p:ext uri="{BB962C8B-B14F-4D97-AF65-F5344CB8AC3E}">
        <p14:creationId xmlns:p14="http://schemas.microsoft.com/office/powerpoint/2010/main" val="154847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EKSPRESIONISTIČKA LIRIKA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zbirke pjesama: Pjesme I., Pjesme II. i Pjesme III., zbirka pjesama Lirika </a:t>
            </a:r>
          </a:p>
          <a:p>
            <a:endParaRPr lang="hr-HR" sz="1800" dirty="0"/>
          </a:p>
          <a:p>
            <a:endParaRPr lang="hr-HR" sz="1800" dirty="0"/>
          </a:p>
          <a:p>
            <a:r>
              <a:rPr lang="hr-HR" sz="1800" dirty="0"/>
              <a:t> stilska obilježja: 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   - temeljni motivi: noć, krv i smrt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   - lirika rezignacije </a:t>
            </a:r>
            <a:br>
              <a:rPr lang="hr-HR" sz="1800" dirty="0"/>
            </a:br>
            <a:br>
              <a:rPr lang="hr-HR" sz="1800" dirty="0"/>
            </a:br>
            <a:r>
              <a:rPr lang="hr-HR" sz="1800" dirty="0"/>
              <a:t>   </a:t>
            </a:r>
            <a:br>
              <a:rPr lang="hr-HR" sz="1800" dirty="0"/>
            </a:br>
            <a:r>
              <a:rPr lang="hr-HR" sz="1800" dirty="0"/>
              <a:t>   </a:t>
            </a:r>
            <a:br>
              <a:rPr lang="hr-HR" sz="1800" dirty="0"/>
            </a:br>
            <a:r>
              <a:rPr lang="hr-HR" sz="1800" dirty="0"/>
              <a:t> 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594" y="2492896"/>
            <a:ext cx="2494788" cy="384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1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SNIJEG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r-HR" dirty="0"/>
              <a:t>Na bijelom transparentu snijega sve se sada maske, pojave i stvari prljavima čine.</a:t>
            </a:r>
          </a:p>
          <a:p>
            <a:pPr marL="0" indent="0">
              <a:buNone/>
            </a:pPr>
            <a:r>
              <a:rPr lang="hr-HR" dirty="0"/>
              <a:t>I lijepe, tečne žene voštano su sive, a crvene im usne ranjave i trule</a:t>
            </a:r>
            <a:br>
              <a:rPr lang="hr-HR" dirty="0"/>
            </a:br>
            <a:r>
              <a:rPr lang="hr-HR" dirty="0"/>
              <a:t>i zubi žuti, kao stare nule domina.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Glasovi su tupi i silno i prazno zvone,</a:t>
            </a:r>
          </a:p>
          <a:p>
            <a:pPr marL="0" indent="0">
              <a:buNone/>
            </a:pPr>
            <a:r>
              <a:rPr lang="hr-HR" dirty="0"/>
              <a:t>i bijeda je naša jasnija i veća</a:t>
            </a:r>
          </a:p>
          <a:p>
            <a:pPr marL="0" indent="0">
              <a:buNone/>
            </a:pPr>
            <a:r>
              <a:rPr lang="hr-HR" dirty="0"/>
              <a:t>kad nema sedmerostruke laži boja, i sve je samo ledeno i sivo.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U bijeloj umnoj tišini snijega</a:t>
            </a:r>
          </a:p>
          <a:p>
            <a:pPr marL="0" indent="0">
              <a:buNone/>
            </a:pPr>
            <a:r>
              <a:rPr lang="hr-HR" dirty="0"/>
              <a:t>ja hodam i osjećam jalovu bol.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Mislim da to sve neće dugo trajati:</a:t>
            </a:r>
          </a:p>
          <a:p>
            <a:pPr marL="0" indent="0">
              <a:buNone/>
            </a:pPr>
            <a:r>
              <a:rPr lang="hr-HR" dirty="0"/>
              <a:t>još hitrije nego snijeg moje stope</a:t>
            </a:r>
          </a:p>
          <a:p>
            <a:pPr marL="0" indent="0">
              <a:buNone/>
            </a:pPr>
            <a:r>
              <a:rPr lang="hr-HR" dirty="0"/>
              <a:t>zamest će se moj trag u svemu.</a:t>
            </a:r>
          </a:p>
          <a:p>
            <a:pPr marL="0" indent="0">
              <a:buNone/>
            </a:pPr>
            <a:r>
              <a:rPr lang="hr-HR" dirty="0"/>
              <a:t>I nitko neće znati da sam i ja bio tu i prošao.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128" y="4561616"/>
            <a:ext cx="3495048" cy="221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70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ANALIZA PJESME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Tema: ljudska prolaznost i beznačajnost čovjekova života 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osnovni motiv: snijeg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slobodan stih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spori ritam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siva boja – nestajanje, život bez radosti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bjelina – lažna ljepota, besmislenost riječi, laž i bijeda</a:t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/>
              <a:t>svjestan kratkotrajnosti ljudskog postojanja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4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SAŽETAK</a:t>
            </a:r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sz="1800" dirty="0"/>
              <a:t>najpoznatiji hrvatski pjesnik 20. stoljeća</a:t>
            </a:r>
          </a:p>
          <a:p>
            <a:r>
              <a:rPr lang="vi-VN" sz="1800" dirty="0"/>
              <a:t>u svojim djelima </a:t>
            </a:r>
            <a:r>
              <a:rPr lang="hr-HR" sz="1800" dirty="0"/>
              <a:t>ostao</a:t>
            </a:r>
            <a:r>
              <a:rPr lang="vi-VN" sz="1800" dirty="0"/>
              <a:t> vjeran svom stvaralačkom načelu o slobodi umjetničkoga stvaranja</a:t>
            </a:r>
            <a:r>
              <a:rPr lang="hr-HR" sz="1800" dirty="0"/>
              <a:t> </a:t>
            </a:r>
            <a:br>
              <a:rPr lang="hr-HR" sz="1800" dirty="0"/>
            </a:br>
            <a:endParaRPr lang="hr-HR" sz="1800" dirty="0"/>
          </a:p>
          <a:p>
            <a:r>
              <a:rPr lang="vi-VN" sz="1800" dirty="0"/>
              <a:t>KRLEŽINA POEZIJA: </a:t>
            </a:r>
            <a:br>
              <a:rPr lang="hr-HR" sz="1800" dirty="0"/>
            </a:br>
            <a:r>
              <a:rPr lang="hr-HR" sz="1800" dirty="0"/>
              <a:t>    - lirika s impresionističkim i simboličkim obilježjima</a:t>
            </a:r>
            <a:br>
              <a:rPr lang="hr-HR" sz="1800" dirty="0"/>
            </a:br>
            <a:r>
              <a:rPr lang="hr-HR" sz="1800" dirty="0"/>
              <a:t>    - njegovo pjesništvo proteže se u četiri faze</a:t>
            </a:r>
            <a:br>
              <a:rPr lang="hr-HR" sz="1800" dirty="0"/>
            </a:br>
            <a:r>
              <a:rPr lang="hr-HR" sz="1800" dirty="0"/>
              <a:t>    - r</a:t>
            </a:r>
            <a:r>
              <a:rPr lang="vi-VN" sz="1800" dirty="0"/>
              <a:t>atna lirika – ekspresionistička obilježja </a:t>
            </a:r>
            <a:br>
              <a:rPr lang="hr-HR" sz="1800" dirty="0"/>
            </a:br>
            <a:r>
              <a:rPr lang="hr-HR" sz="1800" dirty="0"/>
              <a:t>    - ekspresionistička lirika: noć, tmina, krv, smrt, turobna, mračna lirika, vječito pokapanje i sprovod</a:t>
            </a:r>
            <a:br>
              <a:rPr lang="hr-HR" sz="1800" dirty="0"/>
            </a:br>
            <a:r>
              <a:rPr lang="hr-HR" sz="1800" dirty="0"/>
              <a:t>       </a:t>
            </a:r>
            <a:r>
              <a:rPr lang="vi-VN" sz="1800" dirty="0"/>
              <a:t>1936. BALADE PETRICE KEREMPUHA</a:t>
            </a:r>
            <a:r>
              <a:rPr lang="hr-HR" sz="1800" dirty="0"/>
              <a:t> – kajkavsko narječje</a:t>
            </a:r>
            <a:br>
              <a:rPr lang="hr-HR" sz="1800" dirty="0"/>
            </a:br>
            <a:r>
              <a:rPr lang="hr-HR" sz="1800" dirty="0"/>
              <a:t>                                        motivi: noć, krv i smrt </a:t>
            </a:r>
            <a:br>
              <a:rPr lang="hr-HR" sz="1800" dirty="0"/>
            </a:br>
            <a:endParaRPr lang="hr-HR" sz="1800" dirty="0"/>
          </a:p>
          <a:p>
            <a:r>
              <a:rPr lang="hr-HR" sz="1800" dirty="0"/>
              <a:t> SNIJEG </a:t>
            </a:r>
            <a:br>
              <a:rPr lang="hr-HR" sz="1800" dirty="0"/>
            </a:br>
            <a:r>
              <a:rPr lang="hr-HR" sz="1800" dirty="0"/>
              <a:t> - tema: ljudska prolaznost i beznačajnost čovjekova života</a:t>
            </a:r>
          </a:p>
          <a:p>
            <a:r>
              <a:rPr lang="hr-HR" sz="1800" dirty="0"/>
              <a:t>- pejzažnom motivu snijega suprotstavlja svakodnevicu</a:t>
            </a:r>
            <a:br>
              <a:rPr lang="hr-HR" sz="1800" dirty="0"/>
            </a:br>
            <a:r>
              <a:rPr lang="hr-HR" sz="1800" dirty="0"/>
              <a:t> - motiv snijega – metafora za prazninu</a:t>
            </a:r>
            <a:br>
              <a:rPr lang="hr-HR" sz="1800" dirty="0"/>
            </a:br>
            <a:r>
              <a:rPr lang="hr-HR" sz="1800" dirty="0"/>
              <a:t> -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bjelina – lažna ljepota</a:t>
            </a:r>
            <a:br>
              <a:rPr lang="hr-HR" sz="1800" dirty="0"/>
            </a:br>
            <a:r>
              <a:rPr lang="hr-HR" sz="1800" dirty="0"/>
              <a:t> - siva boja – život bez radosti</a:t>
            </a:r>
            <a:br>
              <a:rPr lang="hr-HR" sz="1800" dirty="0"/>
            </a:br>
            <a:r>
              <a:rPr lang="hr-HR" sz="1800" dirty="0"/>
              <a:t> - motiv prolaznosti - svjestan kratkotrajnosti ljudskog postojanja</a:t>
            </a:r>
          </a:p>
          <a:p>
            <a:pPr marL="0" indent="0">
              <a:buNone/>
            </a:pPr>
            <a:r>
              <a:rPr lang="hr-HR" sz="1800" b="1" dirty="0"/>
              <a:t>(I nitko neće znati da sam i ja bio tu i prošao.)</a:t>
            </a:r>
            <a:br>
              <a:rPr lang="hr-HR" sz="1800" dirty="0"/>
            </a:br>
            <a:r>
              <a:rPr lang="hr-HR" sz="1800" dirty="0"/>
              <a:t> - slobodni stih  </a:t>
            </a:r>
          </a:p>
        </p:txBody>
      </p:sp>
    </p:spTree>
    <p:extLst>
      <p:ext uri="{BB962C8B-B14F-4D97-AF65-F5344CB8AC3E}">
        <p14:creationId xmlns:p14="http://schemas.microsoft.com/office/powerpoint/2010/main" val="404053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sz="1800" dirty="0">
                <a:latin typeface="Times New Roman" pitchFamily="18" charset="0"/>
                <a:cs typeface="Times New Roman" pitchFamily="18" charset="0"/>
                <a:hlinkClick r:id="rId2"/>
              </a:rPr>
              <a:t>https://enciklopedija.hr/Natuknica.aspx?ID=34113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  preuzeto 8.12.2020. </a:t>
            </a:r>
          </a:p>
          <a:p>
            <a:pPr marL="0" indent="0">
              <a:buNone/>
            </a:pP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  <a:hlinkClick r:id="rId3"/>
              </a:rPr>
              <a:t>https://lektire.skole.hr/autor/miroslav-krleza?fbclid=IwAR2S9qrpc8F419-wCq-Cv2APkT6ARaN2M99WpMBWd21IJdV3uGGgPh07vT8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preuzeto 8.12.2020. </a:t>
            </a: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dirty="0">
                <a:latin typeface="Times New Roman" pitchFamily="18" charset="0"/>
                <a:cs typeface="Times New Roman" pitchFamily="18" charset="0"/>
                <a:hlinkClick r:id="rId4"/>
              </a:rPr>
              <a:t>http://krlezijana.lzmk.hr/</a:t>
            </a:r>
            <a:r>
              <a:rPr lang="hr-HR" sz="1800" dirty="0" err="1">
                <a:latin typeface="Times New Roman" pitchFamily="18" charset="0"/>
                <a:cs typeface="Times New Roman" pitchFamily="18" charset="0"/>
                <a:hlinkClick r:id="rId4"/>
              </a:rPr>
              <a:t>clanak.aspx</a:t>
            </a:r>
            <a:r>
              <a:rPr lang="hr-HR" sz="1800" dirty="0">
                <a:latin typeface="Times New Roman" pitchFamily="18" charset="0"/>
                <a:cs typeface="Times New Roman" pitchFamily="18" charset="0"/>
                <a:hlinkClick r:id="rId4"/>
              </a:rPr>
              <a:t>?</a:t>
            </a:r>
            <a:r>
              <a:rPr lang="hr-HR" sz="1800" dirty="0" err="1">
                <a:latin typeface="Times New Roman" pitchFamily="18" charset="0"/>
                <a:cs typeface="Times New Roman" pitchFamily="18" charset="0"/>
                <a:hlinkClick r:id="rId4"/>
              </a:rPr>
              <a:t>id</a:t>
            </a:r>
            <a:r>
              <a:rPr lang="hr-HR" sz="1800" dirty="0">
                <a:latin typeface="Times New Roman" pitchFamily="18" charset="0"/>
                <a:cs typeface="Times New Roman" pitchFamily="18" charset="0"/>
                <a:hlinkClick r:id="rId4"/>
              </a:rPr>
              <a:t>=1221&amp;</a:t>
            </a:r>
            <a:r>
              <a:rPr lang="hr-HR" sz="1800" dirty="0" err="1">
                <a:latin typeface="Times New Roman" pitchFamily="18" charset="0"/>
                <a:cs typeface="Times New Roman" pitchFamily="18" charset="0"/>
                <a:hlinkClick r:id="rId4"/>
              </a:rPr>
              <a:t>fbclid</a:t>
            </a:r>
            <a:r>
              <a:rPr lang="hr-HR" sz="1800" dirty="0">
                <a:latin typeface="Times New Roman" pitchFamily="18" charset="0"/>
                <a:cs typeface="Times New Roman" pitchFamily="18" charset="0"/>
                <a:hlinkClick r:id="rId4"/>
              </a:rPr>
              <a:t>=IwAR2mBNtvNpNbLt8PhvKAKHv93G2Ecf4Z6zYThzH0bHdnPfPWC8iBYqkijBs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 preuzeto 8.12.2020. </a:t>
            </a: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0299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</TotalTime>
  <Words>586</Words>
  <Application>Microsoft Office PowerPoint</Application>
  <PresentationFormat>Prikaz na zaslonu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Century Schoolbook</vt:lpstr>
      <vt:lpstr>Times New Roman</vt:lpstr>
      <vt:lpstr>Wingdings</vt:lpstr>
      <vt:lpstr>Wingdings 2</vt:lpstr>
      <vt:lpstr>Oriel</vt:lpstr>
      <vt:lpstr>KRLEŽINO PJESNIŠTVO</vt:lpstr>
      <vt:lpstr>PowerPoint prezentacija</vt:lpstr>
      <vt:lpstr>pjesništvo</vt:lpstr>
      <vt:lpstr>EKSPRESIONISTIČKA LIRIKA</vt:lpstr>
      <vt:lpstr>SNIJEG </vt:lpstr>
      <vt:lpstr>ANALIZA PJESME </vt:lpstr>
      <vt:lpstr>SAŽETAK 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KRLEŽINO PJESNIŠTVO</dc:title>
  <dc:creator>Windows korisnik</dc:creator>
  <cp:lastModifiedBy>Sunčica Podoreški</cp:lastModifiedBy>
  <cp:revision>29</cp:revision>
  <dcterms:created xsi:type="dcterms:W3CDTF">2020-12-09T12:05:07Z</dcterms:created>
  <dcterms:modified xsi:type="dcterms:W3CDTF">2020-12-15T14:42:15Z</dcterms:modified>
</cp:coreProperties>
</file>