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B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12/21/2020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12/21/2020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r-HR"/>
              <a:t>Kliknite da biste uredili stil naslova matrice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12/21/2020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8A7100-AEC0-44E7-A005-49065A21D864}"/>
              </a:ext>
            </a:extLst>
          </p:cNvPr>
          <p:cNvSpPr>
            <a:spLocks noGrp="1"/>
          </p:cNvSpPr>
          <p:nvPr>
            <p:ph type="ctrTitle"/>
          </p:nvPr>
        </p:nvSpPr>
        <p:spPr/>
        <p:txBody>
          <a:bodyPr/>
          <a:lstStyle/>
          <a:p>
            <a:r>
              <a:rPr lang="hr-HR" dirty="0"/>
              <a:t>KRLEŽA KAO DRAMATIČAR</a:t>
            </a:r>
            <a:endParaRPr lang="en-US" dirty="0"/>
          </a:p>
        </p:txBody>
      </p:sp>
      <p:sp>
        <p:nvSpPr>
          <p:cNvPr id="3" name="Podnaslov 2">
            <a:extLst>
              <a:ext uri="{FF2B5EF4-FFF2-40B4-BE49-F238E27FC236}">
                <a16:creationId xmlns:a16="http://schemas.microsoft.com/office/drawing/2014/main" id="{0CF0D5FF-8FCF-474D-8F8B-CD4B6DA0D22C}"/>
              </a:ext>
            </a:extLst>
          </p:cNvPr>
          <p:cNvSpPr>
            <a:spLocks noGrp="1"/>
          </p:cNvSpPr>
          <p:nvPr>
            <p:ph type="subTitle" idx="1"/>
          </p:nvPr>
        </p:nvSpPr>
        <p:spPr/>
        <p:txBody>
          <a:bodyPr/>
          <a:lstStyle/>
          <a:p>
            <a:r>
              <a:rPr lang="hr-HR" dirty="0"/>
              <a:t>Mateo </a:t>
            </a:r>
            <a:r>
              <a:rPr lang="hr-HR" dirty="0" err="1"/>
              <a:t>Malčec</a:t>
            </a:r>
            <a:r>
              <a:rPr lang="hr-HR" dirty="0"/>
              <a:t> i Sarah Furjan,</a:t>
            </a:r>
          </a:p>
          <a:p>
            <a:r>
              <a:rPr lang="hr-HR" dirty="0"/>
              <a:t>4.D</a:t>
            </a:r>
            <a:endParaRPr lang="en-US" dirty="0"/>
          </a:p>
        </p:txBody>
      </p:sp>
    </p:spTree>
    <p:extLst>
      <p:ext uri="{BB962C8B-B14F-4D97-AF65-F5344CB8AC3E}">
        <p14:creationId xmlns:p14="http://schemas.microsoft.com/office/powerpoint/2010/main" val="263046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1A23A9-B0DB-4157-AEC7-625CCDE28B4C}"/>
              </a:ext>
            </a:extLst>
          </p:cNvPr>
          <p:cNvSpPr>
            <a:spLocks noGrp="1"/>
          </p:cNvSpPr>
          <p:nvPr>
            <p:ph type="title"/>
          </p:nvPr>
        </p:nvSpPr>
        <p:spPr>
          <a:xfrm>
            <a:off x="7860667" y="685800"/>
            <a:ext cx="3656419" cy="1485900"/>
          </a:xfrm>
        </p:spPr>
        <p:txBody>
          <a:bodyPr>
            <a:normAutofit/>
          </a:bodyPr>
          <a:lstStyle/>
          <a:p>
            <a:r>
              <a:rPr lang="hr-HR"/>
              <a:t>LIKOVI</a:t>
            </a:r>
            <a:endParaRPr lang="en-US"/>
          </a:p>
        </p:txBody>
      </p:sp>
      <p:sp>
        <p:nvSpPr>
          <p:cNvPr id="21" name="Rectangle 16">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3">
            <a:extLst>
              <a:ext uri="{FF2B5EF4-FFF2-40B4-BE49-F238E27FC236}">
                <a16:creationId xmlns:a16="http://schemas.microsoft.com/office/drawing/2014/main" id="{8C24BB70-CA50-403B-B43D-49EDB4C389C3}"/>
              </a:ext>
            </a:extLst>
          </p:cNvPr>
          <p:cNvPicPr>
            <a:picLocks noChangeAspect="1"/>
          </p:cNvPicPr>
          <p:nvPr/>
        </p:nvPicPr>
        <p:blipFill>
          <a:blip r:embed="rId2"/>
          <a:stretch>
            <a:fillRect/>
          </a:stretch>
        </p:blipFill>
        <p:spPr>
          <a:xfrm>
            <a:off x="1023561" y="1102055"/>
            <a:ext cx="6517065" cy="4333848"/>
          </a:xfrm>
          <a:prstGeom prst="rect">
            <a:avLst/>
          </a:prstGeom>
        </p:spPr>
      </p:pic>
      <p:sp>
        <p:nvSpPr>
          <p:cNvPr id="3" name="Rezervirano mjesto sadržaja 2">
            <a:extLst>
              <a:ext uri="{FF2B5EF4-FFF2-40B4-BE49-F238E27FC236}">
                <a16:creationId xmlns:a16="http://schemas.microsoft.com/office/drawing/2014/main" id="{62BF04F1-2386-422F-97CC-DBC4ABE0E327}"/>
              </a:ext>
            </a:extLst>
          </p:cNvPr>
          <p:cNvSpPr>
            <a:spLocks noGrp="1"/>
          </p:cNvSpPr>
          <p:nvPr>
            <p:ph idx="1"/>
          </p:nvPr>
        </p:nvSpPr>
        <p:spPr>
          <a:xfrm>
            <a:off x="7857492" y="1478279"/>
            <a:ext cx="3656419" cy="3581400"/>
          </a:xfrm>
        </p:spPr>
        <p:txBody>
          <a:bodyPr>
            <a:noAutofit/>
          </a:bodyPr>
          <a:lstStyle/>
          <a:p>
            <a:r>
              <a:rPr lang="hr-HR" sz="2400" dirty="0" err="1"/>
              <a:t>Dacar</a:t>
            </a:r>
            <a:r>
              <a:rPr lang="hr-HR" sz="2400" dirty="0"/>
              <a:t>, Kumek </a:t>
            </a:r>
            <a:r>
              <a:rPr lang="hr-HR" sz="2400" dirty="0" err="1"/>
              <a:t>Šestinčan</a:t>
            </a:r>
            <a:r>
              <a:rPr lang="hr-HR" sz="2400" dirty="0"/>
              <a:t>, pijani kožar</a:t>
            </a:r>
          </a:p>
          <a:p>
            <a:r>
              <a:rPr lang="hr-HR" sz="2400" dirty="0"/>
              <a:t>Malograđanin, </a:t>
            </a:r>
            <a:r>
              <a:rPr lang="hr-HR" sz="2400" dirty="0" err="1"/>
              <a:t>prugari</a:t>
            </a:r>
            <a:r>
              <a:rPr lang="hr-HR" sz="2400" dirty="0"/>
              <a:t> </a:t>
            </a:r>
          </a:p>
          <a:p>
            <a:r>
              <a:rPr lang="hr-HR" sz="2400" dirty="0"/>
              <a:t>Gazda </a:t>
            </a:r>
            <a:r>
              <a:rPr lang="hr-HR" sz="2400" dirty="0" err="1"/>
              <a:t>Japica</a:t>
            </a:r>
            <a:r>
              <a:rPr lang="hr-HR" sz="2400" dirty="0"/>
              <a:t>, konobarica, gosti, Turčin</a:t>
            </a:r>
          </a:p>
          <a:p>
            <a:r>
              <a:rPr lang="hr-HR" sz="2400" dirty="0"/>
              <a:t>Stella, </a:t>
            </a:r>
            <a:r>
              <a:rPr lang="hr-HR" sz="2400" dirty="0" err="1"/>
              <a:t>Margit</a:t>
            </a:r>
            <a:r>
              <a:rPr lang="hr-HR" sz="2400" dirty="0"/>
              <a:t>, slijepac, </a:t>
            </a:r>
            <a:r>
              <a:rPr lang="hr-HR" sz="2400" dirty="0" err="1"/>
              <a:t>Madam</a:t>
            </a:r>
            <a:r>
              <a:rPr lang="hr-HR" sz="2400" dirty="0"/>
              <a:t>, Lola, </a:t>
            </a:r>
            <a:r>
              <a:rPr lang="hr-HR" sz="2400" dirty="0" err="1"/>
              <a:t>Hajnal</a:t>
            </a:r>
            <a:endParaRPr lang="hr-HR" sz="2400" dirty="0"/>
          </a:p>
          <a:p>
            <a:r>
              <a:rPr lang="hr-HR" sz="2400" dirty="0"/>
              <a:t>Janez, </a:t>
            </a:r>
            <a:r>
              <a:rPr lang="hr-HR" sz="2400" dirty="0" err="1"/>
              <a:t>Štijef</a:t>
            </a:r>
            <a:endParaRPr lang="hr-HR" sz="2400" dirty="0"/>
          </a:p>
          <a:p>
            <a:r>
              <a:rPr lang="hr-HR" sz="2400" dirty="0"/>
              <a:t>Anka, </a:t>
            </a:r>
            <a:r>
              <a:rPr lang="hr-HR" sz="2400" dirty="0" err="1"/>
              <a:t>Herkules</a:t>
            </a:r>
            <a:endParaRPr lang="en-US" sz="2400" dirty="0"/>
          </a:p>
        </p:txBody>
      </p:sp>
    </p:spTree>
    <p:extLst>
      <p:ext uri="{BB962C8B-B14F-4D97-AF65-F5344CB8AC3E}">
        <p14:creationId xmlns:p14="http://schemas.microsoft.com/office/powerpoint/2010/main" val="10651006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Rezervirano mjesto sadržaja 2">
            <a:extLst>
              <a:ext uri="{FF2B5EF4-FFF2-40B4-BE49-F238E27FC236}">
                <a16:creationId xmlns:a16="http://schemas.microsoft.com/office/drawing/2014/main" id="{AF460E71-DB93-48F6-9A5D-41FA2D70A905}"/>
              </a:ext>
            </a:extLst>
          </p:cNvPr>
          <p:cNvSpPr>
            <a:spLocks noGrp="1"/>
          </p:cNvSpPr>
          <p:nvPr>
            <p:ph idx="1"/>
          </p:nvPr>
        </p:nvSpPr>
        <p:spPr>
          <a:xfrm>
            <a:off x="1088572" y="1187718"/>
            <a:ext cx="9652000" cy="5265668"/>
          </a:xfrm>
        </p:spPr>
        <p:txBody>
          <a:bodyPr>
            <a:noAutofit/>
          </a:bodyPr>
          <a:lstStyle/>
          <a:p>
            <a:r>
              <a:rPr lang="hr-HR" dirty="0"/>
              <a:t>JANEZ: Anka! </a:t>
            </a:r>
            <a:r>
              <a:rPr lang="hr-HR" i="1" dirty="0"/>
              <a:t>U toj pobožnoj riječi rekao je sve.</a:t>
            </a:r>
          </a:p>
          <a:p>
            <a:r>
              <a:rPr lang="hr-HR" dirty="0"/>
              <a:t>ANKA: A! to si ti? Što je? Što želiš? Pa kako to izgledaš? Ti </a:t>
            </a:r>
            <a:r>
              <a:rPr lang="hr-HR" dirty="0" err="1"/>
              <a:t>bogec</a:t>
            </a:r>
            <a:r>
              <a:rPr lang="hr-HR" dirty="0"/>
              <a:t> bistrički!</a:t>
            </a:r>
          </a:p>
          <a:p>
            <a:r>
              <a:rPr lang="hr-HR" i="1" dirty="0"/>
              <a:t>Janez je gleda i šuti.</a:t>
            </a:r>
          </a:p>
          <a:p>
            <a:r>
              <a:rPr lang="hr-HR" dirty="0"/>
              <a:t>ANKA: Kamo si se to povlačio? Što? Čemu imaš taj štrik oko vrata? Što? Smiješan si! Izgledaš kao da si se objesio! </a:t>
            </a:r>
            <a:r>
              <a:rPr lang="hr-HR" i="1" dirty="0"/>
              <a:t>Smije se ali joj ne ide od srca. </a:t>
            </a:r>
          </a:p>
          <a:p>
            <a:r>
              <a:rPr lang="hr-HR" dirty="0"/>
              <a:t>JANEZ </a:t>
            </a:r>
            <a:r>
              <a:rPr lang="hr-HR" i="1" dirty="0"/>
              <a:t>je dugo idiotski gleda. Onda osjećajno, a glas mu </a:t>
            </a:r>
            <a:r>
              <a:rPr lang="hr-HR" i="1" dirty="0" err="1"/>
              <a:t>drhšće</a:t>
            </a:r>
            <a:r>
              <a:rPr lang="hr-HR" i="1" dirty="0"/>
              <a:t>: </a:t>
            </a:r>
            <a:r>
              <a:rPr lang="hr-HR" dirty="0"/>
              <a:t>Anka!</a:t>
            </a:r>
          </a:p>
          <a:p>
            <a:r>
              <a:rPr lang="hr-HR" dirty="0"/>
              <a:t>ANKA, </a:t>
            </a:r>
            <a:r>
              <a:rPr lang="hr-HR" i="1" dirty="0"/>
              <a:t>nervozno. Otresito. Suvereno: </a:t>
            </a:r>
            <a:r>
              <a:rPr lang="hr-HR" dirty="0"/>
              <a:t>Ma što je? Što hoćeš? Što me progoniš?</a:t>
            </a:r>
          </a:p>
          <a:p>
            <a:r>
              <a:rPr lang="hr-HR" dirty="0"/>
              <a:t>JANEZ</a:t>
            </a:r>
            <a:r>
              <a:rPr lang="hr-HR" i="1" dirty="0"/>
              <a:t> tužno, kao izbijeno pseto: </a:t>
            </a:r>
            <a:r>
              <a:rPr lang="hr-HR" dirty="0"/>
              <a:t>Progonim? Ja tebe progonim? </a:t>
            </a:r>
            <a:r>
              <a:rPr lang="hr-HR" i="1" dirty="0"/>
              <a:t>Anka nervozno trga latice cvijeća. Pauza. </a:t>
            </a:r>
            <a:r>
              <a:rPr lang="hr-HR" dirty="0"/>
              <a:t>Anka! </a:t>
            </a:r>
            <a:r>
              <a:rPr lang="hr-HR" i="1" dirty="0"/>
              <a:t>Anka ne odgovara. </a:t>
            </a:r>
            <a:r>
              <a:rPr lang="hr-HR" dirty="0"/>
              <a:t>Zašto si tvrda kao kamen?</a:t>
            </a:r>
          </a:p>
          <a:p>
            <a:r>
              <a:rPr lang="hr-HR" dirty="0"/>
              <a:t>ANKA, </a:t>
            </a:r>
            <a:r>
              <a:rPr lang="hr-HR" i="1" dirty="0"/>
              <a:t>ženski: </a:t>
            </a:r>
            <a:r>
              <a:rPr lang="hr-HR" dirty="0"/>
              <a:t>Pa nisam ja tvrda. Ja sam ti sve rekla. Zbogom, pa </a:t>
            </a:r>
            <a:r>
              <a:rPr lang="hr-HR" dirty="0" err="1"/>
              <a:t>basta</a:t>
            </a:r>
            <a:r>
              <a:rPr lang="hr-HR" dirty="0"/>
              <a:t>. Zbogom! Pa što hoćeš još od mene?</a:t>
            </a:r>
          </a:p>
          <a:p>
            <a:pPr marL="0" indent="0">
              <a:buNone/>
            </a:pPr>
            <a:endParaRPr lang="hr-HR" dirty="0"/>
          </a:p>
        </p:txBody>
      </p:sp>
      <p:sp>
        <p:nvSpPr>
          <p:cNvPr id="30" name="Rectangle 29">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1719422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Rezervirano mjesto sadržaja 2">
            <a:extLst>
              <a:ext uri="{FF2B5EF4-FFF2-40B4-BE49-F238E27FC236}">
                <a16:creationId xmlns:a16="http://schemas.microsoft.com/office/drawing/2014/main" id="{B6F0376B-7C94-4190-A6CE-759E0742C3AB}"/>
              </a:ext>
            </a:extLst>
          </p:cNvPr>
          <p:cNvSpPr>
            <a:spLocks noGrp="1"/>
          </p:cNvSpPr>
          <p:nvPr>
            <p:ph idx="1"/>
          </p:nvPr>
        </p:nvSpPr>
        <p:spPr>
          <a:xfrm>
            <a:off x="1146629" y="1161143"/>
            <a:ext cx="9826171" cy="4648777"/>
          </a:xfrm>
        </p:spPr>
        <p:txBody>
          <a:bodyPr>
            <a:normAutofit/>
          </a:bodyPr>
          <a:lstStyle/>
          <a:p>
            <a:r>
              <a:rPr lang="hr-HR" dirty="0"/>
              <a:t>JANEZ: A! Ne, moja draga! Anka! S jednim zbogom ne primam otkaza! Ne zbogom! Nije to samo tako! Zbogom! Ti si meni uzela mene. Evo-tako, </a:t>
            </a:r>
            <a:r>
              <a:rPr lang="hr-HR" dirty="0" err="1"/>
              <a:t>ko</a:t>
            </a:r>
            <a:r>
              <a:rPr lang="hr-HR" dirty="0"/>
              <a:t> da si mi ruku otrgla. A sada zbogom? Pa ništa! A misliš li ti da to ne boli, biti ovako bez ruke?</a:t>
            </a:r>
          </a:p>
          <a:p>
            <a:r>
              <a:rPr lang="hr-HR" dirty="0"/>
              <a:t>ANKA: Boli. Pa boli. Pa šta se to mene tiče ako boli. I mene je boljelo! Prestat će. Sve prestaje.</a:t>
            </a:r>
          </a:p>
          <a:p>
            <a:r>
              <a:rPr lang="hr-HR" dirty="0"/>
              <a:t>JANEZ: Ne će prestati, draga moja! Anka! Ništa neće prestati. To ne će prestati! To viče! Užasno viče! Sav onaj naš stan pod krovom na Potoku, one mjesečne noći na bugarskim poljima, Maksimir, sve ono užasno viče. Za tobom viče! Anka! Za tobom!</a:t>
            </a:r>
          </a:p>
          <a:p>
            <a:r>
              <a:rPr lang="hr-HR" dirty="0"/>
              <a:t>ANKA: Pa što? Neka viče!</a:t>
            </a:r>
          </a:p>
          <a:p>
            <a:r>
              <a:rPr lang="hr-HR" dirty="0"/>
              <a:t>JANEZ: Anka pogledaj me kako izgledam! Zar ti baš ništa nije žao mene? Evo što si učinila od mene!</a:t>
            </a:r>
          </a:p>
        </p:txBody>
      </p:sp>
      <p:sp>
        <p:nvSpPr>
          <p:cNvPr id="12" name="Rectangle 11">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2068649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1B0E"/>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C099E85-24D0-42DF-8688-48786549F64C}"/>
              </a:ext>
            </a:extLst>
          </p:cNvPr>
          <p:cNvSpPr>
            <a:spLocks noGrp="1"/>
          </p:cNvSpPr>
          <p:nvPr>
            <p:ph idx="1"/>
          </p:nvPr>
        </p:nvSpPr>
        <p:spPr>
          <a:xfrm>
            <a:off x="1202634" y="1331843"/>
            <a:ext cx="9601200" cy="3581400"/>
          </a:xfrm>
        </p:spPr>
        <p:txBody>
          <a:bodyPr/>
          <a:lstStyle/>
          <a:p>
            <a:r>
              <a:rPr lang="hr-HR" dirty="0">
                <a:solidFill>
                  <a:schemeClr val="bg1"/>
                </a:solidFill>
              </a:rPr>
              <a:t>ANKA: Što sam učinila, smiješnog li pitanja! Pijanica, fakin, bitanga, </a:t>
            </a:r>
            <a:r>
              <a:rPr lang="hr-HR" dirty="0" err="1">
                <a:solidFill>
                  <a:schemeClr val="bg1"/>
                </a:solidFill>
              </a:rPr>
              <a:t>pilko</a:t>
            </a:r>
            <a:r>
              <a:rPr lang="hr-HR" dirty="0">
                <a:solidFill>
                  <a:schemeClr val="bg1"/>
                </a:solidFill>
              </a:rPr>
              <a:t>, eto, to si bio i ostao! Mrtvac. Cijeli si život pokapao mrtvace, pa i sam izgledaš </a:t>
            </a:r>
            <a:r>
              <a:rPr lang="hr-HR" dirty="0" err="1">
                <a:solidFill>
                  <a:schemeClr val="bg1"/>
                </a:solidFill>
              </a:rPr>
              <a:t>ko</a:t>
            </a:r>
            <a:r>
              <a:rPr lang="hr-HR" dirty="0">
                <a:solidFill>
                  <a:schemeClr val="bg1"/>
                </a:solidFill>
              </a:rPr>
              <a:t> mrtvac. Kako ti samo glupo pristaje ta tvoja gala-uniforma! Pa to čapljino pero! </a:t>
            </a:r>
            <a:r>
              <a:rPr lang="hr-HR" i="1" dirty="0">
                <a:solidFill>
                  <a:schemeClr val="bg1"/>
                </a:solidFill>
              </a:rPr>
              <a:t>Smije se svome dragom. </a:t>
            </a:r>
            <a:endParaRPr lang="hr-HR" dirty="0"/>
          </a:p>
          <a:p>
            <a:r>
              <a:rPr lang="hr-HR" i="1" dirty="0">
                <a:solidFill>
                  <a:schemeClr val="bg1"/>
                </a:solidFill>
              </a:rPr>
              <a:t>U pozadini počeo se orkestar opet talasati. Javlja se mistični noćni vjetar koji raste do ciklonskih dimenzija na hipove. Prelije se preko scene </a:t>
            </a:r>
            <a:r>
              <a:rPr lang="hr-HR" i="1" dirty="0" err="1">
                <a:solidFill>
                  <a:schemeClr val="bg1"/>
                </a:solidFill>
              </a:rPr>
              <a:t>melankonični</a:t>
            </a:r>
            <a:r>
              <a:rPr lang="hr-HR" i="1" dirty="0">
                <a:solidFill>
                  <a:schemeClr val="bg1"/>
                </a:solidFill>
              </a:rPr>
              <a:t> daleki prigušeni lavež pasa koji se gubi u zborovima, ciki i orkestrima i bubnjevima. Kiša iskričavih raketa. Pale se samokresi od obijesti. Vika i buka luđačka. Jure blijedi </a:t>
            </a:r>
            <a:r>
              <a:rPr lang="hr-HR" i="1" dirty="0" err="1">
                <a:solidFill>
                  <a:schemeClr val="bg1"/>
                </a:solidFill>
              </a:rPr>
              <a:t>klauni</a:t>
            </a:r>
            <a:r>
              <a:rPr lang="hr-HR" i="1" dirty="0">
                <a:solidFill>
                  <a:schemeClr val="bg1"/>
                </a:solidFill>
              </a:rPr>
              <a:t> kao za reklamu. Vrište žene. </a:t>
            </a:r>
          </a:p>
          <a:p>
            <a:endParaRPr lang="en-US" dirty="0"/>
          </a:p>
        </p:txBody>
      </p:sp>
    </p:spTree>
    <p:extLst>
      <p:ext uri="{BB962C8B-B14F-4D97-AF65-F5344CB8AC3E}">
        <p14:creationId xmlns:p14="http://schemas.microsoft.com/office/powerpoint/2010/main" val="60436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4A9843-141E-44DF-B30F-141874AA6733}"/>
              </a:ext>
            </a:extLst>
          </p:cNvPr>
          <p:cNvSpPr>
            <a:spLocks noGrp="1"/>
          </p:cNvSpPr>
          <p:nvPr>
            <p:ph type="title"/>
          </p:nvPr>
        </p:nvSpPr>
        <p:spPr>
          <a:xfrm>
            <a:off x="1371600" y="685800"/>
            <a:ext cx="9601200" cy="824948"/>
          </a:xfrm>
        </p:spPr>
        <p:txBody>
          <a:bodyPr/>
          <a:lstStyle/>
          <a:p>
            <a:r>
              <a:rPr lang="hr-HR" dirty="0"/>
              <a:t>KRALJEVO – SAŽETAK</a:t>
            </a:r>
            <a:endParaRPr lang="en-US" dirty="0"/>
          </a:p>
        </p:txBody>
      </p:sp>
      <p:sp>
        <p:nvSpPr>
          <p:cNvPr id="3" name="Rezervirano mjesto sadržaja 2">
            <a:extLst>
              <a:ext uri="{FF2B5EF4-FFF2-40B4-BE49-F238E27FC236}">
                <a16:creationId xmlns:a16="http://schemas.microsoft.com/office/drawing/2014/main" id="{71EC8FB1-5256-47C2-B898-CA1738BB4863}"/>
              </a:ext>
            </a:extLst>
          </p:cNvPr>
          <p:cNvSpPr>
            <a:spLocks noGrp="1"/>
          </p:cNvSpPr>
          <p:nvPr>
            <p:ph idx="1"/>
          </p:nvPr>
        </p:nvSpPr>
        <p:spPr>
          <a:xfrm>
            <a:off x="1371600" y="1842051"/>
            <a:ext cx="9601200" cy="4850297"/>
          </a:xfrm>
        </p:spPr>
        <p:txBody>
          <a:bodyPr>
            <a:normAutofit/>
          </a:bodyPr>
          <a:lstStyle/>
          <a:p>
            <a:r>
              <a:rPr lang="hr-HR" dirty="0"/>
              <a:t>ekspresionistička drama iz 1. dramske faze</a:t>
            </a:r>
          </a:p>
          <a:p>
            <a:r>
              <a:rPr lang="hr-HR" sz="2000" dirty="0"/>
              <a:t>KRALJEVO</a:t>
            </a:r>
            <a:r>
              <a:rPr lang="hr-HR" dirty="0"/>
              <a:t>- kraljevski sajam jedne noći u kolovozu</a:t>
            </a:r>
          </a:p>
          <a:p>
            <a:r>
              <a:rPr lang="hr-HR" dirty="0"/>
              <a:t>t</a:t>
            </a:r>
            <a:r>
              <a:rPr lang="hr-HR" sz="2000" dirty="0"/>
              <a:t>emeljni problem drame: Kako KAOS svijeta prikazati u umjetničkoj FORMI</a:t>
            </a:r>
          </a:p>
          <a:p>
            <a:r>
              <a:rPr lang="hr-HR" sz="2000" dirty="0"/>
              <a:t>važnost didaskalija – sugeriraju atmosferu kaosa</a:t>
            </a:r>
          </a:p>
          <a:p>
            <a:r>
              <a:rPr lang="hr-HR" dirty="0"/>
              <a:t>u stvaranju kaosa pridonosi </a:t>
            </a:r>
            <a:r>
              <a:rPr lang="hr-HR" dirty="0" err="1"/>
              <a:t>simultanizam</a:t>
            </a:r>
            <a:r>
              <a:rPr lang="hr-HR" dirty="0"/>
              <a:t> zbivanja (istovremenost)</a:t>
            </a:r>
          </a:p>
          <a:p>
            <a:r>
              <a:rPr lang="hr-HR" dirty="0"/>
              <a:t>d</a:t>
            </a:r>
            <a:r>
              <a:rPr lang="hr-HR" sz="2000" dirty="0"/>
              <a:t>rama se temelji na vrijednosti svih scenskih znakova (TOTALNI TEATAR)</a:t>
            </a:r>
          </a:p>
          <a:p>
            <a:r>
              <a:rPr lang="hr-HR" dirty="0" err="1"/>
              <a:t>Akauzalnost</a:t>
            </a:r>
            <a:r>
              <a:rPr lang="hr-HR" dirty="0"/>
              <a:t> – razbija se uzročno posljedična povezanost prizora</a:t>
            </a:r>
          </a:p>
          <a:p>
            <a:r>
              <a:rPr lang="hr-HR" dirty="0"/>
              <a:t>t</a:t>
            </a:r>
            <a:r>
              <a:rPr lang="hr-HR" sz="2000" dirty="0"/>
              <a:t>emeljna metafora drame: svijet kao pozornica/teatar</a:t>
            </a:r>
          </a:p>
          <a:p>
            <a:r>
              <a:rPr lang="hr-HR" dirty="0"/>
              <a:t>puno likova, nisu individualizirani, oni su simboli (Janez, </a:t>
            </a:r>
            <a:r>
              <a:rPr lang="hr-HR" dirty="0" err="1"/>
              <a:t>Štijef</a:t>
            </a:r>
            <a:r>
              <a:rPr lang="hr-HR" dirty="0"/>
              <a:t>, Anka, </a:t>
            </a:r>
            <a:r>
              <a:rPr lang="hr-HR" dirty="0" err="1"/>
              <a:t>Herkules</a:t>
            </a:r>
            <a:r>
              <a:rPr lang="hr-HR"/>
              <a:t>)</a:t>
            </a:r>
            <a:endParaRPr lang="hr-HR" sz="2000" dirty="0"/>
          </a:p>
          <a:p>
            <a:endParaRPr lang="hr-HR" sz="2000" dirty="0"/>
          </a:p>
          <a:p>
            <a:endParaRPr lang="hr-HR" sz="2000" dirty="0"/>
          </a:p>
          <a:p>
            <a:endParaRPr lang="hr-HR" dirty="0"/>
          </a:p>
          <a:p>
            <a:endParaRPr lang="hr-HR" sz="2000" dirty="0"/>
          </a:p>
        </p:txBody>
      </p:sp>
    </p:spTree>
    <p:extLst>
      <p:ext uri="{BB962C8B-B14F-4D97-AF65-F5344CB8AC3E}">
        <p14:creationId xmlns:p14="http://schemas.microsoft.com/office/powerpoint/2010/main" val="224442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A463720-D760-4E95-AE81-13EB0868D3E9}"/>
              </a:ext>
            </a:extLst>
          </p:cNvPr>
          <p:cNvSpPr>
            <a:spLocks noGrp="1"/>
          </p:cNvSpPr>
          <p:nvPr>
            <p:ph type="title"/>
          </p:nvPr>
        </p:nvSpPr>
        <p:spPr>
          <a:xfrm>
            <a:off x="784743" y="685800"/>
            <a:ext cx="5793475" cy="1485900"/>
          </a:xfrm>
        </p:spPr>
        <p:txBody>
          <a:bodyPr>
            <a:normAutofit/>
          </a:bodyPr>
          <a:lstStyle/>
          <a:p>
            <a:endParaRPr lang="en-US"/>
          </a:p>
        </p:txBody>
      </p:sp>
      <p:sp>
        <p:nvSpPr>
          <p:cNvPr id="3" name="Rezervirano mjesto sadržaja 2">
            <a:extLst>
              <a:ext uri="{FF2B5EF4-FFF2-40B4-BE49-F238E27FC236}">
                <a16:creationId xmlns:a16="http://schemas.microsoft.com/office/drawing/2014/main" id="{C83CF3ED-0ABF-458B-A726-CE3EC5687F75}"/>
              </a:ext>
            </a:extLst>
          </p:cNvPr>
          <p:cNvSpPr>
            <a:spLocks noGrp="1"/>
          </p:cNvSpPr>
          <p:nvPr>
            <p:ph idx="1"/>
          </p:nvPr>
        </p:nvSpPr>
        <p:spPr>
          <a:xfrm>
            <a:off x="784743" y="2286000"/>
            <a:ext cx="5793475" cy="3581400"/>
          </a:xfrm>
        </p:spPr>
        <p:txBody>
          <a:bodyPr>
            <a:normAutofit/>
          </a:bodyPr>
          <a:lstStyle/>
          <a:p>
            <a:r>
              <a:rPr lang="hr-HR" sz="2400" dirty="0"/>
              <a:t>Utjecaj Ibsena, </a:t>
            </a:r>
            <a:r>
              <a:rPr lang="hr-HR" sz="2400" dirty="0" err="1"/>
              <a:t>Strindberga</a:t>
            </a:r>
            <a:r>
              <a:rPr lang="hr-HR" sz="2400" dirty="0"/>
              <a:t> i filozofa Nietzschea</a:t>
            </a:r>
          </a:p>
          <a:p>
            <a:r>
              <a:rPr lang="hr-HR" sz="2400" dirty="0"/>
              <a:t>Legende (1914.)</a:t>
            </a:r>
          </a:p>
          <a:p>
            <a:r>
              <a:rPr lang="hr-HR" sz="2400" dirty="0"/>
              <a:t>Prerađivanje (dopunjavanje) drama za izdanja i kazališne izvedbe</a:t>
            </a:r>
          </a:p>
          <a:p>
            <a:endParaRPr lang="hr-HR" dirty="0"/>
          </a:p>
          <a:p>
            <a:pPr marL="0" indent="0">
              <a:buNone/>
            </a:pPr>
            <a:endParaRPr lang="en-US" dirty="0"/>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3">
            <a:extLst>
              <a:ext uri="{FF2B5EF4-FFF2-40B4-BE49-F238E27FC236}">
                <a16:creationId xmlns:a16="http://schemas.microsoft.com/office/drawing/2014/main" id="{23D8A9D2-D10F-4B1D-829B-8D8824C41767}"/>
              </a:ext>
            </a:extLst>
          </p:cNvPr>
          <p:cNvPicPr>
            <a:picLocks noChangeAspect="1"/>
          </p:cNvPicPr>
          <p:nvPr/>
        </p:nvPicPr>
        <p:blipFill rotWithShape="1">
          <a:blip r:embed="rId2"/>
          <a:srcRect l="632" r="-2" b="-2"/>
          <a:stretch/>
        </p:blipFill>
        <p:spPr>
          <a:xfrm>
            <a:off x="7943020" y="495305"/>
            <a:ext cx="3918220" cy="5867390"/>
          </a:xfrm>
          <a:prstGeom prst="rect">
            <a:avLst/>
          </a:prstGeom>
        </p:spPr>
      </p:pic>
    </p:spTree>
    <p:extLst>
      <p:ext uri="{BB962C8B-B14F-4D97-AF65-F5344CB8AC3E}">
        <p14:creationId xmlns:p14="http://schemas.microsoft.com/office/powerpoint/2010/main" val="411920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280B388-0B3F-4985-B65C-599DF59A0578}"/>
              </a:ext>
            </a:extLst>
          </p:cNvPr>
          <p:cNvSpPr>
            <a:spLocks noGrp="1"/>
          </p:cNvSpPr>
          <p:nvPr>
            <p:ph type="title"/>
          </p:nvPr>
        </p:nvSpPr>
        <p:spPr>
          <a:xfrm>
            <a:off x="784743" y="685800"/>
            <a:ext cx="5793475" cy="1485900"/>
          </a:xfrm>
        </p:spPr>
        <p:txBody>
          <a:bodyPr>
            <a:normAutofit/>
          </a:bodyPr>
          <a:lstStyle/>
          <a:p>
            <a:r>
              <a:rPr lang="hr-HR" dirty="0"/>
              <a:t>Drame</a:t>
            </a:r>
            <a:endParaRPr lang="en-US" dirty="0"/>
          </a:p>
        </p:txBody>
      </p:sp>
      <p:sp>
        <p:nvSpPr>
          <p:cNvPr id="3" name="Rezervirano mjesto sadržaja 2">
            <a:extLst>
              <a:ext uri="{FF2B5EF4-FFF2-40B4-BE49-F238E27FC236}">
                <a16:creationId xmlns:a16="http://schemas.microsoft.com/office/drawing/2014/main" id="{C813AA04-70E0-4DBA-AFDE-2E855ACED1CE}"/>
              </a:ext>
            </a:extLst>
          </p:cNvPr>
          <p:cNvSpPr>
            <a:spLocks noGrp="1"/>
          </p:cNvSpPr>
          <p:nvPr>
            <p:ph idx="1"/>
          </p:nvPr>
        </p:nvSpPr>
        <p:spPr>
          <a:xfrm>
            <a:off x="784743" y="2286000"/>
            <a:ext cx="5793475" cy="3581400"/>
          </a:xfrm>
        </p:spPr>
        <p:txBody>
          <a:bodyPr>
            <a:normAutofit/>
          </a:bodyPr>
          <a:lstStyle/>
          <a:p>
            <a:r>
              <a:rPr lang="en-US" sz="2400" dirty="0" err="1"/>
              <a:t>Maskerata</a:t>
            </a:r>
            <a:r>
              <a:rPr lang="en-US" sz="2400" dirty="0"/>
              <a:t> (1914</a:t>
            </a:r>
            <a:r>
              <a:rPr lang="hr-HR" sz="2400" dirty="0"/>
              <a:t>.</a:t>
            </a:r>
            <a:r>
              <a:rPr lang="en-US" sz="2400" dirty="0"/>
              <a:t>), Hrvatska </a:t>
            </a:r>
            <a:r>
              <a:rPr lang="en-US" sz="2400" dirty="0" err="1"/>
              <a:t>rapsodija</a:t>
            </a:r>
            <a:r>
              <a:rPr lang="en-US" sz="2400" dirty="0"/>
              <a:t> (1917</a:t>
            </a:r>
            <a:r>
              <a:rPr lang="hr-HR" sz="2400" dirty="0"/>
              <a:t>.</a:t>
            </a:r>
            <a:r>
              <a:rPr lang="en-US" sz="2400" dirty="0"/>
              <a:t>), </a:t>
            </a:r>
            <a:r>
              <a:rPr lang="en-US" sz="2400" dirty="0" err="1"/>
              <a:t>Kraljevo</a:t>
            </a:r>
            <a:r>
              <a:rPr lang="en-US" sz="2400" dirty="0"/>
              <a:t> </a:t>
            </a:r>
            <a:r>
              <a:rPr lang="en-US" sz="2400" dirty="0" err="1"/>
              <a:t>i</a:t>
            </a:r>
            <a:r>
              <a:rPr lang="en-US" sz="2400" dirty="0"/>
              <a:t> </a:t>
            </a:r>
            <a:r>
              <a:rPr lang="en-US" sz="2400" dirty="0" err="1"/>
              <a:t>Cristoval</a:t>
            </a:r>
            <a:r>
              <a:rPr lang="en-US" sz="2400" dirty="0"/>
              <a:t> Colon /</a:t>
            </a:r>
            <a:r>
              <a:rPr lang="en-US" sz="2400" dirty="0" err="1"/>
              <a:t>poslije</a:t>
            </a:r>
            <a:r>
              <a:rPr lang="en-US" sz="2400" dirty="0"/>
              <a:t>: </a:t>
            </a:r>
            <a:r>
              <a:rPr lang="en-US" sz="2400" dirty="0" err="1"/>
              <a:t>Kristofor</a:t>
            </a:r>
            <a:r>
              <a:rPr lang="en-US" sz="2400" dirty="0"/>
              <a:t> </a:t>
            </a:r>
            <a:r>
              <a:rPr lang="en-US" sz="2400" dirty="0" err="1"/>
              <a:t>Kolumbo</a:t>
            </a:r>
            <a:r>
              <a:rPr lang="en-US" sz="2400" dirty="0"/>
              <a:t> (1918</a:t>
            </a:r>
            <a:r>
              <a:rPr lang="hr-HR" sz="2400" dirty="0"/>
              <a:t>.</a:t>
            </a:r>
            <a:r>
              <a:rPr lang="en-US" sz="2400" dirty="0"/>
              <a:t>), Michelangelo Buonarroti (1919</a:t>
            </a:r>
            <a:r>
              <a:rPr lang="hr-HR" sz="2400" dirty="0"/>
              <a:t>.)</a:t>
            </a:r>
            <a:r>
              <a:rPr lang="en-US" sz="2400" dirty="0"/>
              <a:t>, U </a:t>
            </a:r>
            <a:r>
              <a:rPr lang="en-US" sz="2400" dirty="0" err="1"/>
              <a:t>predvečerje</a:t>
            </a:r>
            <a:r>
              <a:rPr lang="en-US" sz="2400" dirty="0"/>
              <a:t> (1919</a:t>
            </a:r>
            <a:r>
              <a:rPr lang="hr-HR" sz="2400" dirty="0"/>
              <a:t>.</a:t>
            </a:r>
            <a:r>
              <a:rPr lang="en-US" sz="2400" dirty="0"/>
              <a:t>), </a:t>
            </a:r>
            <a:r>
              <a:rPr lang="en-US" sz="2400" dirty="0" err="1"/>
              <a:t>Galicija</a:t>
            </a:r>
            <a:r>
              <a:rPr lang="en-US" sz="2400" dirty="0"/>
              <a:t> (1922</a:t>
            </a:r>
            <a:r>
              <a:rPr lang="hr-HR" sz="2400" dirty="0"/>
              <a:t>.</a:t>
            </a:r>
            <a:r>
              <a:rPr lang="en-US" sz="2400" dirty="0"/>
              <a:t>), Adam </a:t>
            </a:r>
            <a:r>
              <a:rPr lang="en-US" sz="2400" dirty="0" err="1"/>
              <a:t>i</a:t>
            </a:r>
            <a:r>
              <a:rPr lang="en-US" sz="2400" dirty="0"/>
              <a:t> Eva (1922), </a:t>
            </a:r>
            <a:r>
              <a:rPr lang="en-US" sz="2400" dirty="0" err="1"/>
              <a:t>Golgota</a:t>
            </a:r>
            <a:r>
              <a:rPr lang="en-US" sz="2400" dirty="0"/>
              <a:t> (1922</a:t>
            </a:r>
            <a:r>
              <a:rPr lang="hr-HR" sz="2400" dirty="0"/>
              <a:t>.</a:t>
            </a:r>
            <a:r>
              <a:rPr lang="en-US" sz="2400" dirty="0"/>
              <a:t>), </a:t>
            </a:r>
            <a:r>
              <a:rPr lang="en-US" sz="2400" dirty="0" err="1"/>
              <a:t>Vučjak</a:t>
            </a:r>
            <a:r>
              <a:rPr lang="en-US" sz="2400" dirty="0"/>
              <a:t> (1923</a:t>
            </a:r>
            <a:r>
              <a:rPr lang="hr-HR" sz="2400" dirty="0"/>
              <a:t>.</a:t>
            </a:r>
            <a:r>
              <a:rPr lang="en-US" sz="2400" dirty="0"/>
              <a:t>), U </a:t>
            </a:r>
            <a:r>
              <a:rPr lang="en-US" sz="2400" dirty="0" err="1"/>
              <a:t>agoniji</a:t>
            </a:r>
            <a:r>
              <a:rPr lang="en-US" sz="2400" dirty="0"/>
              <a:t> (1928</a:t>
            </a:r>
            <a:r>
              <a:rPr lang="hr-HR" sz="2400" dirty="0"/>
              <a:t>.</a:t>
            </a:r>
            <a:r>
              <a:rPr lang="en-US" sz="2400" dirty="0"/>
              <a:t>), </a:t>
            </a:r>
            <a:r>
              <a:rPr lang="en-US" sz="2400" dirty="0" err="1"/>
              <a:t>Gospoda</a:t>
            </a:r>
            <a:r>
              <a:rPr lang="en-US" sz="2400" dirty="0"/>
              <a:t> </a:t>
            </a:r>
            <a:r>
              <a:rPr lang="en-US" sz="2400" dirty="0" err="1"/>
              <a:t>Glembajevi</a:t>
            </a:r>
            <a:r>
              <a:rPr lang="en-US" sz="2400" dirty="0"/>
              <a:t> (1928</a:t>
            </a:r>
            <a:r>
              <a:rPr lang="hr-HR" sz="2400" dirty="0"/>
              <a:t>.</a:t>
            </a:r>
            <a:r>
              <a:rPr lang="en-US" sz="2400" dirty="0"/>
              <a:t>), Leda (1932</a:t>
            </a:r>
            <a:r>
              <a:rPr lang="hr-HR" sz="2400" dirty="0"/>
              <a:t>.</a:t>
            </a:r>
            <a:r>
              <a:rPr lang="en-US" sz="2400" dirty="0"/>
              <a:t>), </a:t>
            </a:r>
            <a:r>
              <a:rPr lang="en-US" sz="2400" dirty="0" err="1"/>
              <a:t>Aretej</a:t>
            </a:r>
            <a:r>
              <a:rPr lang="en-US" sz="2400" dirty="0"/>
              <a:t> (1959</a:t>
            </a:r>
            <a:r>
              <a:rPr lang="hr-HR" sz="2400" dirty="0"/>
              <a:t>.)</a:t>
            </a:r>
            <a:r>
              <a:rPr lang="en-US" sz="2400" dirty="0"/>
              <a:t>, </a:t>
            </a:r>
            <a:r>
              <a:rPr lang="en-US" sz="2400" dirty="0" err="1"/>
              <a:t>Saloma</a:t>
            </a:r>
            <a:r>
              <a:rPr lang="en-US" sz="2400" dirty="0"/>
              <a:t> (</a:t>
            </a:r>
            <a:r>
              <a:rPr lang="hr-HR" sz="2400" dirty="0"/>
              <a:t>1</a:t>
            </a:r>
            <a:r>
              <a:rPr lang="en-US" sz="2400" dirty="0"/>
              <a:t>963</a:t>
            </a:r>
            <a:r>
              <a:rPr lang="hr-HR" sz="2400" dirty="0"/>
              <a:t>.</a:t>
            </a:r>
            <a:r>
              <a:rPr lang="en-US" sz="2400" dirty="0"/>
              <a:t>), Put u raj (1970</a:t>
            </a:r>
            <a:r>
              <a:rPr lang="hr-HR" sz="2400" dirty="0"/>
              <a:t>.</a:t>
            </a:r>
            <a:r>
              <a:rPr lang="en-US" sz="2400" dirty="0"/>
              <a:t>)</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3">
            <a:extLst>
              <a:ext uri="{FF2B5EF4-FFF2-40B4-BE49-F238E27FC236}">
                <a16:creationId xmlns:a16="http://schemas.microsoft.com/office/drawing/2014/main" id="{7A71CEB6-EBB9-419C-A81C-9581FFF65C4D}"/>
              </a:ext>
            </a:extLst>
          </p:cNvPr>
          <p:cNvPicPr>
            <a:picLocks noChangeAspect="1"/>
          </p:cNvPicPr>
          <p:nvPr/>
        </p:nvPicPr>
        <p:blipFill rotWithShape="1">
          <a:blip r:embed="rId2"/>
          <a:srcRect r="5277"/>
          <a:stretch/>
        </p:blipFill>
        <p:spPr>
          <a:xfrm>
            <a:off x="7870131" y="386156"/>
            <a:ext cx="4063999" cy="6085688"/>
          </a:xfrm>
          <a:prstGeom prst="rect">
            <a:avLst/>
          </a:prstGeom>
        </p:spPr>
      </p:pic>
    </p:spTree>
    <p:extLst>
      <p:ext uri="{BB962C8B-B14F-4D97-AF65-F5344CB8AC3E}">
        <p14:creationId xmlns:p14="http://schemas.microsoft.com/office/powerpoint/2010/main" val="281731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1BFBE1-DBD0-4E5D-9D1C-315CEF656B97}"/>
              </a:ext>
            </a:extLst>
          </p:cNvPr>
          <p:cNvSpPr>
            <a:spLocks noGrp="1"/>
          </p:cNvSpPr>
          <p:nvPr>
            <p:ph type="title"/>
          </p:nvPr>
        </p:nvSpPr>
        <p:spPr/>
        <p:txBody>
          <a:bodyPr/>
          <a:lstStyle/>
          <a:p>
            <a:r>
              <a:rPr lang="hr-HR" dirty="0"/>
              <a:t>STVARALAČKE FAZE</a:t>
            </a:r>
            <a:endParaRPr lang="en-US" dirty="0"/>
          </a:p>
        </p:txBody>
      </p:sp>
      <p:sp>
        <p:nvSpPr>
          <p:cNvPr id="3" name="Rezervirano mjesto sadržaja 2">
            <a:extLst>
              <a:ext uri="{FF2B5EF4-FFF2-40B4-BE49-F238E27FC236}">
                <a16:creationId xmlns:a16="http://schemas.microsoft.com/office/drawing/2014/main" id="{2A8CA6FF-B62F-4A1F-B149-4EED7335FE67}"/>
              </a:ext>
            </a:extLst>
          </p:cNvPr>
          <p:cNvSpPr>
            <a:spLocks noGrp="1"/>
          </p:cNvSpPr>
          <p:nvPr>
            <p:ph idx="1"/>
          </p:nvPr>
        </p:nvSpPr>
        <p:spPr/>
        <p:txBody>
          <a:bodyPr>
            <a:normAutofit/>
          </a:bodyPr>
          <a:lstStyle/>
          <a:p>
            <a:pPr marL="457200" indent="-457200">
              <a:buFont typeface="+mj-lt"/>
              <a:buAutoNum type="arabicPeriod"/>
            </a:pPr>
            <a:r>
              <a:rPr lang="hr-HR" sz="2400" dirty="0"/>
              <a:t>PRVA FAZA - drame sabrane u knjizi Legende</a:t>
            </a:r>
          </a:p>
          <a:p>
            <a:pPr marL="457200" indent="-457200">
              <a:buFont typeface="+mj-lt"/>
              <a:buAutoNum type="arabicPeriod"/>
            </a:pPr>
            <a:r>
              <a:rPr lang="hr-HR" sz="2400" dirty="0"/>
              <a:t>DRUGA FAZA - prijelazne drame</a:t>
            </a:r>
          </a:p>
          <a:p>
            <a:pPr marL="457200" indent="-457200">
              <a:buFont typeface="+mj-lt"/>
              <a:buAutoNum type="arabicPeriod"/>
            </a:pPr>
            <a:r>
              <a:rPr lang="hr-HR" sz="2400" dirty="0"/>
              <a:t>TREĆA FAZA - tzv. </a:t>
            </a:r>
            <a:r>
              <a:rPr lang="hr-HR" sz="2400" i="1" dirty="0" err="1"/>
              <a:t>glembajevski</a:t>
            </a:r>
            <a:r>
              <a:rPr lang="hr-HR" sz="2400" i="1" dirty="0"/>
              <a:t> ciklus</a:t>
            </a:r>
          </a:p>
          <a:p>
            <a:pPr marL="457200" indent="-457200">
              <a:buFont typeface="+mj-lt"/>
              <a:buAutoNum type="arabicPeriod"/>
            </a:pPr>
            <a:r>
              <a:rPr lang="hr-HR" sz="2400" dirty="0"/>
              <a:t>ČETVRTA FAZA - drame </a:t>
            </a:r>
            <a:r>
              <a:rPr lang="hr-HR" sz="2400" dirty="0" err="1"/>
              <a:t>Aretej</a:t>
            </a:r>
            <a:r>
              <a:rPr lang="hr-HR" sz="2400" dirty="0"/>
              <a:t> i Put u raj </a:t>
            </a:r>
            <a:endParaRPr lang="en-US" sz="2400" dirty="0"/>
          </a:p>
        </p:txBody>
      </p:sp>
    </p:spTree>
    <p:extLst>
      <p:ext uri="{BB962C8B-B14F-4D97-AF65-F5344CB8AC3E}">
        <p14:creationId xmlns:p14="http://schemas.microsoft.com/office/powerpoint/2010/main" val="287847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2A00AA-570F-4138-BBB9-986826258BF6}"/>
              </a:ext>
            </a:extLst>
          </p:cNvPr>
          <p:cNvSpPr>
            <a:spLocks noGrp="1"/>
          </p:cNvSpPr>
          <p:nvPr>
            <p:ph type="title"/>
          </p:nvPr>
        </p:nvSpPr>
        <p:spPr/>
        <p:txBody>
          <a:bodyPr/>
          <a:lstStyle/>
          <a:p>
            <a:r>
              <a:rPr lang="hr-HR" dirty="0"/>
              <a:t>KRALJEVO</a:t>
            </a:r>
            <a:endParaRPr lang="en-US" dirty="0"/>
          </a:p>
        </p:txBody>
      </p:sp>
      <p:sp>
        <p:nvSpPr>
          <p:cNvPr id="3" name="Rezervirano mjesto teksta 2">
            <a:extLst>
              <a:ext uri="{FF2B5EF4-FFF2-40B4-BE49-F238E27FC236}">
                <a16:creationId xmlns:a16="http://schemas.microsoft.com/office/drawing/2014/main" id="{EEA185B1-F05A-46BA-BFA7-186D5E06AF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628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Naslov 1">
            <a:extLst>
              <a:ext uri="{FF2B5EF4-FFF2-40B4-BE49-F238E27FC236}">
                <a16:creationId xmlns:a16="http://schemas.microsoft.com/office/drawing/2014/main" id="{4D64CA3A-47BA-412F-835D-D3C797200DD0}"/>
              </a:ext>
            </a:extLst>
          </p:cNvPr>
          <p:cNvSpPr>
            <a:spLocks noGrp="1"/>
          </p:cNvSpPr>
          <p:nvPr>
            <p:ph type="title"/>
          </p:nvPr>
        </p:nvSpPr>
        <p:spPr>
          <a:xfrm>
            <a:off x="1371600" y="503767"/>
            <a:ext cx="9380334" cy="941664"/>
          </a:xfrm>
        </p:spPr>
        <p:txBody>
          <a:bodyPr anchor="b">
            <a:normAutofit/>
          </a:bodyPr>
          <a:lstStyle/>
          <a:p>
            <a:pPr algn="r"/>
            <a:r>
              <a:rPr lang="hr-HR" dirty="0"/>
              <a:t>OPĆENITO O DJELU</a:t>
            </a:r>
            <a:endParaRPr lang="en-US" dirty="0"/>
          </a:p>
        </p:txBody>
      </p:sp>
      <p:sp>
        <p:nvSpPr>
          <p:cNvPr id="3" name="Rezervirano mjesto sadržaja 2">
            <a:extLst>
              <a:ext uri="{FF2B5EF4-FFF2-40B4-BE49-F238E27FC236}">
                <a16:creationId xmlns:a16="http://schemas.microsoft.com/office/drawing/2014/main" id="{50D57B83-E3DA-4706-AD1F-B507C63DFDA6}"/>
              </a:ext>
            </a:extLst>
          </p:cNvPr>
          <p:cNvSpPr>
            <a:spLocks noGrp="1"/>
          </p:cNvSpPr>
          <p:nvPr>
            <p:ph idx="1"/>
          </p:nvPr>
        </p:nvSpPr>
        <p:spPr>
          <a:xfrm>
            <a:off x="1371600" y="1793710"/>
            <a:ext cx="6758273" cy="4073690"/>
          </a:xfrm>
        </p:spPr>
        <p:txBody>
          <a:bodyPr anchor="t">
            <a:normAutofit/>
          </a:bodyPr>
          <a:lstStyle/>
          <a:p>
            <a:r>
              <a:rPr lang="hr-HR" sz="2400" dirty="0"/>
              <a:t>Objavljeno 1918. </a:t>
            </a:r>
          </a:p>
          <a:p>
            <a:r>
              <a:rPr lang="hr-HR" sz="2400" dirty="0"/>
              <a:t>Prvi pokušaj totalnog teatra</a:t>
            </a:r>
          </a:p>
          <a:p>
            <a:r>
              <a:rPr lang="hr-HR" sz="2400" dirty="0"/>
              <a:t>Vrijeme radnje: jedna noć u kolovozu</a:t>
            </a:r>
          </a:p>
          <a:p>
            <a:r>
              <a:rPr lang="hr-HR" sz="2400" dirty="0"/>
              <a:t>Mjesto radnje: Kraljevski sajam</a:t>
            </a:r>
          </a:p>
          <a:p>
            <a:r>
              <a:rPr lang="hr-HR" sz="2400" dirty="0"/>
              <a:t>Temeljni problem drame: Kako KAOS svijeta prikazati u umjetničkoj FORMI</a:t>
            </a:r>
          </a:p>
          <a:p>
            <a:r>
              <a:rPr lang="hr-HR" sz="2400" dirty="0"/>
              <a:t>Važnost didaskalija </a:t>
            </a:r>
          </a:p>
          <a:p>
            <a:endParaRPr lang="en-US"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885171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A8CF5662-CA36-43C5-8909-13292CC0E582}"/>
              </a:ext>
            </a:extLst>
          </p:cNvPr>
          <p:cNvPicPr>
            <a:picLocks noChangeAspect="1"/>
          </p:cNvPicPr>
          <p:nvPr/>
        </p:nvPicPr>
        <p:blipFill rotWithShape="1">
          <a:blip r:embed="rId2">
            <a:alphaModFix amt="35000"/>
          </a:blip>
          <a:srcRect t="15414"/>
          <a:stretch/>
        </p:blipFill>
        <p:spPr>
          <a:xfrm>
            <a:off x="-1" y="10"/>
            <a:ext cx="12192001" cy="6857990"/>
          </a:xfrm>
          <a:prstGeom prst="rect">
            <a:avLst/>
          </a:prstGeom>
        </p:spPr>
      </p:pic>
      <p:sp>
        <p:nvSpPr>
          <p:cNvPr id="16" name="Content Placeholder 7">
            <a:extLst>
              <a:ext uri="{FF2B5EF4-FFF2-40B4-BE49-F238E27FC236}">
                <a16:creationId xmlns:a16="http://schemas.microsoft.com/office/drawing/2014/main" id="{E708169C-EDA8-4059-85E7-9B72AE77DE7C}"/>
              </a:ext>
            </a:extLst>
          </p:cNvPr>
          <p:cNvSpPr>
            <a:spLocks noGrp="1"/>
          </p:cNvSpPr>
          <p:nvPr>
            <p:ph idx="1"/>
          </p:nvPr>
        </p:nvSpPr>
        <p:spPr>
          <a:xfrm>
            <a:off x="1371600" y="914400"/>
            <a:ext cx="9601200" cy="4953000"/>
          </a:xfrm>
        </p:spPr>
        <p:txBody>
          <a:bodyPr>
            <a:normAutofit/>
          </a:bodyPr>
          <a:lstStyle/>
          <a:p>
            <a:r>
              <a:rPr lang="hr-HR" sz="2400" dirty="0"/>
              <a:t>Čitatelju se približuje atmosfera sajma</a:t>
            </a:r>
          </a:p>
          <a:p>
            <a:r>
              <a:rPr lang="hr-HR" sz="2400" dirty="0"/>
              <a:t>Svađa između </a:t>
            </a:r>
            <a:r>
              <a:rPr lang="hr-HR" sz="2400" dirty="0" err="1"/>
              <a:t>Dacara</a:t>
            </a:r>
            <a:r>
              <a:rPr lang="hr-HR" sz="2400" dirty="0"/>
              <a:t> i </a:t>
            </a:r>
            <a:r>
              <a:rPr lang="hr-HR" sz="2400" dirty="0" err="1"/>
              <a:t>Kumeka</a:t>
            </a:r>
            <a:r>
              <a:rPr lang="hr-HR" sz="2400" dirty="0"/>
              <a:t> </a:t>
            </a:r>
            <a:r>
              <a:rPr lang="hr-HR" sz="2400" dirty="0" err="1"/>
              <a:t>Šestinčana</a:t>
            </a:r>
            <a:endParaRPr lang="hr-HR" sz="2400" dirty="0"/>
          </a:p>
          <a:p>
            <a:r>
              <a:rPr lang="hr-HR" sz="2400" dirty="0"/>
              <a:t>Malograđani, purgeri</a:t>
            </a:r>
          </a:p>
          <a:p>
            <a:r>
              <a:rPr lang="hr-HR" sz="2400" dirty="0"/>
              <a:t>Radnja se premješta u krčmu- Stella, </a:t>
            </a:r>
            <a:r>
              <a:rPr lang="hr-HR" sz="2400" dirty="0" err="1"/>
              <a:t>Margit</a:t>
            </a:r>
            <a:r>
              <a:rPr lang="hr-HR" sz="2400" dirty="0"/>
              <a:t>, </a:t>
            </a:r>
            <a:r>
              <a:rPr lang="hr-HR" sz="2400" dirty="0" err="1"/>
              <a:t>Madam</a:t>
            </a:r>
            <a:endParaRPr lang="hr-HR" sz="2400" dirty="0"/>
          </a:p>
          <a:p>
            <a:r>
              <a:rPr lang="hr-HR" sz="2400" dirty="0"/>
              <a:t>Samoubojstvo Janeza zbog žene</a:t>
            </a:r>
          </a:p>
          <a:p>
            <a:r>
              <a:rPr lang="hr-HR" sz="2400" dirty="0"/>
              <a:t>Janez se pojavljuje u krčmi</a:t>
            </a:r>
          </a:p>
          <a:p>
            <a:r>
              <a:rPr lang="hr-HR" sz="2400" dirty="0"/>
              <a:t>Razgovor Janeza i </a:t>
            </a:r>
            <a:r>
              <a:rPr lang="hr-HR" sz="2400" dirty="0" err="1"/>
              <a:t>Štijefa</a:t>
            </a:r>
            <a:r>
              <a:rPr lang="hr-HR" sz="2400" dirty="0"/>
              <a:t> koji se utopio</a:t>
            </a:r>
          </a:p>
          <a:p>
            <a:r>
              <a:rPr lang="hr-HR" sz="2400" dirty="0" err="1"/>
              <a:t>Štijef</a:t>
            </a:r>
            <a:r>
              <a:rPr lang="hr-HR" sz="2400" dirty="0"/>
              <a:t> odlazi na Mirogoj, a Janez odlazi Anki</a:t>
            </a:r>
          </a:p>
          <a:p>
            <a:r>
              <a:rPr lang="hr-HR" sz="2400" dirty="0"/>
              <a:t>Govori joj kako se ubio štrikom, ali da zbog nje ne može </a:t>
            </a:r>
            <a:r>
              <a:rPr lang="hr-HR" sz="2400" dirty="0" err="1"/>
              <a:t>umrjeti</a:t>
            </a:r>
            <a:endParaRPr lang="hr-HR" sz="2400" dirty="0"/>
          </a:p>
          <a:p>
            <a:endParaRPr lang="en-US" sz="2400" dirty="0"/>
          </a:p>
        </p:txBody>
      </p:sp>
    </p:spTree>
    <p:extLst>
      <p:ext uri="{BB962C8B-B14F-4D97-AF65-F5344CB8AC3E}">
        <p14:creationId xmlns:p14="http://schemas.microsoft.com/office/powerpoint/2010/main" val="26720743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8D537B62-1507-432E-8FC7-0D33E0299947}"/>
              </a:ext>
            </a:extLst>
          </p:cNvPr>
          <p:cNvPicPr>
            <a:picLocks noChangeAspect="1"/>
          </p:cNvPicPr>
          <p:nvPr/>
        </p:nvPicPr>
        <p:blipFill rotWithShape="1">
          <a:blip r:embed="rId2">
            <a:alphaModFix amt="35000"/>
          </a:blip>
          <a:srcRect t="15414"/>
          <a:stretch/>
        </p:blipFill>
        <p:spPr>
          <a:xfrm>
            <a:off x="-1" y="10"/>
            <a:ext cx="12192001" cy="6857990"/>
          </a:xfrm>
          <a:prstGeom prst="rect">
            <a:avLst/>
          </a:prstGeom>
        </p:spPr>
      </p:pic>
      <p:sp>
        <p:nvSpPr>
          <p:cNvPr id="5" name="AutoShape 2" descr="Kraljevo | TEATAR.HR">
            <a:extLst>
              <a:ext uri="{FF2B5EF4-FFF2-40B4-BE49-F238E27FC236}">
                <a16:creationId xmlns:a16="http://schemas.microsoft.com/office/drawing/2014/main" id="{EB9CEE74-B54F-46EA-90EC-424FAD8BAD1E}"/>
              </a:ext>
            </a:extLst>
          </p:cNvPr>
          <p:cNvSpPr>
            <a:spLocks noGrp="1" noChangeAspect="1" noChangeArrowheads="1"/>
          </p:cNvSpPr>
          <p:nvPr>
            <p:ph idx="1"/>
          </p:nvPr>
        </p:nvSpPr>
        <p:spPr bwMode="auto">
          <a:xfrm>
            <a:off x="1371600" y="1538514"/>
            <a:ext cx="9601200" cy="43288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hr-HR" sz="2400" dirty="0"/>
              <a:t>Govori joj kako se objesio, ali da zbog nje ne može umrijeti </a:t>
            </a:r>
          </a:p>
          <a:p>
            <a:r>
              <a:rPr lang="hr-HR" sz="2400" dirty="0"/>
              <a:t>Ona ga tjera</a:t>
            </a:r>
          </a:p>
          <a:p>
            <a:r>
              <a:rPr lang="hr-HR" sz="2400" dirty="0" err="1"/>
              <a:t>Herkules</a:t>
            </a:r>
            <a:r>
              <a:rPr lang="hr-HR" sz="2400" dirty="0"/>
              <a:t> i Anka odlaze nakon napada Janeza na </a:t>
            </a:r>
            <a:r>
              <a:rPr lang="hr-HR" sz="2400" dirty="0" err="1"/>
              <a:t>Herkulesa</a:t>
            </a:r>
            <a:endParaRPr lang="hr-HR" sz="2400" dirty="0"/>
          </a:p>
          <a:p>
            <a:r>
              <a:rPr lang="hr-HR" sz="2400" dirty="0"/>
              <a:t>Janez pije do zore</a:t>
            </a:r>
          </a:p>
          <a:p>
            <a:r>
              <a:rPr lang="hr-HR" sz="2400" dirty="0"/>
              <a:t>Po njega dolaze mrtvačka kola</a:t>
            </a:r>
          </a:p>
          <a:p>
            <a:r>
              <a:rPr lang="hr-HR" sz="2400" dirty="0"/>
              <a:t>Ples se nastavlja i opet se slavi Kraljevo</a:t>
            </a:r>
            <a:endParaRPr lang="en-US" sz="2400" dirty="0"/>
          </a:p>
        </p:txBody>
      </p:sp>
    </p:spTree>
    <p:extLst>
      <p:ext uri="{BB962C8B-B14F-4D97-AF65-F5344CB8AC3E}">
        <p14:creationId xmlns:p14="http://schemas.microsoft.com/office/powerpoint/2010/main" val="40483568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accent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accent1"/>
          </a:solidFill>
          <a:ln w="0">
            <a:noFill/>
            <a:prstDash val="solid"/>
            <a:round/>
            <a:headEnd/>
            <a:tailEnd/>
          </a:ln>
        </p:spPr>
      </p:sp>
      <p:sp>
        <p:nvSpPr>
          <p:cNvPr id="18" name="Rectangle 17">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4" name="TekstniOkvir 3">
            <a:extLst>
              <a:ext uri="{FF2B5EF4-FFF2-40B4-BE49-F238E27FC236}">
                <a16:creationId xmlns:a16="http://schemas.microsoft.com/office/drawing/2014/main" id="{FA2BAA41-FCC2-431F-9741-0E5A1868F118}"/>
              </a:ext>
            </a:extLst>
          </p:cNvPr>
          <p:cNvSpPr txBox="1"/>
          <p:nvPr/>
        </p:nvSpPr>
        <p:spPr>
          <a:xfrm>
            <a:off x="1317290" y="1667046"/>
            <a:ext cx="10058400" cy="279461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r-HR" sz="2400" dirty="0"/>
              <a:t>Kaos je ostvaren SIMULTANIZMOM</a:t>
            </a:r>
          </a:p>
          <a:p>
            <a:pPr marL="342900" indent="-342900">
              <a:lnSpc>
                <a:spcPct val="150000"/>
              </a:lnSpc>
              <a:buFont typeface="Wingdings" panose="05000000000000000000" pitchFamily="2" charset="2"/>
              <a:buChar char="§"/>
            </a:pPr>
            <a:r>
              <a:rPr lang="hr-HR" sz="2400" dirty="0"/>
              <a:t>Razbija se uzročno-posljedična povezanost prizora (</a:t>
            </a:r>
            <a:r>
              <a:rPr lang="hr-HR" sz="2400" dirty="0" err="1"/>
              <a:t>akauzalnost</a:t>
            </a:r>
            <a:r>
              <a:rPr lang="hr-HR" sz="2400" dirty="0"/>
              <a:t>)</a:t>
            </a:r>
          </a:p>
          <a:p>
            <a:pPr marL="342900" indent="-342900">
              <a:lnSpc>
                <a:spcPct val="150000"/>
              </a:lnSpc>
              <a:buFont typeface="Wingdings" panose="05000000000000000000" pitchFamily="2" charset="2"/>
              <a:buChar char="§"/>
            </a:pPr>
            <a:r>
              <a:rPr lang="hr-HR" sz="2400" dirty="0"/>
              <a:t>Krleža prikazuje svijet kao teatar/pozornicu</a:t>
            </a:r>
          </a:p>
          <a:p>
            <a:pPr marL="342900" indent="-342900">
              <a:lnSpc>
                <a:spcPct val="150000"/>
              </a:lnSpc>
              <a:buFont typeface="Wingdings" panose="05000000000000000000" pitchFamily="2" charset="2"/>
              <a:buChar char="§"/>
            </a:pPr>
            <a:r>
              <a:rPr lang="hr-HR" sz="2400" dirty="0"/>
              <a:t>Važne masovne scene</a:t>
            </a:r>
          </a:p>
          <a:p>
            <a:pPr marL="342900" indent="-342900">
              <a:lnSpc>
                <a:spcPct val="150000"/>
              </a:lnSpc>
              <a:buFont typeface="Wingdings" panose="05000000000000000000" pitchFamily="2" charset="2"/>
              <a:buChar char="§"/>
            </a:pPr>
            <a:r>
              <a:rPr lang="hr-HR" sz="2400" dirty="0"/>
              <a:t>Temeljni motiv djela: kolo</a:t>
            </a:r>
          </a:p>
        </p:txBody>
      </p:sp>
    </p:spTree>
    <p:extLst>
      <p:ext uri="{BB962C8B-B14F-4D97-AF65-F5344CB8AC3E}">
        <p14:creationId xmlns:p14="http://schemas.microsoft.com/office/powerpoint/2010/main" val="11398024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Žetva">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TM10001105[[fn=Žetva]]</Template>
  <TotalTime>33</TotalTime>
  <Words>934</Words>
  <Application>Microsoft Office PowerPoint</Application>
  <PresentationFormat>Široki zaslon</PresentationFormat>
  <Paragraphs>75</Paragraphs>
  <Slides>14</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14</vt:i4>
      </vt:variant>
    </vt:vector>
  </HeadingPairs>
  <TitlesOfParts>
    <vt:vector size="17" baseType="lpstr">
      <vt:lpstr>Franklin Gothic Book</vt:lpstr>
      <vt:lpstr>Wingdings</vt:lpstr>
      <vt:lpstr>Žetva</vt:lpstr>
      <vt:lpstr>KRLEŽA KAO DRAMATIČAR</vt:lpstr>
      <vt:lpstr>PowerPoint prezentacija</vt:lpstr>
      <vt:lpstr>Drame</vt:lpstr>
      <vt:lpstr>STVARALAČKE FAZE</vt:lpstr>
      <vt:lpstr>KRALJEVO</vt:lpstr>
      <vt:lpstr>OPĆENITO O DJELU</vt:lpstr>
      <vt:lpstr>PowerPoint prezentacija</vt:lpstr>
      <vt:lpstr>PowerPoint prezentacija</vt:lpstr>
      <vt:lpstr>PowerPoint prezentacija</vt:lpstr>
      <vt:lpstr>LIKOVI</vt:lpstr>
      <vt:lpstr>PowerPoint prezentacija</vt:lpstr>
      <vt:lpstr>PowerPoint prezentacija</vt:lpstr>
      <vt:lpstr>PowerPoint prezentacija</vt:lpstr>
      <vt:lpstr>KRALJEVO – SAŽETAK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KRLEŽA KAO DRAMATIČAR</dc:title>
  <dc:creator>Sarah Furjan</dc:creator>
  <cp:lastModifiedBy>Sunčica Podoreški</cp:lastModifiedBy>
  <cp:revision>6</cp:revision>
  <dcterms:created xsi:type="dcterms:W3CDTF">2020-12-20T14:27:04Z</dcterms:created>
  <dcterms:modified xsi:type="dcterms:W3CDTF">2020-12-21T20:22:08Z</dcterms:modified>
</cp:coreProperties>
</file>