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6" r:id="rId2"/>
    <p:sldId id="847" r:id="rId3"/>
    <p:sldId id="849" r:id="rId4"/>
    <p:sldId id="888" r:id="rId5"/>
    <p:sldId id="908" r:id="rId6"/>
    <p:sldId id="890" r:id="rId7"/>
    <p:sldId id="905" r:id="rId8"/>
    <p:sldId id="891" r:id="rId9"/>
    <p:sldId id="892" r:id="rId10"/>
    <p:sldId id="894" r:id="rId11"/>
    <p:sldId id="895" r:id="rId12"/>
    <p:sldId id="893" r:id="rId13"/>
    <p:sldId id="896" r:id="rId14"/>
    <p:sldId id="907" r:id="rId15"/>
    <p:sldId id="897" r:id="rId16"/>
    <p:sldId id="898" r:id="rId17"/>
    <p:sldId id="889" r:id="rId18"/>
    <p:sldId id="354" r:id="rId19"/>
  </p:sldIdLst>
  <p:sldSz cx="9144000" cy="6858000" type="screen4x3"/>
  <p:notesSz cx="6858000" cy="9144000"/>
  <p:custDataLst>
    <p:tags r:id="rId22"/>
  </p:custDataLst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13F148"/>
    <a:srgbClr val="1108C8"/>
    <a:srgbClr val="FF0000"/>
    <a:srgbClr val="6F68F2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3" autoAdjust="0"/>
    <p:restoredTop sz="94572" autoAdjust="0"/>
  </p:normalViewPr>
  <p:slideViewPr>
    <p:cSldViewPr snapToGrid="0">
      <p:cViewPr varScale="1">
        <p:scale>
          <a:sx n="114" d="100"/>
          <a:sy n="114" d="100"/>
        </p:scale>
        <p:origin x="207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27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r-HR" altLang="sr-Latn-R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E90683-943D-44E0-A04B-3D65814F745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r-HR" altLang="sr-Latn-R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text styles</a:t>
            </a:r>
          </a:p>
          <a:p>
            <a:pPr lvl="1"/>
            <a:r>
              <a:rPr lang="hr-HR" altLang="sr-Latn-RS"/>
              <a:t>Second level</a:t>
            </a:r>
          </a:p>
          <a:p>
            <a:pPr lvl="2"/>
            <a:r>
              <a:rPr lang="hr-HR" altLang="sr-Latn-RS"/>
              <a:t>Third level</a:t>
            </a:r>
          </a:p>
          <a:p>
            <a:pPr lvl="3"/>
            <a:r>
              <a:rPr lang="hr-HR" altLang="sr-Latn-RS"/>
              <a:t>Fourth level</a:t>
            </a:r>
          </a:p>
          <a:p>
            <a:pPr lvl="4"/>
            <a:r>
              <a:rPr lang="hr-HR" altLang="sr-Latn-R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D0E38D-51A5-4C49-84C1-1CD044A0986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FCE4E7-0E9D-4693-A117-4F2031CFAD7B}" type="slidenum">
              <a:rPr lang="hr-HR" altLang="sr-Latn-RS"/>
              <a:pPr/>
              <a:t>1</a:t>
            </a:fld>
            <a:endParaRPr lang="hr-HR" altLang="sr-Latn-R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39940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4297F7-3243-482F-A0F8-D07D45D06696}" type="slidenum">
              <a:rPr lang="hr-HR" altLang="sr-Latn-RS"/>
              <a:pPr/>
              <a:t>10</a:t>
            </a:fld>
            <a:endParaRPr lang="hr-HR" altLang="sr-Latn-RS"/>
          </a:p>
        </p:txBody>
      </p:sp>
      <p:sp>
        <p:nvSpPr>
          <p:cNvPr id="113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1131524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BDAC50-AE0F-48DF-BDC5-C76260671EB5}" type="slidenum">
              <a:rPr lang="hr-HR" altLang="sr-Latn-RS"/>
              <a:pPr/>
              <a:t>11</a:t>
            </a:fld>
            <a:endParaRPr lang="hr-HR" altLang="sr-Latn-RS"/>
          </a:p>
        </p:txBody>
      </p:sp>
      <p:sp>
        <p:nvSpPr>
          <p:cNvPr id="113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1133572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37441A-1648-4A7E-8D6B-DD33BC17D73C}" type="slidenum">
              <a:rPr lang="hr-HR" altLang="sr-Latn-RS"/>
              <a:pPr/>
              <a:t>12</a:t>
            </a:fld>
            <a:endParaRPr lang="hr-HR" altLang="sr-Latn-RS"/>
          </a:p>
        </p:txBody>
      </p:sp>
      <p:sp>
        <p:nvSpPr>
          <p:cNvPr id="112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1129476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343536-6904-446B-9713-2B805674A562}" type="slidenum">
              <a:rPr lang="hr-HR" altLang="sr-Latn-RS"/>
              <a:pPr/>
              <a:t>13</a:t>
            </a:fld>
            <a:endParaRPr lang="hr-HR" altLang="sr-Latn-RS"/>
          </a:p>
        </p:txBody>
      </p:sp>
      <p:sp>
        <p:nvSpPr>
          <p:cNvPr id="113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1135620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EAF09E-1A9B-499F-A198-17BB28846E65}" type="slidenum">
              <a:rPr lang="hr-HR" altLang="sr-Latn-RS"/>
              <a:pPr/>
              <a:t>14</a:t>
            </a:fld>
            <a:endParaRPr lang="hr-HR" altLang="sr-Latn-RS"/>
          </a:p>
        </p:txBody>
      </p:sp>
      <p:sp>
        <p:nvSpPr>
          <p:cNvPr id="115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6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1156100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F58254-94F1-41C3-85CB-5D00781F29A4}" type="slidenum">
              <a:rPr lang="hr-HR" altLang="sr-Latn-RS"/>
              <a:pPr/>
              <a:t>15</a:t>
            </a:fld>
            <a:endParaRPr lang="hr-HR" altLang="sr-Latn-RS"/>
          </a:p>
        </p:txBody>
      </p:sp>
      <p:sp>
        <p:nvSpPr>
          <p:cNvPr id="113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1137668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258F4E-DED5-4035-A502-BDC5635E5210}" type="slidenum">
              <a:rPr lang="hr-HR" altLang="sr-Latn-RS"/>
              <a:pPr/>
              <a:t>16</a:t>
            </a:fld>
            <a:endParaRPr lang="hr-HR" altLang="sr-Latn-RS"/>
          </a:p>
        </p:txBody>
      </p:sp>
      <p:sp>
        <p:nvSpPr>
          <p:cNvPr id="113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1139716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34BA5A-18D3-4BDB-B08D-0D95636C8EE4}" type="slidenum">
              <a:rPr lang="hr-HR" altLang="sr-Latn-RS"/>
              <a:pPr/>
              <a:t>17</a:t>
            </a:fld>
            <a:endParaRPr lang="hr-HR" altLang="sr-Latn-RS"/>
          </a:p>
        </p:txBody>
      </p:sp>
      <p:sp>
        <p:nvSpPr>
          <p:cNvPr id="110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1108996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4139C-6E7A-4C20-9410-3AAB0F8F1802}" type="slidenum">
              <a:rPr lang="hr-HR" altLang="sr-Latn-RS"/>
              <a:pPr/>
              <a:t>2</a:t>
            </a:fld>
            <a:endParaRPr lang="hr-HR" altLang="sr-Latn-RS"/>
          </a:p>
        </p:txBody>
      </p:sp>
      <p:sp>
        <p:nvSpPr>
          <p:cNvPr id="99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999428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1F72CB-D6CC-4B95-B501-172C1B119885}" type="slidenum">
              <a:rPr lang="hr-HR" altLang="sr-Latn-RS"/>
              <a:pPr/>
              <a:t>3</a:t>
            </a:fld>
            <a:endParaRPr lang="hr-HR" altLang="sr-Latn-RS"/>
          </a:p>
        </p:txBody>
      </p:sp>
      <p:sp>
        <p:nvSpPr>
          <p:cNvPr id="100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6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1006596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AC56D9-EDB9-4FA0-A40B-DE148BD768B9}" type="slidenum">
              <a:rPr lang="hr-HR" altLang="sr-Latn-RS"/>
              <a:pPr/>
              <a:t>4</a:t>
            </a:fld>
            <a:endParaRPr lang="hr-HR" altLang="sr-Latn-RS"/>
          </a:p>
        </p:txBody>
      </p:sp>
      <p:sp>
        <p:nvSpPr>
          <p:cNvPr id="110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1106948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95C946-1053-4A7A-B1F3-985DF65CD2BC}" type="slidenum">
              <a:rPr lang="hr-HR" altLang="sr-Latn-RS"/>
              <a:pPr/>
              <a:t>5</a:t>
            </a:fld>
            <a:endParaRPr lang="hr-HR" altLang="sr-Latn-RS"/>
          </a:p>
        </p:txBody>
      </p:sp>
      <p:sp>
        <p:nvSpPr>
          <p:cNvPr id="115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1158148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9F42DC-225E-4EDA-8E80-5F277891513A}" type="slidenum">
              <a:rPr lang="hr-HR" altLang="sr-Latn-RS"/>
              <a:pPr/>
              <a:t>6</a:t>
            </a:fld>
            <a:endParaRPr lang="hr-HR" altLang="sr-Latn-RS"/>
          </a:p>
        </p:txBody>
      </p:sp>
      <p:sp>
        <p:nvSpPr>
          <p:cNvPr id="1111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1111044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2FE88D-1FCD-45E2-AE95-0E75F4D56F93}" type="slidenum">
              <a:rPr lang="hr-HR" altLang="sr-Latn-RS"/>
              <a:pPr/>
              <a:t>7</a:t>
            </a:fld>
            <a:endParaRPr lang="hr-HR" altLang="sr-Latn-RS"/>
          </a:p>
        </p:txBody>
      </p:sp>
      <p:sp>
        <p:nvSpPr>
          <p:cNvPr id="115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2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1152004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50C2B2-6074-4F16-8ACA-5AC05D83EB52}" type="slidenum">
              <a:rPr lang="hr-HR" altLang="sr-Latn-RS"/>
              <a:pPr/>
              <a:t>8</a:t>
            </a:fld>
            <a:endParaRPr lang="hr-HR" altLang="sr-Latn-RS"/>
          </a:p>
        </p:txBody>
      </p:sp>
      <p:sp>
        <p:nvSpPr>
          <p:cNvPr id="112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1125380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BFD18-CAD4-4D81-A6C8-2588639CA366}" type="slidenum">
              <a:rPr lang="hr-HR" altLang="sr-Latn-RS"/>
              <a:pPr/>
              <a:t>9</a:t>
            </a:fld>
            <a:endParaRPr lang="hr-HR" altLang="sr-Latn-RS"/>
          </a:p>
        </p:txBody>
      </p:sp>
      <p:sp>
        <p:nvSpPr>
          <p:cNvPr id="112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sr-Latn-RS" altLang="sr-Latn-RS"/>
          </a:p>
        </p:txBody>
      </p:sp>
      <p:sp>
        <p:nvSpPr>
          <p:cNvPr id="1127428" name="Rezervirano mjesto podnožja 8"/>
          <p:cNvSpPr txBox="1">
            <a:spLocks noGrp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200">
                <a:latin typeface="Times New Roman" panose="02020603050405020304" pitchFamily="18" charset="0"/>
              </a:rPr>
              <a:t>skolafb@gmail.com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BC4976-BEEF-40A5-9EFD-822F0783CC92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skolafb@gmail.com</a:t>
            </a:r>
          </a:p>
        </p:txBody>
      </p:sp>
    </p:spTree>
    <p:extLst>
      <p:ext uri="{BB962C8B-B14F-4D97-AF65-F5344CB8AC3E}">
        <p14:creationId xmlns:p14="http://schemas.microsoft.com/office/powerpoint/2010/main" val="162544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DEE4F6-C120-45A0-9014-861A2A875128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skolafb@gmail.com</a:t>
            </a:r>
          </a:p>
        </p:txBody>
      </p:sp>
    </p:spTree>
    <p:extLst>
      <p:ext uri="{BB962C8B-B14F-4D97-AF65-F5344CB8AC3E}">
        <p14:creationId xmlns:p14="http://schemas.microsoft.com/office/powerpoint/2010/main" val="419937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E83188-C72C-4D5B-9E80-573EF9AB0ACD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skolafb@gmail.com</a:t>
            </a:r>
          </a:p>
        </p:txBody>
      </p:sp>
    </p:spTree>
    <p:extLst>
      <p:ext uri="{BB962C8B-B14F-4D97-AF65-F5344CB8AC3E}">
        <p14:creationId xmlns:p14="http://schemas.microsoft.com/office/powerpoint/2010/main" val="4227516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010400" y="6497638"/>
            <a:ext cx="2133600" cy="288925"/>
          </a:xfrm>
        </p:spPr>
        <p:txBody>
          <a:bodyPr/>
          <a:lstStyle>
            <a:lvl1pPr>
              <a:defRPr/>
            </a:lvl1pPr>
          </a:lstStyle>
          <a:p>
            <a:fld id="{A740D6B6-E34C-4F8E-9831-D0848FC12CC5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60725" y="6497638"/>
            <a:ext cx="2895600" cy="260350"/>
          </a:xfrm>
        </p:spPr>
        <p:txBody>
          <a:bodyPr/>
          <a:lstStyle>
            <a:lvl1pPr>
              <a:defRPr/>
            </a:lvl1pPr>
          </a:lstStyle>
          <a:p>
            <a:r>
              <a:rPr lang="hr-HR" altLang="sr-Latn-RS"/>
              <a:t>skolafb@gmail.com</a:t>
            </a:r>
          </a:p>
        </p:txBody>
      </p:sp>
    </p:spTree>
    <p:extLst>
      <p:ext uri="{BB962C8B-B14F-4D97-AF65-F5344CB8AC3E}">
        <p14:creationId xmlns:p14="http://schemas.microsoft.com/office/powerpoint/2010/main" val="370863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32278E-7739-48C3-9403-88C5BAEF8807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skolafb@gmail.com</a:t>
            </a:r>
          </a:p>
        </p:txBody>
      </p:sp>
    </p:spTree>
    <p:extLst>
      <p:ext uri="{BB962C8B-B14F-4D97-AF65-F5344CB8AC3E}">
        <p14:creationId xmlns:p14="http://schemas.microsoft.com/office/powerpoint/2010/main" val="166872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5E0AF1-1F02-4570-AF81-94331F31A596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skolafb@gmail.com</a:t>
            </a:r>
          </a:p>
        </p:txBody>
      </p:sp>
    </p:spTree>
    <p:extLst>
      <p:ext uri="{BB962C8B-B14F-4D97-AF65-F5344CB8AC3E}">
        <p14:creationId xmlns:p14="http://schemas.microsoft.com/office/powerpoint/2010/main" val="29904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821C48-AB77-4D1D-AAFC-206DA773EEDD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skolafb@gmail.com</a:t>
            </a:r>
          </a:p>
        </p:txBody>
      </p:sp>
    </p:spTree>
    <p:extLst>
      <p:ext uri="{BB962C8B-B14F-4D97-AF65-F5344CB8AC3E}">
        <p14:creationId xmlns:p14="http://schemas.microsoft.com/office/powerpoint/2010/main" val="164175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A960AC-72D7-4323-812E-F3B0F7B5183A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skolafb@gmail.com</a:t>
            </a:r>
          </a:p>
        </p:txBody>
      </p:sp>
    </p:spTree>
    <p:extLst>
      <p:ext uri="{BB962C8B-B14F-4D97-AF65-F5344CB8AC3E}">
        <p14:creationId xmlns:p14="http://schemas.microsoft.com/office/powerpoint/2010/main" val="64830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AE7CD6-DB44-4D00-9AEF-5F23BDCA65E8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skolafb@gmail.com</a:t>
            </a:r>
          </a:p>
        </p:txBody>
      </p:sp>
    </p:spTree>
    <p:extLst>
      <p:ext uri="{BB962C8B-B14F-4D97-AF65-F5344CB8AC3E}">
        <p14:creationId xmlns:p14="http://schemas.microsoft.com/office/powerpoint/2010/main" val="178136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0C3469-AFE1-4150-8489-A5044798C02E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skolafb@gmail.com</a:t>
            </a:r>
          </a:p>
        </p:txBody>
      </p:sp>
    </p:spTree>
    <p:extLst>
      <p:ext uri="{BB962C8B-B14F-4D97-AF65-F5344CB8AC3E}">
        <p14:creationId xmlns:p14="http://schemas.microsoft.com/office/powerpoint/2010/main" val="233232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A8E326-6DA4-4E73-BFF0-8C97332C22E9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skolafb@gmail.com</a:t>
            </a:r>
          </a:p>
        </p:txBody>
      </p:sp>
    </p:spTree>
    <p:extLst>
      <p:ext uri="{BB962C8B-B14F-4D97-AF65-F5344CB8AC3E}">
        <p14:creationId xmlns:p14="http://schemas.microsoft.com/office/powerpoint/2010/main" val="53958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816F65A-D342-489C-99BE-E495D09822B6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skolafb@gmail.com</a:t>
            </a:r>
          </a:p>
        </p:txBody>
      </p:sp>
    </p:spTree>
    <p:extLst>
      <p:ext uri="{BB962C8B-B14F-4D97-AF65-F5344CB8AC3E}">
        <p14:creationId xmlns:p14="http://schemas.microsoft.com/office/powerpoint/2010/main" val="374354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00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Rectangle 5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97638"/>
            <a:ext cx="213360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EA2329-20FA-4882-97E4-AD0D6A87953A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0725" y="6497638"/>
            <a:ext cx="2895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r>
              <a:rPr lang="hr-HR" altLang="sr-Latn-RS"/>
              <a:t>skolafb@gmail.com</a:t>
            </a:r>
          </a:p>
        </p:txBody>
      </p:sp>
      <p:pic>
        <p:nvPicPr>
          <p:cNvPr id="1072" name="Picture 38" descr="C:\Documents and Settings\Anton\My Documents\My Pictures\logo.jpg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28575"/>
            <a:ext cx="1763713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zervirano mjesto datuma 5"/>
          <p:cNvSpPr txBox="1">
            <a:spLocks noGrp="1"/>
          </p:cNvSpPr>
          <p:nvPr userDrawn="1"/>
        </p:nvSpPr>
        <p:spPr>
          <a:xfrm>
            <a:off x="4500563" y="0"/>
            <a:ext cx="4498975" cy="365125"/>
          </a:xfrm>
          <a:prstGeom prst="rect">
            <a:avLst/>
          </a:prstGeom>
          <a:noFill/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983E032D-2521-4369-95EF-E9CDA28F11F9}" type="datetime2">
              <a:rPr lang="hr-HR" altLang="sr-Latn-RS"/>
              <a:pPr algn="r"/>
              <a:t>petak, 27. studenog 2020.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9E62F-F308-407F-B332-E5DEB160C550}" type="slidenum">
              <a:rPr lang="hr-HR" altLang="sr-Latn-RS"/>
              <a:pPr/>
              <a:t>1</a:t>
            </a:fld>
            <a:endParaRPr lang="hr-HR" altLang="sr-Latn-R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23554" name="Rectangle 1026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6956" y="1446202"/>
            <a:ext cx="8640713" cy="105728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r-HR" sz="5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cs typeface="+mj-cs"/>
              </a:rPr>
              <a:t>TEHNIČKO CRTANJE</a:t>
            </a:r>
          </a:p>
        </p:txBody>
      </p:sp>
      <p:sp>
        <p:nvSpPr>
          <p:cNvPr id="38915" name="Rectangle 1027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3141663"/>
            <a:ext cx="9144000" cy="100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"/>
          <a:lstStyle/>
          <a:p>
            <a:pPr marL="0" indent="0" algn="ctr">
              <a:buFontTx/>
              <a:buNone/>
            </a:pPr>
            <a:r>
              <a:rPr lang="hr-HR" altLang="sr-Latn-RS" sz="4400">
                <a:latin typeface="Times New Roman" panose="02020603050405020304" pitchFamily="18" charset="0"/>
              </a:rPr>
              <a:t>I razred</a:t>
            </a:r>
          </a:p>
        </p:txBody>
      </p:sp>
      <p:sp>
        <p:nvSpPr>
          <p:cNvPr id="38918" name="Rectangle 1027"/>
          <p:cNvSpPr>
            <a:spLocks noChangeArrowheads="1"/>
          </p:cNvSpPr>
          <p:nvPr/>
        </p:nvSpPr>
        <p:spPr bwMode="auto">
          <a:xfrm>
            <a:off x="0" y="4508500"/>
            <a:ext cx="91440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"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600">
                <a:latin typeface="Times New Roman" panose="02020603050405020304" pitchFamily="18" charset="0"/>
              </a:rPr>
              <a:t>Predmetni nastavnik:</a:t>
            </a:r>
          </a:p>
          <a:p>
            <a:r>
              <a:rPr lang="hr-HR" altLang="sr-Latn-RS" sz="3700">
                <a:latin typeface="Times New Roman" panose="02020603050405020304" pitchFamily="18" charset="0"/>
              </a:rPr>
              <a:t>Anton Mrakovčić dipl.ing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616A8-4580-4A6C-9041-7F91E479E1A1}" type="slidenum">
              <a:rPr lang="hr-HR" altLang="sr-Latn-RS"/>
              <a:pPr/>
              <a:t>10</a:t>
            </a:fld>
            <a:endParaRPr lang="hr-HR" altLang="sr-Latn-R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1130498" name="Text Box 2"/>
          <p:cNvSpPr txBox="1">
            <a:spLocks noChangeArrowheads="1"/>
          </p:cNvSpPr>
          <p:nvPr/>
        </p:nvSpPr>
        <p:spPr bwMode="auto">
          <a:xfrm>
            <a:off x="4854575" y="206375"/>
            <a:ext cx="4210050" cy="19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hr-HR" altLang="sr-Latn-RS" sz="800"/>
              <a:t>Okvir i zaglavlje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Dovoljan broj ortogonalnih projekcija</a:t>
            </a:r>
          </a:p>
          <a:p>
            <a:pPr>
              <a:buFontTx/>
              <a:buAutoNum type="arabicPeriod"/>
            </a:pPr>
            <a:r>
              <a:rPr lang="hr-HR" altLang="sr-Latn-RS" sz="2800">
                <a:solidFill>
                  <a:srgbClr val="FF0000"/>
                </a:solidFill>
              </a:rPr>
              <a:t>Dimenzije (kote) – duljinska ograničenja i tolerancije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Geometrijska ograničenja (tolerancije položaja i oblika)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Oznake obrade (tolerancije hrapavosti)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Napomene i objašnjenja</a:t>
            </a:r>
          </a:p>
        </p:txBody>
      </p:sp>
      <p:pic>
        <p:nvPicPr>
          <p:cNvPr id="1130501" name="Picture 5" descr="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498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0503" name="Picture 7" descr="vježba 30 - radionicki crte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81" t="18929" r="11372" b="3900"/>
          <a:stretch>
            <a:fillRect/>
          </a:stretch>
        </p:blipFill>
        <p:spPr bwMode="auto">
          <a:xfrm>
            <a:off x="5168900" y="2563813"/>
            <a:ext cx="3767138" cy="413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0504" name="Oval 8"/>
          <p:cNvSpPr>
            <a:spLocks noChangeArrowheads="1"/>
          </p:cNvSpPr>
          <p:nvPr/>
        </p:nvSpPr>
        <p:spPr bwMode="auto">
          <a:xfrm>
            <a:off x="2259013" y="4583113"/>
            <a:ext cx="817562" cy="80645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30505" name="Oval 9"/>
          <p:cNvSpPr>
            <a:spLocks noChangeArrowheads="1"/>
          </p:cNvSpPr>
          <p:nvPr/>
        </p:nvSpPr>
        <p:spPr bwMode="auto">
          <a:xfrm>
            <a:off x="4297363" y="1655763"/>
            <a:ext cx="558800" cy="80645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A4155-870E-48A0-8899-AD6B34C22D20}" type="slidenum">
              <a:rPr lang="hr-HR" altLang="sr-Latn-RS"/>
              <a:pPr/>
              <a:t>11</a:t>
            </a:fld>
            <a:endParaRPr lang="hr-HR" altLang="sr-Latn-R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1132546" name="Text Box 2"/>
          <p:cNvSpPr txBox="1">
            <a:spLocks noChangeArrowheads="1"/>
          </p:cNvSpPr>
          <p:nvPr/>
        </p:nvSpPr>
        <p:spPr bwMode="auto">
          <a:xfrm>
            <a:off x="4854575" y="206375"/>
            <a:ext cx="4210050" cy="19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hr-HR" altLang="sr-Latn-RS" sz="800"/>
              <a:t>Okvir i zaglavlje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Dovoljan broj ortogonalnih projekcija</a:t>
            </a:r>
          </a:p>
          <a:p>
            <a:pPr>
              <a:buFontTx/>
              <a:buAutoNum type="arabicPeriod"/>
            </a:pPr>
            <a:r>
              <a:rPr lang="hr-HR" altLang="sr-Latn-RS" sz="2800">
                <a:solidFill>
                  <a:srgbClr val="FF0000"/>
                </a:solidFill>
              </a:rPr>
              <a:t>Dimenzije (kote) – duljinska ograničenja i tolerancije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Geometrijska ograničenja (tolerancije položaja i oblika)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Oznake obrade (tolerancije hrapavosti)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Napomene i objašnjenja</a:t>
            </a:r>
          </a:p>
        </p:txBody>
      </p:sp>
      <p:pic>
        <p:nvPicPr>
          <p:cNvPr id="11325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4" t="10150" r="29303" b="17186"/>
          <a:stretch>
            <a:fillRect/>
          </a:stretch>
        </p:blipFill>
        <p:spPr bwMode="auto">
          <a:xfrm>
            <a:off x="5210175" y="2843213"/>
            <a:ext cx="3468688" cy="329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32549" name="Picture 5" descr="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482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2550" name="Oval 6"/>
          <p:cNvSpPr>
            <a:spLocks noChangeArrowheads="1"/>
          </p:cNvSpPr>
          <p:nvPr/>
        </p:nvSpPr>
        <p:spPr bwMode="auto">
          <a:xfrm>
            <a:off x="2259013" y="4583113"/>
            <a:ext cx="817562" cy="80645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32551" name="Oval 7"/>
          <p:cNvSpPr>
            <a:spLocks noChangeArrowheads="1"/>
          </p:cNvSpPr>
          <p:nvPr/>
        </p:nvSpPr>
        <p:spPr bwMode="auto">
          <a:xfrm>
            <a:off x="4297363" y="1655763"/>
            <a:ext cx="558800" cy="80645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32552" name="Oval 8"/>
          <p:cNvSpPr>
            <a:spLocks noChangeArrowheads="1"/>
          </p:cNvSpPr>
          <p:nvPr/>
        </p:nvSpPr>
        <p:spPr bwMode="auto">
          <a:xfrm>
            <a:off x="3517900" y="4776788"/>
            <a:ext cx="1333500" cy="1409700"/>
          </a:xfrm>
          <a:prstGeom prst="ellipse">
            <a:avLst/>
          </a:prstGeom>
          <a:noFill/>
          <a:ln w="57150">
            <a:solidFill>
              <a:srgbClr val="1108C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72A4D-11A2-4EF5-93B9-87710EFA0FFA}" type="slidenum">
              <a:rPr lang="hr-HR" altLang="sr-Latn-RS"/>
              <a:pPr/>
              <a:t>12</a:t>
            </a:fld>
            <a:endParaRPr lang="hr-HR" altLang="sr-Latn-R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1128450" name="Text Box 2"/>
          <p:cNvSpPr txBox="1">
            <a:spLocks noChangeArrowheads="1"/>
          </p:cNvSpPr>
          <p:nvPr/>
        </p:nvSpPr>
        <p:spPr bwMode="auto">
          <a:xfrm>
            <a:off x="4854575" y="206375"/>
            <a:ext cx="4210050" cy="241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hr-HR" altLang="sr-Latn-RS" sz="800"/>
              <a:t>Okvir i zaglavlje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Dovoljan broj ortogonalnih projekcija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Dimenzije (kote) – duljinska ograničenja ili tolerancije</a:t>
            </a:r>
          </a:p>
          <a:p>
            <a:pPr>
              <a:buFontTx/>
              <a:buAutoNum type="arabicPeriod"/>
            </a:pPr>
            <a:r>
              <a:rPr lang="hr-HR" altLang="sr-Latn-RS" sz="2800">
                <a:solidFill>
                  <a:srgbClr val="FF0000"/>
                </a:solidFill>
              </a:rPr>
              <a:t>Geometrijska ograničenja (tolerancije položaja i oblika)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Oznake obrade (tolerancije hrapavosti)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Napomene i objašnjenja</a:t>
            </a:r>
          </a:p>
        </p:txBody>
      </p:sp>
      <p:pic>
        <p:nvPicPr>
          <p:cNvPr id="11284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4" t="10150" r="29303" b="17186"/>
          <a:stretch>
            <a:fillRect/>
          </a:stretch>
        </p:blipFill>
        <p:spPr bwMode="auto">
          <a:xfrm>
            <a:off x="5210175" y="2843213"/>
            <a:ext cx="3468688" cy="329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8453" name="Picture 5" descr="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482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8454" name="Oval 6"/>
          <p:cNvSpPr>
            <a:spLocks noChangeArrowheads="1"/>
          </p:cNvSpPr>
          <p:nvPr/>
        </p:nvSpPr>
        <p:spPr bwMode="auto">
          <a:xfrm>
            <a:off x="3124200" y="2344738"/>
            <a:ext cx="558800" cy="80645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28455" name="Oval 7"/>
          <p:cNvSpPr>
            <a:spLocks noChangeArrowheads="1"/>
          </p:cNvSpPr>
          <p:nvPr/>
        </p:nvSpPr>
        <p:spPr bwMode="auto">
          <a:xfrm>
            <a:off x="3630613" y="987425"/>
            <a:ext cx="1322387" cy="644525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F46EC-1382-4D14-B01A-C68C4F363EEF}" type="slidenum">
              <a:rPr lang="hr-HR" altLang="sr-Latn-RS"/>
              <a:pPr/>
              <a:t>13</a:t>
            </a:fld>
            <a:endParaRPr lang="hr-HR" altLang="sr-Latn-R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1134594" name="Text Box 2"/>
          <p:cNvSpPr txBox="1">
            <a:spLocks noChangeArrowheads="1"/>
          </p:cNvSpPr>
          <p:nvPr/>
        </p:nvSpPr>
        <p:spPr bwMode="auto">
          <a:xfrm>
            <a:off x="4854575" y="206375"/>
            <a:ext cx="4210050" cy="155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hr-HR" altLang="sr-Latn-RS" sz="800"/>
              <a:t>Okvir i zaglavlje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Dovoljan broj ortogonalnih projekcija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Dimenzije (kote) – duljinska ograničenja ili tolerancije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Geometrijska ograničenja (tolerancije položaja i oblika)</a:t>
            </a:r>
          </a:p>
          <a:p>
            <a:pPr>
              <a:buFontTx/>
              <a:buAutoNum type="arabicPeriod"/>
            </a:pPr>
            <a:r>
              <a:rPr lang="hr-HR" altLang="sr-Latn-RS" sz="2800">
                <a:solidFill>
                  <a:srgbClr val="FF0000"/>
                </a:solidFill>
              </a:rPr>
              <a:t>Oznake obrade (tolerancije hrapavosti)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Napomene i objašnjenja</a:t>
            </a:r>
          </a:p>
        </p:txBody>
      </p:sp>
      <p:pic>
        <p:nvPicPr>
          <p:cNvPr id="11345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4" t="10150" r="29303" b="17186"/>
          <a:stretch>
            <a:fillRect/>
          </a:stretch>
        </p:blipFill>
        <p:spPr bwMode="auto">
          <a:xfrm>
            <a:off x="5210175" y="2843213"/>
            <a:ext cx="3468688" cy="329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34597" name="Picture 5" descr="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498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C014A-B024-4EDB-B487-AC04123E9CF1}" type="slidenum">
              <a:rPr lang="hr-HR" altLang="sr-Latn-RS"/>
              <a:pPr/>
              <a:t>14</a:t>
            </a:fld>
            <a:endParaRPr lang="hr-HR" altLang="sr-Latn-R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1155074" name="Text Box 2"/>
          <p:cNvSpPr txBox="1">
            <a:spLocks noChangeArrowheads="1"/>
          </p:cNvSpPr>
          <p:nvPr/>
        </p:nvSpPr>
        <p:spPr bwMode="auto">
          <a:xfrm>
            <a:off x="4854575" y="206375"/>
            <a:ext cx="4210050" cy="155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hr-HR" altLang="sr-Latn-RS" sz="800"/>
              <a:t>Okvir i zaglavlje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Dovoljan broj ortogonalnih projekcija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Dimenzije (kote) – duljinska ograničenja ili tolerancije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Geometrijska ograničenja (tolerancije položaja i oblika)</a:t>
            </a:r>
          </a:p>
          <a:p>
            <a:pPr>
              <a:buFontTx/>
              <a:buAutoNum type="arabicPeriod"/>
            </a:pPr>
            <a:r>
              <a:rPr lang="hr-HR" altLang="sr-Latn-RS" sz="2800">
                <a:solidFill>
                  <a:srgbClr val="FF0000"/>
                </a:solidFill>
              </a:rPr>
              <a:t>Oznake obrade (tolerancije hrapavosti)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Napomene i objašnjenja</a:t>
            </a:r>
          </a:p>
        </p:txBody>
      </p:sp>
      <p:pic>
        <p:nvPicPr>
          <p:cNvPr id="1155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4" t="10150" r="29303" b="17186"/>
          <a:stretch>
            <a:fillRect/>
          </a:stretch>
        </p:blipFill>
        <p:spPr bwMode="auto">
          <a:xfrm>
            <a:off x="5210175" y="2843213"/>
            <a:ext cx="3468688" cy="329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55076" name="Picture 4" descr="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498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5077" name="Oval 5"/>
          <p:cNvSpPr>
            <a:spLocks noChangeArrowheads="1"/>
          </p:cNvSpPr>
          <p:nvPr/>
        </p:nvSpPr>
        <p:spPr bwMode="auto">
          <a:xfrm>
            <a:off x="1639888" y="44450"/>
            <a:ext cx="3248025" cy="931863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265C7-DBA3-4CCA-B060-8ED2888AC0E3}" type="slidenum">
              <a:rPr lang="hr-HR" altLang="sr-Latn-RS"/>
              <a:pPr/>
              <a:t>15</a:t>
            </a:fld>
            <a:endParaRPr lang="hr-HR" altLang="sr-Latn-R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1136642" name="Text Box 2"/>
          <p:cNvSpPr txBox="1">
            <a:spLocks noChangeArrowheads="1"/>
          </p:cNvSpPr>
          <p:nvPr/>
        </p:nvSpPr>
        <p:spPr bwMode="auto">
          <a:xfrm>
            <a:off x="4854575" y="206375"/>
            <a:ext cx="4210050" cy="155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hr-HR" altLang="sr-Latn-RS" sz="800"/>
              <a:t>Okvir i zaglavlje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Dovoljan broj ortogonalnih projekcija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Dimenzije (kote) – duljinska ograničenja ili tolerancije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Geometrijska ograničenja (tolerancije položaja i oblika)</a:t>
            </a:r>
          </a:p>
          <a:p>
            <a:pPr>
              <a:buFontTx/>
              <a:buAutoNum type="arabicPeriod"/>
            </a:pPr>
            <a:r>
              <a:rPr lang="hr-HR" altLang="sr-Latn-RS" sz="2800">
                <a:solidFill>
                  <a:srgbClr val="FF0000"/>
                </a:solidFill>
              </a:rPr>
              <a:t>Oznake obrade (tolerancije hrapavosti)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Napomene i objašnjenja</a:t>
            </a:r>
          </a:p>
        </p:txBody>
      </p:sp>
      <p:pic>
        <p:nvPicPr>
          <p:cNvPr id="11366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4" t="10150" r="29303" b="17186"/>
          <a:stretch>
            <a:fillRect/>
          </a:stretch>
        </p:blipFill>
        <p:spPr bwMode="auto">
          <a:xfrm>
            <a:off x="5210175" y="2843213"/>
            <a:ext cx="3468688" cy="329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36645" name="Picture 5" descr="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482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6646" name="Oval 6"/>
          <p:cNvSpPr>
            <a:spLocks noChangeArrowheads="1"/>
          </p:cNvSpPr>
          <p:nvPr/>
        </p:nvSpPr>
        <p:spPr bwMode="auto">
          <a:xfrm>
            <a:off x="2563813" y="33338"/>
            <a:ext cx="2324100" cy="931862"/>
          </a:xfrm>
          <a:prstGeom prst="ellipse">
            <a:avLst/>
          </a:prstGeom>
          <a:noFill/>
          <a:ln w="57150">
            <a:solidFill>
              <a:srgbClr val="1108C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36647" name="Oval 7"/>
          <p:cNvSpPr>
            <a:spLocks noChangeArrowheads="1"/>
          </p:cNvSpPr>
          <p:nvPr/>
        </p:nvSpPr>
        <p:spPr bwMode="auto">
          <a:xfrm>
            <a:off x="392113" y="4886325"/>
            <a:ext cx="3248025" cy="931863"/>
          </a:xfrm>
          <a:prstGeom prst="ellipse">
            <a:avLst/>
          </a:prstGeom>
          <a:noFill/>
          <a:ln w="57150">
            <a:solidFill>
              <a:srgbClr val="1108C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2C9C3-CFE0-4181-954F-1EE5D63394CB}" type="slidenum">
              <a:rPr lang="hr-HR" altLang="sr-Latn-RS"/>
              <a:pPr/>
              <a:t>16</a:t>
            </a:fld>
            <a:endParaRPr lang="hr-HR" altLang="sr-Latn-R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1138690" name="Text Box 2"/>
          <p:cNvSpPr txBox="1">
            <a:spLocks noChangeArrowheads="1"/>
          </p:cNvSpPr>
          <p:nvPr/>
        </p:nvSpPr>
        <p:spPr bwMode="auto">
          <a:xfrm>
            <a:off x="4854575" y="206375"/>
            <a:ext cx="4210050" cy="155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hr-HR" altLang="sr-Latn-RS" sz="800"/>
              <a:t>Okvir i zaglavlje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Dovoljan broj ortogonalnih projekcija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Dimenzije (kote) – duljinska ograničenja ili tolerancije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Geometrijska ograničenja (tolerancije položaja i oblika)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Oznake obrade (tolerancije hrapavosti)</a:t>
            </a:r>
          </a:p>
          <a:p>
            <a:pPr>
              <a:buFontTx/>
              <a:buAutoNum type="arabicPeriod"/>
            </a:pPr>
            <a:r>
              <a:rPr lang="hr-HR" altLang="sr-Latn-RS" sz="2800">
                <a:solidFill>
                  <a:srgbClr val="FF0000"/>
                </a:solidFill>
              </a:rPr>
              <a:t>Napomene i objašnjenja</a:t>
            </a:r>
          </a:p>
        </p:txBody>
      </p:sp>
      <p:pic>
        <p:nvPicPr>
          <p:cNvPr id="11386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4" t="10150" r="29303" b="17186"/>
          <a:stretch>
            <a:fillRect/>
          </a:stretch>
        </p:blipFill>
        <p:spPr bwMode="auto">
          <a:xfrm>
            <a:off x="5210175" y="2843213"/>
            <a:ext cx="3468688" cy="329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38693" name="Picture 5" descr="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498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8694" name="Oval 6"/>
          <p:cNvSpPr>
            <a:spLocks noChangeArrowheads="1"/>
          </p:cNvSpPr>
          <p:nvPr/>
        </p:nvSpPr>
        <p:spPr bwMode="auto">
          <a:xfrm>
            <a:off x="177800" y="5627688"/>
            <a:ext cx="3248025" cy="931862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806E-D527-4419-8CA2-85EAD7C1D89A}" type="slidenum">
              <a:rPr lang="hr-HR" altLang="sr-Latn-RS"/>
              <a:pPr/>
              <a:t>17</a:t>
            </a:fld>
            <a:endParaRPr lang="hr-HR" altLang="sr-Latn-R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466948" name="Rectangle 4"/>
          <p:cNvSpPr>
            <a:spLocks noChangeArrowheads="1"/>
          </p:cNvSpPr>
          <p:nvPr/>
        </p:nvSpPr>
        <p:spPr bwMode="auto">
          <a:xfrm>
            <a:off x="1762125" y="447675"/>
            <a:ext cx="6691313" cy="719138"/>
          </a:xfrm>
          <a:prstGeom prst="rect">
            <a:avLst/>
          </a:prstGeom>
          <a:gradFill rotWithShape="1">
            <a:gsLst>
              <a:gs pos="0">
                <a:srgbClr val="66FF33"/>
              </a:gs>
              <a:gs pos="100000">
                <a:srgbClr val="FFCC00">
                  <a:alpha val="92000"/>
                </a:srgbClr>
              </a:gs>
            </a:gsLst>
            <a:path path="shape">
              <a:fillToRect l="50000" t="50000" r="50000" b="50000"/>
            </a:path>
          </a:gradFill>
          <a:ln w="15875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r-HR" altLang="sr-Latn-RS" sz="3200">
                <a:solidFill>
                  <a:schemeClr val="tx2"/>
                </a:solidFill>
              </a:rPr>
              <a:t>IZRADA RADIONIČKIH CRTEŽA</a:t>
            </a:r>
          </a:p>
        </p:txBody>
      </p:sp>
      <p:sp>
        <p:nvSpPr>
          <p:cNvPr id="466949" name="Rectangle 5"/>
          <p:cNvSpPr>
            <a:spLocks noChangeArrowheads="1"/>
          </p:cNvSpPr>
          <p:nvPr/>
        </p:nvSpPr>
        <p:spPr bwMode="auto">
          <a:xfrm>
            <a:off x="563563" y="1370013"/>
            <a:ext cx="8207375" cy="48958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indent="88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endParaRPr lang="hr-HR" altLang="sr-Latn-RS" sz="800" b="1">
              <a:solidFill>
                <a:srgbClr val="3333FF"/>
              </a:solidFill>
            </a:endParaRPr>
          </a:p>
          <a:p>
            <a:pPr eaLnBrk="0" hangingPunct="0"/>
            <a:endParaRPr lang="hr-HR" altLang="sr-Latn-RS" b="1"/>
          </a:p>
        </p:txBody>
      </p:sp>
      <p:sp>
        <p:nvSpPr>
          <p:cNvPr id="515078" name="Rectangle 6"/>
          <p:cNvSpPr>
            <a:spLocks noChangeArrowheads="1"/>
          </p:cNvSpPr>
          <p:nvPr/>
        </p:nvSpPr>
        <p:spPr bwMode="auto">
          <a:xfrm>
            <a:off x="601663" y="1616075"/>
            <a:ext cx="61483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000" b="1" u="sng">
                <a:solidFill>
                  <a:srgbClr val="2107E1"/>
                </a:solidFill>
              </a:rPr>
              <a:t>3. Dijelovi radioničkih crteža</a:t>
            </a:r>
            <a:endParaRPr lang="en-US" altLang="sr-Latn-RS" sz="2000" b="1" u="sng">
              <a:solidFill>
                <a:srgbClr val="2107E1"/>
              </a:solidFill>
            </a:endParaRPr>
          </a:p>
        </p:txBody>
      </p:sp>
      <p:pic>
        <p:nvPicPr>
          <p:cNvPr id="1107973" name="Picture 5" descr="vježba 30 - radionicki crte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2047875"/>
            <a:ext cx="7091363" cy="415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42536-FB8F-4A35-99E1-3E6AFC3D07FB}" type="slidenum">
              <a:rPr lang="hr-HR" altLang="sr-Latn-RS"/>
              <a:pPr/>
              <a:t>18</a:t>
            </a:fld>
            <a:endParaRPr lang="hr-HR" altLang="sr-Latn-R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502786" name="WordArt 2"/>
          <p:cNvSpPr>
            <a:spLocks noChangeArrowheads="1" noChangeShapeType="1" noTextEdit="1"/>
          </p:cNvSpPr>
          <p:nvPr/>
        </p:nvSpPr>
        <p:spPr bwMode="auto">
          <a:xfrm rot="-301514">
            <a:off x="596900" y="2490788"/>
            <a:ext cx="9258300" cy="22256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77319"/>
              </a:avLst>
            </a:prstTxWarp>
            <a:scene3d>
              <a:camera prst="legacyPerspectiveTopLeft">
                <a:rot lat="0" lon="2051998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6600"/>
              </a:contourClr>
            </a:sp3d>
          </a:bodyPr>
          <a:lstStyle/>
          <a:p>
            <a:pPr algn="ctr"/>
            <a:r>
              <a:rPr lang="hr-H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6600"/>
                    </a:gs>
                    <a:gs pos="100000">
                      <a:srgbClr val="FFFFFF"/>
                    </a:gs>
                  </a:gsLst>
                  <a:lin ang="5700000" scaled="1"/>
                </a:gradFill>
                <a:latin typeface="Arial Black" panose="020B0A04020102020204" pitchFamily="34" charset="0"/>
              </a:rPr>
              <a:t>Hvala na pozornosti</a:t>
            </a:r>
          </a:p>
        </p:txBody>
      </p:sp>
      <p:sp>
        <p:nvSpPr>
          <p:cNvPr id="502788" name="Rectangle 4"/>
          <p:cNvSpPr>
            <a:spLocks noChangeArrowheads="1"/>
          </p:cNvSpPr>
          <p:nvPr/>
        </p:nvSpPr>
        <p:spPr bwMode="auto">
          <a:xfrm>
            <a:off x="454025" y="1482725"/>
            <a:ext cx="8207375" cy="4895850"/>
          </a:xfrm>
          <a:prstGeom prst="rect">
            <a:avLst/>
          </a:prstGeom>
          <a:noFill/>
          <a:ln w="3175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indent="88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endParaRPr lang="hr-HR" altLang="sr-Latn-RS" sz="800" b="1">
              <a:solidFill>
                <a:srgbClr val="3333FF"/>
              </a:solidFill>
            </a:endParaRPr>
          </a:p>
          <a:p>
            <a:pPr eaLnBrk="0" hangingPunct="0"/>
            <a:endParaRPr lang="hr-HR" altLang="sr-Latn-RS" b="1"/>
          </a:p>
        </p:txBody>
      </p:sp>
      <p:sp>
        <p:nvSpPr>
          <p:cNvPr id="466948" name="Rectangle 4"/>
          <p:cNvSpPr>
            <a:spLocks noChangeArrowheads="1"/>
          </p:cNvSpPr>
          <p:nvPr/>
        </p:nvSpPr>
        <p:spPr bwMode="auto">
          <a:xfrm>
            <a:off x="1762125" y="447675"/>
            <a:ext cx="6691313" cy="719138"/>
          </a:xfrm>
          <a:prstGeom prst="rect">
            <a:avLst/>
          </a:prstGeom>
          <a:gradFill rotWithShape="1">
            <a:gsLst>
              <a:gs pos="0">
                <a:srgbClr val="66FF33"/>
              </a:gs>
              <a:gs pos="100000">
                <a:srgbClr val="FFCC00">
                  <a:alpha val="92000"/>
                </a:srgbClr>
              </a:gs>
            </a:gsLst>
            <a:path path="shape">
              <a:fillToRect l="50000" t="50000" r="50000" b="50000"/>
            </a:path>
          </a:gradFill>
          <a:ln w="15875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r-HR" altLang="sr-Latn-RS" sz="3200">
                <a:solidFill>
                  <a:schemeClr val="tx2"/>
                </a:solidFill>
              </a:rPr>
              <a:t>IZRADA RADIONIČKIH CRTEŽA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A1C2A-8301-45C2-A653-DF74975D1C0E}" type="slidenum">
              <a:rPr lang="hr-HR" altLang="sr-Latn-RS"/>
              <a:pPr/>
              <a:t>2</a:t>
            </a:fld>
            <a:endParaRPr lang="hr-HR" altLang="sr-Latn-R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998402" name="Rectangle 2"/>
          <p:cNvSpPr>
            <a:spLocks noChangeArrowheads="1"/>
          </p:cNvSpPr>
          <p:nvPr/>
        </p:nvSpPr>
        <p:spPr bwMode="auto">
          <a:xfrm>
            <a:off x="1092200" y="1771650"/>
            <a:ext cx="6950075" cy="2751138"/>
          </a:xfrm>
          <a:prstGeom prst="rect">
            <a:avLst/>
          </a:prstGeom>
          <a:solidFill>
            <a:srgbClr val="00CC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3366FF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b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6000" b="1">
                <a:solidFill>
                  <a:srgbClr val="00CCFF"/>
                </a:solidFill>
                <a:effectDag name="">
                  <a:cont type="tree" name="">
                    <a:effect ref="fillLine"/>
                    <a:outerShdw dist="38100" dir="13500000" algn="br">
                      <a:srgbClr val="55DDFE"/>
                    </a:outerShdw>
                  </a:cont>
                  <a:cont type="tree" name="">
                    <a:effect ref="fillLine"/>
                    <a:outerShdw dist="38100" dir="2700000" algn="tl">
                      <a:srgbClr val="007A98"/>
                    </a:outerShdw>
                  </a:cont>
                  <a:effect ref="fillLine"/>
                </a:effectDag>
              </a:rPr>
              <a:t>IZRADA RADIONIČKIH CRTEŽA</a:t>
            </a:r>
            <a:endParaRPr lang="hr-HR" altLang="sr-Latn-RS" sz="6000">
              <a:solidFill>
                <a:srgbClr val="00CCFF"/>
              </a:solidFill>
              <a:effectDag name="">
                <a:cont type="tree" name="">
                  <a:effect ref="fillLine"/>
                  <a:outerShdw dist="38100" dir="13500000" algn="br">
                    <a:srgbClr val="55DDFE"/>
                  </a:outerShdw>
                </a:cont>
                <a:cont type="tree" name="">
                  <a:effect ref="fillLine"/>
                  <a:outerShdw dist="38100" dir="2700000" algn="tl">
                    <a:srgbClr val="007A98"/>
                  </a:outerShdw>
                </a:cont>
                <a:effect ref="fillLine"/>
              </a:effectDag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7035D-8980-4793-9BC7-F6FB3A820FED}" type="slidenum">
              <a:rPr lang="hr-HR" altLang="sr-Latn-RS"/>
              <a:pPr/>
              <a:t>3</a:t>
            </a:fld>
            <a:endParaRPr lang="hr-HR" altLang="sr-Latn-RS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466948" name="Rectangle 4"/>
          <p:cNvSpPr>
            <a:spLocks noChangeArrowheads="1"/>
          </p:cNvSpPr>
          <p:nvPr/>
        </p:nvSpPr>
        <p:spPr bwMode="auto">
          <a:xfrm>
            <a:off x="1762125" y="447675"/>
            <a:ext cx="6691313" cy="719138"/>
          </a:xfrm>
          <a:prstGeom prst="rect">
            <a:avLst/>
          </a:prstGeom>
          <a:gradFill rotWithShape="1">
            <a:gsLst>
              <a:gs pos="0">
                <a:srgbClr val="66FF33"/>
              </a:gs>
              <a:gs pos="100000">
                <a:srgbClr val="FFCC00">
                  <a:alpha val="92000"/>
                </a:srgbClr>
              </a:gs>
            </a:gsLst>
            <a:path path="shape">
              <a:fillToRect l="50000" t="50000" r="50000" b="50000"/>
            </a:path>
          </a:gradFill>
          <a:ln w="15875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r-HR" altLang="sr-Latn-RS" sz="3200">
                <a:solidFill>
                  <a:schemeClr val="tx2"/>
                </a:solidFill>
              </a:rPr>
              <a:t>IZRADA RADIONIČKIH CRTEŽA</a:t>
            </a:r>
          </a:p>
        </p:txBody>
      </p:sp>
      <p:sp>
        <p:nvSpPr>
          <p:cNvPr id="466949" name="Rectangle 5"/>
          <p:cNvSpPr>
            <a:spLocks noChangeArrowheads="1"/>
          </p:cNvSpPr>
          <p:nvPr/>
        </p:nvSpPr>
        <p:spPr bwMode="auto">
          <a:xfrm>
            <a:off x="563563" y="1370013"/>
            <a:ext cx="8207375" cy="48958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indent="88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endParaRPr lang="hr-HR" altLang="sr-Latn-RS" sz="800" b="1">
              <a:solidFill>
                <a:srgbClr val="3333FF"/>
              </a:solidFill>
            </a:endParaRPr>
          </a:p>
          <a:p>
            <a:pPr eaLnBrk="0" hangingPunct="0"/>
            <a:endParaRPr lang="hr-HR" altLang="sr-Latn-RS" b="1"/>
          </a:p>
        </p:txBody>
      </p:sp>
      <p:sp>
        <p:nvSpPr>
          <p:cNvPr id="466951" name="Rectangle 7"/>
          <p:cNvSpPr>
            <a:spLocks noChangeArrowheads="1"/>
          </p:cNvSpPr>
          <p:nvPr/>
        </p:nvSpPr>
        <p:spPr bwMode="auto">
          <a:xfrm>
            <a:off x="635000" y="1441450"/>
            <a:ext cx="7837488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000" b="1" u="sng">
                <a:solidFill>
                  <a:srgbClr val="2107E1"/>
                </a:solidFill>
              </a:rPr>
              <a:t>1. Redoslijed postupaka pri izradi crteža i shema</a:t>
            </a:r>
            <a:endParaRPr lang="en-US" altLang="sr-Latn-RS" sz="2000" b="1" u="sng">
              <a:solidFill>
                <a:srgbClr val="2107E1"/>
              </a:solidFill>
            </a:endParaRPr>
          </a:p>
        </p:txBody>
      </p:sp>
      <p:sp>
        <p:nvSpPr>
          <p:cNvPr id="466952" name="Rectangle 8"/>
          <p:cNvSpPr>
            <a:spLocks noChangeArrowheads="1"/>
          </p:cNvSpPr>
          <p:nvPr/>
        </p:nvSpPr>
        <p:spPr bwMode="auto">
          <a:xfrm>
            <a:off x="706438" y="1801813"/>
            <a:ext cx="7766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>
                <a:solidFill>
                  <a:srgbClr val="C80404"/>
                </a:solidFill>
              </a:rPr>
              <a:t>Pri izradi crteža potrebno je pridržavati se sljedećeg redoslijeda postupaka:</a:t>
            </a:r>
          </a:p>
        </p:txBody>
      </p:sp>
      <p:sp>
        <p:nvSpPr>
          <p:cNvPr id="466953" name="Rectangle 9"/>
          <p:cNvSpPr>
            <a:spLocks noChangeArrowheads="1"/>
          </p:cNvSpPr>
          <p:nvPr/>
        </p:nvSpPr>
        <p:spPr bwMode="auto">
          <a:xfrm>
            <a:off x="635000" y="2178050"/>
            <a:ext cx="79930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Tx/>
              <a:buAutoNum type="alphaLcParenR"/>
            </a:pPr>
            <a:r>
              <a:rPr lang="hr-HR" altLang="sr-Latn-RS" sz="1500" b="1">
                <a:solidFill>
                  <a:srgbClr val="6666FF"/>
                </a:solidFill>
              </a:rPr>
              <a:t> predmet dobro razgledati sa svih strana i odlučiti koja je strana najvažnija  za njegovu izradbu,</a:t>
            </a:r>
          </a:p>
        </p:txBody>
      </p:sp>
      <p:sp>
        <p:nvSpPr>
          <p:cNvPr id="466954" name="Rectangle 10"/>
          <p:cNvSpPr>
            <a:spLocks noChangeArrowheads="1"/>
          </p:cNvSpPr>
          <p:nvPr/>
        </p:nvSpPr>
        <p:spPr bwMode="auto">
          <a:xfrm>
            <a:off x="635000" y="2665413"/>
            <a:ext cx="564832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1500" b="1">
                <a:solidFill>
                  <a:srgbClr val="6666FF"/>
                </a:solidFill>
              </a:rPr>
              <a:t>b) upoznati se s namjenom predmeta i njegovom funkcijom, </a:t>
            </a:r>
          </a:p>
        </p:txBody>
      </p:sp>
      <p:sp>
        <p:nvSpPr>
          <p:cNvPr id="466956" name="Rectangle 12"/>
          <p:cNvSpPr>
            <a:spLocks noChangeArrowheads="1"/>
          </p:cNvSpPr>
          <p:nvPr/>
        </p:nvSpPr>
        <p:spPr bwMode="auto">
          <a:xfrm>
            <a:off x="635000" y="3241675"/>
            <a:ext cx="41703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1500" b="1">
                <a:solidFill>
                  <a:srgbClr val="6666FF"/>
                </a:solidFill>
              </a:rPr>
              <a:t>d) odrediti treba li predmet crtati u presjeku,</a:t>
            </a:r>
          </a:p>
        </p:txBody>
      </p:sp>
      <p:sp>
        <p:nvSpPr>
          <p:cNvPr id="466957" name="Rectangle 13"/>
          <p:cNvSpPr>
            <a:spLocks noChangeArrowheads="1"/>
          </p:cNvSpPr>
          <p:nvPr/>
        </p:nvSpPr>
        <p:spPr bwMode="auto">
          <a:xfrm>
            <a:off x="635000" y="3565525"/>
            <a:ext cx="51625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1500" b="1">
                <a:solidFill>
                  <a:srgbClr val="6666FF"/>
                </a:solidFill>
              </a:rPr>
              <a:t>e) po potrebi, izraditi skicu predmeta na osnovi pravila,</a:t>
            </a:r>
          </a:p>
        </p:txBody>
      </p:sp>
      <p:sp>
        <p:nvSpPr>
          <p:cNvPr id="466958" name="Rectangle 14"/>
          <p:cNvSpPr>
            <a:spLocks noChangeArrowheads="1"/>
          </p:cNvSpPr>
          <p:nvPr/>
        </p:nvSpPr>
        <p:spPr bwMode="auto">
          <a:xfrm>
            <a:off x="635000" y="3925888"/>
            <a:ext cx="641032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1500" b="1">
                <a:solidFill>
                  <a:srgbClr val="6666FF"/>
                </a:solidFill>
              </a:rPr>
              <a:t>f) izmjeriti ga i unijeti sve potrebne izmjere, materijal i načine obrade,</a:t>
            </a:r>
          </a:p>
        </p:txBody>
      </p:sp>
      <p:sp>
        <p:nvSpPr>
          <p:cNvPr id="466959" name="Rectangle 15"/>
          <p:cNvSpPr>
            <a:spLocks noChangeArrowheads="1"/>
          </p:cNvSpPr>
          <p:nvPr/>
        </p:nvSpPr>
        <p:spPr bwMode="auto">
          <a:xfrm>
            <a:off x="635000" y="4286250"/>
            <a:ext cx="670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1500" b="1">
                <a:solidFill>
                  <a:srgbClr val="6666FF"/>
                </a:solidFill>
              </a:rPr>
              <a:t>g) odrediti format papira na osnovi njegove veličine i odabranog mjerila,</a:t>
            </a:r>
          </a:p>
        </p:txBody>
      </p:sp>
      <p:sp>
        <p:nvSpPr>
          <p:cNvPr id="466960" name="Rectangle 16"/>
          <p:cNvSpPr>
            <a:spLocks noChangeArrowheads="1"/>
          </p:cNvSpPr>
          <p:nvPr/>
        </p:nvSpPr>
        <p:spPr bwMode="auto">
          <a:xfrm>
            <a:off x="635000" y="4610100"/>
            <a:ext cx="3221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1500" b="1">
                <a:solidFill>
                  <a:srgbClr val="6666FF"/>
                </a:solidFill>
              </a:rPr>
              <a:t>h) nacrtati okvir crteža i zaglavlje,</a:t>
            </a:r>
          </a:p>
        </p:txBody>
      </p:sp>
      <p:sp>
        <p:nvSpPr>
          <p:cNvPr id="466961" name="Rectangle 17"/>
          <p:cNvSpPr>
            <a:spLocks noChangeArrowheads="1"/>
          </p:cNvSpPr>
          <p:nvPr/>
        </p:nvSpPr>
        <p:spPr bwMode="auto">
          <a:xfrm>
            <a:off x="635000" y="4933950"/>
            <a:ext cx="40211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1500" b="1">
                <a:solidFill>
                  <a:srgbClr val="6666FF"/>
                </a:solidFill>
              </a:rPr>
              <a:t>i) na osnovi skice, nacrtati originalni crtež,</a:t>
            </a:r>
          </a:p>
        </p:txBody>
      </p:sp>
      <p:sp>
        <p:nvSpPr>
          <p:cNvPr id="466962" name="Rectangle 18"/>
          <p:cNvSpPr>
            <a:spLocks noChangeArrowheads="1"/>
          </p:cNvSpPr>
          <p:nvPr/>
        </p:nvSpPr>
        <p:spPr bwMode="auto">
          <a:xfrm>
            <a:off x="635000" y="5257800"/>
            <a:ext cx="81391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1500" b="1">
                <a:solidFill>
                  <a:srgbClr val="6666FF"/>
                </a:solidFill>
              </a:rPr>
              <a:t>j) kotirati crtež u potpunosti i unijeti sve druge potrebne podatke za izradu i tekstni opis,</a:t>
            </a:r>
          </a:p>
        </p:txBody>
      </p:sp>
      <p:sp>
        <p:nvSpPr>
          <p:cNvPr id="466963" name="Rectangle 19"/>
          <p:cNvSpPr>
            <a:spLocks noChangeArrowheads="1"/>
          </p:cNvSpPr>
          <p:nvPr/>
        </p:nvSpPr>
        <p:spPr bwMode="auto">
          <a:xfrm>
            <a:off x="635000" y="5618163"/>
            <a:ext cx="465772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1500" b="1">
                <a:solidFill>
                  <a:srgbClr val="6666FF"/>
                </a:solidFill>
              </a:rPr>
              <a:t>k) unijeti sve potrebne podatke u zaglavlje crteža,</a:t>
            </a:r>
          </a:p>
        </p:txBody>
      </p:sp>
      <p:sp>
        <p:nvSpPr>
          <p:cNvPr id="466964" name="Rectangle 20"/>
          <p:cNvSpPr>
            <a:spLocks noChangeArrowheads="1"/>
          </p:cNvSpPr>
          <p:nvPr/>
        </p:nvSpPr>
        <p:spPr bwMode="auto">
          <a:xfrm>
            <a:off x="635000" y="5907088"/>
            <a:ext cx="72088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1500" b="1">
                <a:solidFill>
                  <a:srgbClr val="6666FF"/>
                </a:solidFill>
              </a:rPr>
              <a:t>l) potpisati se u polje u zaglavlju koje je namijenjeno onomu tko je crtao crtež.</a:t>
            </a:r>
          </a:p>
        </p:txBody>
      </p:sp>
      <p:sp>
        <p:nvSpPr>
          <p:cNvPr id="466955" name="Rectangle 11"/>
          <p:cNvSpPr>
            <a:spLocks noChangeArrowheads="1"/>
          </p:cNvSpPr>
          <p:nvPr/>
        </p:nvSpPr>
        <p:spPr bwMode="auto">
          <a:xfrm>
            <a:off x="615950" y="2962275"/>
            <a:ext cx="70977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1500" b="1">
                <a:solidFill>
                  <a:srgbClr val="6666FF"/>
                </a:solidFill>
              </a:rPr>
              <a:t>c) odrediti potreban broj pravokutnih projekcija predmeta i kako ga okrenuti,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F9E6E-C183-404E-9D69-745DF25C52A4}" type="slidenum">
              <a:rPr lang="hr-HR" altLang="sr-Latn-RS"/>
              <a:pPr/>
              <a:t>4</a:t>
            </a:fld>
            <a:endParaRPr lang="hr-HR" altLang="sr-Latn-R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466948" name="Rectangle 4"/>
          <p:cNvSpPr>
            <a:spLocks noChangeArrowheads="1"/>
          </p:cNvSpPr>
          <p:nvPr/>
        </p:nvSpPr>
        <p:spPr bwMode="auto">
          <a:xfrm>
            <a:off x="1762125" y="447675"/>
            <a:ext cx="6691313" cy="719138"/>
          </a:xfrm>
          <a:prstGeom prst="rect">
            <a:avLst/>
          </a:prstGeom>
          <a:gradFill rotWithShape="1">
            <a:gsLst>
              <a:gs pos="0">
                <a:srgbClr val="66FF33"/>
              </a:gs>
              <a:gs pos="100000">
                <a:srgbClr val="FFCC00">
                  <a:alpha val="92000"/>
                </a:srgbClr>
              </a:gs>
            </a:gsLst>
            <a:path path="shape">
              <a:fillToRect l="50000" t="50000" r="50000" b="50000"/>
            </a:path>
          </a:gradFill>
          <a:ln w="15875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r-HR" altLang="sr-Latn-RS" sz="3200">
                <a:solidFill>
                  <a:schemeClr val="tx2"/>
                </a:solidFill>
              </a:rPr>
              <a:t>IZRADA RADIONIČKIH CRTEŽA</a:t>
            </a:r>
          </a:p>
        </p:txBody>
      </p:sp>
      <p:sp>
        <p:nvSpPr>
          <p:cNvPr id="466949" name="Rectangle 5"/>
          <p:cNvSpPr>
            <a:spLocks noChangeArrowheads="1"/>
          </p:cNvSpPr>
          <p:nvPr/>
        </p:nvSpPr>
        <p:spPr bwMode="auto">
          <a:xfrm>
            <a:off x="563563" y="1370013"/>
            <a:ext cx="8207375" cy="48958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indent="88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endParaRPr lang="hr-HR" altLang="sr-Latn-RS" sz="800" b="1">
              <a:solidFill>
                <a:srgbClr val="3333FF"/>
              </a:solidFill>
            </a:endParaRPr>
          </a:p>
          <a:p>
            <a:pPr eaLnBrk="0" hangingPunct="0"/>
            <a:endParaRPr lang="hr-HR" altLang="sr-Latn-RS" b="1"/>
          </a:p>
        </p:txBody>
      </p:sp>
      <p:sp>
        <p:nvSpPr>
          <p:cNvPr id="515078" name="Rectangle 6"/>
          <p:cNvSpPr>
            <a:spLocks noChangeArrowheads="1"/>
          </p:cNvSpPr>
          <p:nvPr/>
        </p:nvSpPr>
        <p:spPr bwMode="auto">
          <a:xfrm>
            <a:off x="601663" y="1616075"/>
            <a:ext cx="61483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000" b="1" u="sng">
                <a:solidFill>
                  <a:srgbClr val="2107E1"/>
                </a:solidFill>
              </a:rPr>
              <a:t>3. Dijelovi radioničkih crteža</a:t>
            </a:r>
            <a:endParaRPr lang="en-US" altLang="sr-Latn-RS" sz="2000" b="1" u="sng">
              <a:solidFill>
                <a:srgbClr val="2107E1"/>
              </a:solidFill>
            </a:endParaRPr>
          </a:p>
        </p:txBody>
      </p:sp>
      <p:pic>
        <p:nvPicPr>
          <p:cNvPr id="1105941" name="Picture 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4" t="10150" r="29303" b="17186"/>
          <a:stretch>
            <a:fillRect/>
          </a:stretch>
        </p:blipFill>
        <p:spPr bwMode="auto">
          <a:xfrm>
            <a:off x="801688" y="2090738"/>
            <a:ext cx="1816100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5942" name="Picture 22" descr="vježba 30 - radionicki crte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25" t="18394" b="4666"/>
          <a:stretch>
            <a:fillRect/>
          </a:stretch>
        </p:blipFill>
        <p:spPr bwMode="auto">
          <a:xfrm>
            <a:off x="2198688" y="3921125"/>
            <a:ext cx="2638425" cy="22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5943" name="Picture 23" descr="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863" y="1462088"/>
            <a:ext cx="3328987" cy="470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83D15-CD0B-4025-BDB5-540C2E810A35}" type="slidenum">
              <a:rPr lang="hr-HR" altLang="sr-Latn-RS"/>
              <a:pPr/>
              <a:t>5</a:t>
            </a:fld>
            <a:endParaRPr lang="hr-HR" altLang="sr-Latn-R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466948" name="Rectangle 4"/>
          <p:cNvSpPr>
            <a:spLocks noChangeArrowheads="1"/>
          </p:cNvSpPr>
          <p:nvPr/>
        </p:nvSpPr>
        <p:spPr bwMode="auto">
          <a:xfrm>
            <a:off x="1762125" y="447675"/>
            <a:ext cx="6691313" cy="719138"/>
          </a:xfrm>
          <a:prstGeom prst="rect">
            <a:avLst/>
          </a:prstGeom>
          <a:gradFill rotWithShape="1">
            <a:gsLst>
              <a:gs pos="0">
                <a:srgbClr val="66FF33"/>
              </a:gs>
              <a:gs pos="100000">
                <a:srgbClr val="FFCC00">
                  <a:alpha val="92000"/>
                </a:srgbClr>
              </a:gs>
            </a:gsLst>
            <a:path path="shape">
              <a:fillToRect l="50000" t="50000" r="50000" b="50000"/>
            </a:path>
          </a:gradFill>
          <a:ln w="15875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r-HR" altLang="sr-Latn-RS" sz="3200">
                <a:solidFill>
                  <a:schemeClr val="tx2"/>
                </a:solidFill>
              </a:rPr>
              <a:t>IZRADA RADIONIČKIH CRTEŽA</a:t>
            </a:r>
          </a:p>
        </p:txBody>
      </p:sp>
      <p:sp>
        <p:nvSpPr>
          <p:cNvPr id="466949" name="Rectangle 5"/>
          <p:cNvSpPr>
            <a:spLocks noChangeArrowheads="1"/>
          </p:cNvSpPr>
          <p:nvPr/>
        </p:nvSpPr>
        <p:spPr bwMode="auto">
          <a:xfrm>
            <a:off x="563563" y="1370013"/>
            <a:ext cx="8207375" cy="48958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indent="88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endParaRPr lang="hr-HR" altLang="sr-Latn-RS" sz="800" b="1">
              <a:solidFill>
                <a:srgbClr val="3333FF"/>
              </a:solidFill>
            </a:endParaRPr>
          </a:p>
          <a:p>
            <a:pPr eaLnBrk="0" hangingPunct="0"/>
            <a:endParaRPr lang="hr-HR" altLang="sr-Latn-RS" b="1"/>
          </a:p>
        </p:txBody>
      </p:sp>
      <p:sp>
        <p:nvSpPr>
          <p:cNvPr id="515078" name="Rectangle 6"/>
          <p:cNvSpPr>
            <a:spLocks noChangeArrowheads="1"/>
          </p:cNvSpPr>
          <p:nvPr/>
        </p:nvSpPr>
        <p:spPr bwMode="auto">
          <a:xfrm>
            <a:off x="601663" y="1616075"/>
            <a:ext cx="61483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sz="2000" b="1" u="sng">
                <a:solidFill>
                  <a:srgbClr val="2107E1"/>
                </a:solidFill>
              </a:rPr>
              <a:t>3. Dijelovi radioničkih crteža</a:t>
            </a:r>
            <a:endParaRPr lang="en-US" altLang="sr-Latn-RS" sz="2000" b="1" u="sng">
              <a:solidFill>
                <a:srgbClr val="2107E1"/>
              </a:solidFill>
            </a:endParaRPr>
          </a:p>
        </p:txBody>
      </p:sp>
      <p:pic>
        <p:nvPicPr>
          <p:cNvPr id="1157125" name="Picture 5" descr="vježba 30 - radionicki crte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2047875"/>
            <a:ext cx="7091363" cy="415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023" name="Text Box 7"/>
          <p:cNvSpPr txBox="1">
            <a:spLocks noChangeArrowheads="1"/>
          </p:cNvSpPr>
          <p:nvPr/>
        </p:nvSpPr>
        <p:spPr bwMode="auto">
          <a:xfrm>
            <a:off x="4854575" y="206375"/>
            <a:ext cx="421005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hr-HR" altLang="sr-Latn-RS" sz="2800">
                <a:solidFill>
                  <a:srgbClr val="FF0000"/>
                </a:solidFill>
              </a:rPr>
              <a:t>Okvir i zaglavlje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Dovoljan broj ortogonalnih projekcija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Dimenzije (kote) – duljinska ograničenja ili tolerancije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Geometrijska ograničenja (tolerancije položaja i oblika)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Oznake obrade (tolerancije hrapavosti)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Napomene i objašnjenja</a:t>
            </a:r>
          </a:p>
        </p:txBody>
      </p:sp>
      <p:pic>
        <p:nvPicPr>
          <p:cNvPr id="111002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4" t="10150" r="29303" b="17186"/>
          <a:stretch>
            <a:fillRect/>
          </a:stretch>
        </p:blipFill>
        <p:spPr bwMode="auto">
          <a:xfrm>
            <a:off x="5210175" y="2843213"/>
            <a:ext cx="3468688" cy="329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0026" name="Picture 10" descr="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482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978" name="Text Box 2"/>
          <p:cNvSpPr txBox="1">
            <a:spLocks noChangeArrowheads="1"/>
          </p:cNvSpPr>
          <p:nvPr/>
        </p:nvSpPr>
        <p:spPr bwMode="auto">
          <a:xfrm>
            <a:off x="4854575" y="206375"/>
            <a:ext cx="421005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hr-HR" altLang="sr-Latn-RS" sz="2800">
                <a:solidFill>
                  <a:srgbClr val="FF0000"/>
                </a:solidFill>
              </a:rPr>
              <a:t>Okvir i zaglavlje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Dovoljan broj ortogonalnih projekcija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Dimenzije (kote) – duljinska ograničenja ili tolerancije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Geometrijska ograničenja (tolerancije položaja i oblika)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Oznake obrade (tolerancije hrapavosti)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Napomene i objašnjenja</a:t>
            </a:r>
          </a:p>
        </p:txBody>
      </p:sp>
      <p:pic>
        <p:nvPicPr>
          <p:cNvPr id="11509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4" t="10150" r="29303" b="17186"/>
          <a:stretch>
            <a:fillRect/>
          </a:stretch>
        </p:blipFill>
        <p:spPr bwMode="auto">
          <a:xfrm>
            <a:off x="5210175" y="2843213"/>
            <a:ext cx="3468688" cy="329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50980" name="Picture 4" descr="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1" t="89098" r="1718" b="1572"/>
          <a:stretch>
            <a:fillRect/>
          </a:stretch>
        </p:blipFill>
        <p:spPr bwMode="auto">
          <a:xfrm>
            <a:off x="0" y="692150"/>
            <a:ext cx="9144000" cy="134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27D41-A37A-414B-85AB-CFABE5F1DA8E}" type="slidenum">
              <a:rPr lang="hr-HR" altLang="sr-Latn-RS"/>
              <a:pPr/>
              <a:t>8</a:t>
            </a:fld>
            <a:endParaRPr lang="hr-HR" altLang="sr-Latn-R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1124354" name="Text Box 2"/>
          <p:cNvSpPr txBox="1">
            <a:spLocks noChangeArrowheads="1"/>
          </p:cNvSpPr>
          <p:nvPr/>
        </p:nvSpPr>
        <p:spPr bwMode="auto">
          <a:xfrm>
            <a:off x="4854575" y="206375"/>
            <a:ext cx="4210050" cy="19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hr-HR" altLang="sr-Latn-RS" sz="800"/>
              <a:t>Okvir i zaglavlje</a:t>
            </a:r>
          </a:p>
          <a:p>
            <a:pPr>
              <a:buFontTx/>
              <a:buAutoNum type="arabicPeriod"/>
            </a:pPr>
            <a:r>
              <a:rPr lang="hr-HR" altLang="sr-Latn-RS" sz="2800">
                <a:solidFill>
                  <a:srgbClr val="FF0000"/>
                </a:solidFill>
              </a:rPr>
              <a:t>Dovoljan broj ortogonalnih projekcija i presjeka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Dimenzije (kote) – duljinska ograničenja ili tolerancije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Geometrijska ograničenja (tolerancije položaja i oblika)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Oznake obrade (tolerancije hrapavosti)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Napomene i objašnjenja</a:t>
            </a:r>
          </a:p>
        </p:txBody>
      </p:sp>
      <p:pic>
        <p:nvPicPr>
          <p:cNvPr id="11243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4" t="10150" r="29303" b="17186"/>
          <a:stretch>
            <a:fillRect/>
          </a:stretch>
        </p:blipFill>
        <p:spPr bwMode="auto">
          <a:xfrm>
            <a:off x="5210175" y="2843213"/>
            <a:ext cx="3468688" cy="329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4357" name="Picture 5" descr="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482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5E886-023E-428F-B9C8-E041437A8C68}" type="slidenum">
              <a:rPr lang="hr-HR" altLang="sr-Latn-RS"/>
              <a:pPr/>
              <a:t>9</a:t>
            </a:fld>
            <a:endParaRPr lang="hr-HR" altLang="sr-Latn-R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altLang="sr-Latn-RS"/>
              <a:t>skolafb@gmail.com</a:t>
            </a:r>
          </a:p>
        </p:txBody>
      </p:sp>
      <p:sp>
        <p:nvSpPr>
          <p:cNvPr id="1126402" name="Text Box 2"/>
          <p:cNvSpPr txBox="1">
            <a:spLocks noChangeArrowheads="1"/>
          </p:cNvSpPr>
          <p:nvPr/>
        </p:nvSpPr>
        <p:spPr bwMode="auto">
          <a:xfrm>
            <a:off x="4854575" y="206375"/>
            <a:ext cx="4210050" cy="19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hr-HR" altLang="sr-Latn-RS" sz="800"/>
              <a:t>Okvir i zaglavlje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Dovoljan broj ortogonalnih projekcija</a:t>
            </a:r>
          </a:p>
          <a:p>
            <a:pPr>
              <a:buFontTx/>
              <a:buAutoNum type="arabicPeriod"/>
            </a:pPr>
            <a:r>
              <a:rPr lang="hr-HR" altLang="sr-Latn-RS" sz="2800">
                <a:solidFill>
                  <a:srgbClr val="FF0000"/>
                </a:solidFill>
              </a:rPr>
              <a:t>Dimenzije (kote) – duljinska ograničenja i tolerancije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Geometrijska ograničenja (tolerancije položaja i oblika)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Oznake obrade (tolerancije hrapavosti)</a:t>
            </a:r>
          </a:p>
          <a:p>
            <a:pPr>
              <a:buFontTx/>
              <a:buAutoNum type="arabicPeriod"/>
            </a:pPr>
            <a:r>
              <a:rPr lang="hr-HR" altLang="sr-Latn-RS" sz="800"/>
              <a:t>Napomene i objašnjenja</a:t>
            </a:r>
          </a:p>
        </p:txBody>
      </p:sp>
      <p:pic>
        <p:nvPicPr>
          <p:cNvPr id="1126405" name="Picture 5" descr="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482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406" name="Picture 6" descr="vježba 30 - radionicki crte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81" t="18929" r="11372" b="3900"/>
          <a:stretch>
            <a:fillRect/>
          </a:stretch>
        </p:blipFill>
        <p:spPr bwMode="auto">
          <a:xfrm>
            <a:off x="5168900" y="2563813"/>
            <a:ext cx="3767138" cy="413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fc5159bbda3966aa9af8892c41ac982e1abb6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2735</TotalTime>
  <Words>785</Words>
  <Application>Microsoft Office PowerPoint</Application>
  <PresentationFormat>Prikaz na zaslonu (4:3)</PresentationFormat>
  <Paragraphs>160</Paragraphs>
  <Slides>18</Slides>
  <Notes>17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2" baseType="lpstr">
      <vt:lpstr>Arial</vt:lpstr>
      <vt:lpstr>Arial Black</vt:lpstr>
      <vt:lpstr>Times New Roman</vt:lpstr>
      <vt:lpstr>Default Design</vt:lpstr>
      <vt:lpstr>TEHNIČKO CRTANJE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Anton Mrakovcic</dc:creator>
  <cp:lastModifiedBy>Anton Mrakovčić</cp:lastModifiedBy>
  <cp:revision>225</cp:revision>
  <dcterms:created xsi:type="dcterms:W3CDTF">2014-03-27T15:36:19Z</dcterms:created>
  <dcterms:modified xsi:type="dcterms:W3CDTF">2020-11-27T12:12:21Z</dcterms:modified>
</cp:coreProperties>
</file>