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69" r:id="rId3"/>
    <p:sldId id="257" r:id="rId4"/>
    <p:sldId id="258" r:id="rId5"/>
    <p:sldId id="259" r:id="rId6"/>
    <p:sldId id="270" r:id="rId7"/>
    <p:sldId id="271" r:id="rId8"/>
    <p:sldId id="268" r:id="rId9"/>
    <p:sldId id="265" r:id="rId10"/>
    <p:sldId id="260" r:id="rId11"/>
    <p:sldId id="272" r:id="rId12"/>
    <p:sldId id="266" r:id="rId13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CE00D-E541-4CF6-8219-28712E519EBA}" type="datetimeFigureOut">
              <a:rPr lang="hr-HR" smtClean="0"/>
              <a:t>25.1.2021.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637C1-B44B-4D41-A4F2-33EE41B195F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79568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CE00D-E541-4CF6-8219-28712E519EBA}" type="datetimeFigureOut">
              <a:rPr lang="hr-HR" smtClean="0"/>
              <a:t>25.1.2021.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637C1-B44B-4D41-A4F2-33EE41B195F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004645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CE00D-E541-4CF6-8219-28712E519EBA}" type="datetimeFigureOut">
              <a:rPr lang="hr-HR" smtClean="0"/>
              <a:t>25.1.2021.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637C1-B44B-4D41-A4F2-33EE41B195F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558727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CE00D-E541-4CF6-8219-28712E519EBA}" type="datetimeFigureOut">
              <a:rPr lang="hr-HR" smtClean="0"/>
              <a:t>25.1.2021.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637C1-B44B-4D41-A4F2-33EE41B195F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58391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CE00D-E541-4CF6-8219-28712E519EBA}" type="datetimeFigureOut">
              <a:rPr lang="hr-HR" smtClean="0"/>
              <a:t>25.1.2021.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637C1-B44B-4D41-A4F2-33EE41B195F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892164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CE00D-E541-4CF6-8219-28712E519EBA}" type="datetimeFigureOut">
              <a:rPr lang="hr-HR" smtClean="0"/>
              <a:t>25.1.2021.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637C1-B44B-4D41-A4F2-33EE41B195F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05662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CE00D-E541-4CF6-8219-28712E519EBA}" type="datetimeFigureOut">
              <a:rPr lang="hr-HR" smtClean="0"/>
              <a:t>25.1.2021.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637C1-B44B-4D41-A4F2-33EE41B195F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93897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CE00D-E541-4CF6-8219-28712E519EBA}" type="datetimeFigureOut">
              <a:rPr lang="hr-HR" smtClean="0"/>
              <a:t>25.1.2021.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637C1-B44B-4D41-A4F2-33EE41B195F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76655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CE00D-E541-4CF6-8219-28712E519EBA}" type="datetimeFigureOut">
              <a:rPr lang="hr-HR" smtClean="0"/>
              <a:t>25.1.2021.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637C1-B44B-4D41-A4F2-33EE41B195F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983914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CE00D-E541-4CF6-8219-28712E519EBA}" type="datetimeFigureOut">
              <a:rPr lang="hr-HR" smtClean="0"/>
              <a:t>25.1.2021.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637C1-B44B-4D41-A4F2-33EE41B195F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09480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CE00D-E541-4CF6-8219-28712E519EBA}" type="datetimeFigureOut">
              <a:rPr lang="hr-HR" smtClean="0"/>
              <a:t>25.1.2021.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637C1-B44B-4D41-A4F2-33EE41B195F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85676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9CE00D-E541-4CF6-8219-28712E519EBA}" type="datetimeFigureOut">
              <a:rPr lang="hr-HR" smtClean="0"/>
              <a:t>25.1.2021.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0637C1-B44B-4D41-A4F2-33EE41B195F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38046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slov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br>
              <a:rPr lang="hr-HR" u="sng" dirty="0">
                <a:solidFill>
                  <a:srgbClr val="FF0000"/>
                </a:solidFill>
              </a:rPr>
            </a:br>
            <a:r>
              <a:rPr lang="hr-HR" dirty="0">
                <a:solidFill>
                  <a:srgbClr val="FF0000"/>
                </a:solidFill>
              </a:rPr>
              <a:t>Operacije </a:t>
            </a:r>
            <a:br>
              <a:rPr lang="hr-HR" dirty="0">
                <a:solidFill>
                  <a:srgbClr val="FF0000"/>
                </a:solidFill>
              </a:rPr>
            </a:br>
            <a:r>
              <a:rPr lang="hr-HR" b="1" dirty="0">
                <a:solidFill>
                  <a:srgbClr val="FF0000"/>
                </a:solidFill>
              </a:rPr>
              <a:t> </a:t>
            </a:r>
            <a:r>
              <a:rPr lang="hr-HR" b="1" dirty="0" err="1">
                <a:solidFill>
                  <a:srgbClr val="FF0000"/>
                </a:solidFill>
              </a:rPr>
              <a:t>mod</a:t>
            </a:r>
            <a:r>
              <a:rPr lang="hr-HR" b="1" dirty="0">
                <a:solidFill>
                  <a:srgbClr val="FF0000"/>
                </a:solidFill>
              </a:rPr>
              <a:t>  i div</a:t>
            </a:r>
            <a:endParaRPr lang="hr-H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16911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34955" y="162671"/>
            <a:ext cx="10972800" cy="1143000"/>
          </a:xfrm>
        </p:spPr>
        <p:txBody>
          <a:bodyPr/>
          <a:lstStyle/>
          <a:p>
            <a:r>
              <a:rPr lang="hr-HR" dirty="0">
                <a:latin typeface="Arial" panose="020B0604020202020204" pitchFamily="34" charset="0"/>
                <a:cs typeface="Arial" panose="020B0604020202020204" pitchFamily="34" charset="0"/>
              </a:rPr>
              <a:t>Zadaci 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53954" y="1086215"/>
            <a:ext cx="12038046" cy="5433457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hr-HR" sz="2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Napiši program kojim ćeš učitati četveroznamenkasti broj n i  ispisati znamenke tisućice, stotice, desetice, jedinice</a:t>
            </a:r>
          </a:p>
          <a:p>
            <a:pPr marL="0" indent="0">
              <a:buNone/>
            </a:pPr>
            <a:r>
              <a:rPr lang="hr-HR" sz="36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hr-HR" sz="2400" b="1" dirty="0" err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npr</a:t>
            </a:r>
            <a:r>
              <a:rPr lang="hr-HR" sz="24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ako unesemo broj 2576 program treba ispisati:</a:t>
            </a:r>
          </a:p>
          <a:p>
            <a:pPr marL="0" indent="0">
              <a:buNone/>
            </a:pPr>
            <a:r>
              <a:rPr lang="hr-HR" sz="3600" b="1" dirty="0">
                <a:solidFill>
                  <a:schemeClr val="accent5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hr-HR" sz="2000" b="1" dirty="0">
                <a:solidFill>
                  <a:schemeClr val="accent5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	Znamenka tisućice je 2</a:t>
            </a:r>
          </a:p>
          <a:p>
            <a:pPr marL="0" indent="0">
              <a:buNone/>
            </a:pPr>
            <a:r>
              <a:rPr lang="hr-HR" sz="20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Znamenka stotice je 5</a:t>
            </a:r>
          </a:p>
          <a:p>
            <a:pPr marL="0" indent="0">
              <a:buNone/>
            </a:pPr>
            <a:r>
              <a:rPr lang="hr-HR" sz="2000" b="1" dirty="0">
                <a:solidFill>
                  <a:schemeClr val="accent5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	Znamenka desetice je 7</a:t>
            </a:r>
          </a:p>
          <a:p>
            <a:pPr marL="0" indent="0">
              <a:buNone/>
            </a:pPr>
            <a:r>
              <a:rPr lang="hr-HR" sz="2000" b="1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Znamenka jedinice je 6</a:t>
            </a:r>
            <a:endParaRPr lang="hr-HR" sz="2000" b="1" dirty="0">
              <a:solidFill>
                <a:schemeClr val="accent5">
                  <a:lumMod val="75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hr-HR" sz="3600" b="1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hr-HR" sz="3600" b="1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kstniOkvir 3"/>
          <p:cNvSpPr txBox="1"/>
          <p:nvPr/>
        </p:nvSpPr>
        <p:spPr>
          <a:xfrm>
            <a:off x="7261410" y="3381071"/>
            <a:ext cx="4320989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dirty="0"/>
              <a:t>ulaz(n)</a:t>
            </a:r>
          </a:p>
          <a:p>
            <a:r>
              <a:rPr lang="pt-BR" sz="3200" dirty="0"/>
              <a:t>t:=n div 1000</a:t>
            </a:r>
          </a:p>
          <a:p>
            <a:r>
              <a:rPr lang="pt-BR" sz="3200" dirty="0"/>
              <a:t>s:=n div 100 mod 10</a:t>
            </a:r>
          </a:p>
          <a:p>
            <a:r>
              <a:rPr lang="pt-BR" sz="3200" dirty="0"/>
              <a:t>d:=n mod 100 div 10</a:t>
            </a:r>
          </a:p>
          <a:p>
            <a:r>
              <a:rPr lang="pt-BR" sz="3200" dirty="0"/>
              <a:t>j:= n mod 10</a:t>
            </a:r>
          </a:p>
          <a:p>
            <a:endParaRPr lang="hr-HR" dirty="0"/>
          </a:p>
          <a:p>
            <a:endParaRPr lang="hr-HR" dirty="0"/>
          </a:p>
        </p:txBody>
      </p:sp>
      <p:sp>
        <p:nvSpPr>
          <p:cNvPr id="5" name="TekstniOkvir 4"/>
          <p:cNvSpPr txBox="1"/>
          <p:nvPr/>
        </p:nvSpPr>
        <p:spPr>
          <a:xfrm>
            <a:off x="600633" y="4572000"/>
            <a:ext cx="4849908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3200" dirty="0"/>
              <a:t>Drugi način:  </a:t>
            </a:r>
          </a:p>
          <a:p>
            <a:r>
              <a:rPr lang="pt-BR" sz="3200" dirty="0"/>
              <a:t>s:=n </a:t>
            </a:r>
            <a:r>
              <a:rPr lang="hr-HR" sz="3200" dirty="0" err="1"/>
              <a:t>mod</a:t>
            </a:r>
            <a:r>
              <a:rPr lang="pt-BR" sz="3200" dirty="0"/>
              <a:t> 100</a:t>
            </a:r>
            <a:r>
              <a:rPr lang="hr-HR" sz="3200" dirty="0"/>
              <a:t>0</a:t>
            </a:r>
            <a:r>
              <a:rPr lang="pt-BR" sz="3200" dirty="0"/>
              <a:t> </a:t>
            </a:r>
            <a:r>
              <a:rPr lang="hr-HR" sz="3200" dirty="0"/>
              <a:t>div 100</a:t>
            </a:r>
            <a:r>
              <a:rPr lang="pt-BR" sz="3200" dirty="0"/>
              <a:t> </a:t>
            </a:r>
          </a:p>
          <a:p>
            <a:r>
              <a:rPr lang="pt-BR" sz="3200" dirty="0"/>
              <a:t>d:=n </a:t>
            </a:r>
            <a:r>
              <a:rPr lang="hr-HR" sz="3200" dirty="0"/>
              <a:t>div 10 </a:t>
            </a:r>
            <a:r>
              <a:rPr lang="hr-HR" sz="3200" dirty="0" err="1"/>
              <a:t>mod</a:t>
            </a:r>
            <a:r>
              <a:rPr lang="hr-HR" sz="3200" dirty="0"/>
              <a:t> 10</a:t>
            </a:r>
            <a:endParaRPr lang="pt-BR" sz="3200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46143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25672" y="207675"/>
            <a:ext cx="12038046" cy="4140208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hr-HR" sz="4000" dirty="0"/>
              <a:t>2. </a:t>
            </a:r>
            <a:r>
              <a:rPr lang="hr-HR" dirty="0"/>
              <a:t>Napiši program koji će unijeti dva četveroznamenkasta   </a:t>
            </a:r>
            <a:br>
              <a:rPr lang="hr-HR" dirty="0"/>
            </a:br>
            <a:r>
              <a:rPr lang="hr-HR" dirty="0"/>
              <a:t>    broja a ispisati treći broj koji će imati prve dvije </a:t>
            </a:r>
            <a:br>
              <a:rPr lang="hr-HR" dirty="0"/>
            </a:br>
            <a:r>
              <a:rPr lang="hr-HR" dirty="0"/>
              <a:t>    znamenke od prvog broja a druge dvije znamenke od </a:t>
            </a:r>
            <a:br>
              <a:rPr lang="hr-HR" dirty="0"/>
            </a:br>
            <a:r>
              <a:rPr lang="hr-HR" dirty="0"/>
              <a:t>    drugog broja</a:t>
            </a:r>
          </a:p>
          <a:p>
            <a:pPr marL="0" indent="0">
              <a:buNone/>
            </a:pPr>
            <a:r>
              <a:rPr lang="hr-HR" dirty="0"/>
              <a:t>             ( za uneseni </a:t>
            </a:r>
            <a:r>
              <a:rPr lang="hr-HR" dirty="0">
                <a:solidFill>
                  <a:srgbClr val="FF0000"/>
                </a:solidFill>
              </a:rPr>
              <a:t>23</a:t>
            </a:r>
            <a:r>
              <a:rPr lang="hr-HR" dirty="0"/>
              <a:t>56  i 74</a:t>
            </a:r>
            <a:r>
              <a:rPr lang="hr-HR" dirty="0">
                <a:solidFill>
                  <a:srgbClr val="FF0000"/>
                </a:solidFill>
              </a:rPr>
              <a:t>68</a:t>
            </a:r>
            <a:r>
              <a:rPr lang="hr-HR" dirty="0"/>
              <a:t>  ispis je 2368)</a:t>
            </a:r>
          </a:p>
          <a:p>
            <a:pPr marL="0" indent="0">
              <a:buNone/>
            </a:pPr>
            <a:endParaRPr lang="hr-HR" dirty="0"/>
          </a:p>
          <a:p>
            <a:r>
              <a:rPr lang="hr-HR" dirty="0"/>
              <a:t>Pomoć: za prvi broj ostaviti prve dvije znamenke (DIV), za drugi broj ostaviti zadnje dvije znamenke ( </a:t>
            </a:r>
            <a:r>
              <a:rPr lang="hr-HR" dirty="0" err="1"/>
              <a:t>mod</a:t>
            </a:r>
            <a:r>
              <a:rPr lang="hr-HR" dirty="0"/>
              <a:t> ). Sada prvi broj moraš pomnožiti s 100 i dodati drugi broj da se dobije traženi) 23*100=2300+68=2368</a:t>
            </a:r>
          </a:p>
          <a:p>
            <a:pPr marL="0" indent="0">
              <a:buNone/>
            </a:pPr>
            <a:endParaRPr lang="hr-HR" sz="3600" b="1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hr-HR" sz="3600" b="1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ravokutnik 3"/>
          <p:cNvSpPr/>
          <p:nvPr/>
        </p:nvSpPr>
        <p:spPr>
          <a:xfrm>
            <a:off x="2707342" y="4487040"/>
            <a:ext cx="265355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dirty="0"/>
              <a:t>ulaz(a)</a:t>
            </a:r>
          </a:p>
          <a:p>
            <a:r>
              <a:rPr lang="hr-HR" dirty="0"/>
              <a:t>ulaz(b)</a:t>
            </a:r>
          </a:p>
          <a:p>
            <a:r>
              <a:rPr lang="hr-HR" dirty="0"/>
              <a:t>x=adiv100</a:t>
            </a:r>
          </a:p>
          <a:p>
            <a:r>
              <a:rPr lang="hr-HR" dirty="0"/>
              <a:t>y=bmod100</a:t>
            </a:r>
          </a:p>
          <a:p>
            <a:r>
              <a:rPr lang="hr-HR" dirty="0"/>
              <a:t>r=x*100+y</a:t>
            </a:r>
          </a:p>
          <a:p>
            <a:r>
              <a:rPr lang="hr-HR" dirty="0"/>
              <a:t>Izlaz(r)</a:t>
            </a:r>
          </a:p>
        </p:txBody>
      </p:sp>
    </p:spTree>
    <p:extLst>
      <p:ext uri="{BB962C8B-B14F-4D97-AF65-F5344CB8AC3E}">
        <p14:creationId xmlns:p14="http://schemas.microsoft.com/office/powerpoint/2010/main" val="41555835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777240" y="1216025"/>
            <a:ext cx="10515600" cy="3081655"/>
          </a:xfrm>
        </p:spPr>
        <p:txBody>
          <a:bodyPr/>
          <a:lstStyle/>
          <a:p>
            <a:pPr marL="0" indent="0">
              <a:buNone/>
            </a:pPr>
            <a:r>
              <a:rPr lang="hr-HR" dirty="0"/>
              <a:t>3. Učitati vrijeme u sekundama, a ispisati koliko je to sati, minuta i sekundi</a:t>
            </a:r>
          </a:p>
          <a:p>
            <a:pPr marL="0" indent="0">
              <a:buNone/>
            </a:pPr>
            <a:r>
              <a:rPr lang="hr-HR" dirty="0"/>
              <a:t>Pomoć:     7300 s = 2 h 1 min 40 sekundi   </a:t>
            </a:r>
          </a:p>
        </p:txBody>
      </p:sp>
      <p:sp>
        <p:nvSpPr>
          <p:cNvPr id="2" name="Pravokutnik 1"/>
          <p:cNvSpPr/>
          <p:nvPr/>
        </p:nvSpPr>
        <p:spPr>
          <a:xfrm>
            <a:off x="2142565" y="2927181"/>
            <a:ext cx="265355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dirty="0"/>
              <a:t>ulaz(t)</a:t>
            </a:r>
          </a:p>
          <a:p>
            <a:r>
              <a:rPr lang="hr-HR" dirty="0"/>
              <a:t>h:=n div 3600</a:t>
            </a:r>
          </a:p>
          <a:p>
            <a:r>
              <a:rPr lang="hr-HR" dirty="0"/>
              <a:t>m:=n </a:t>
            </a:r>
            <a:r>
              <a:rPr lang="hr-HR" dirty="0" err="1"/>
              <a:t>mod</a:t>
            </a:r>
            <a:r>
              <a:rPr lang="hr-HR" dirty="0"/>
              <a:t> 3600 div 60 </a:t>
            </a:r>
          </a:p>
          <a:p>
            <a:r>
              <a:rPr lang="hr-HR" dirty="0"/>
              <a:t>s:=n </a:t>
            </a:r>
            <a:r>
              <a:rPr lang="hr-HR" dirty="0" err="1"/>
              <a:t>mod</a:t>
            </a:r>
            <a:r>
              <a:rPr lang="hr-HR" dirty="0"/>
              <a:t> 60</a:t>
            </a:r>
          </a:p>
          <a:p>
            <a:r>
              <a:rPr lang="hr-HR" dirty="0"/>
              <a:t>izlaz(h)</a:t>
            </a:r>
          </a:p>
          <a:p>
            <a:r>
              <a:rPr lang="hr-HR" dirty="0"/>
              <a:t>izlaz(m)</a:t>
            </a:r>
          </a:p>
          <a:p>
            <a:r>
              <a:rPr lang="hr-HR" dirty="0"/>
              <a:t>izlaz(s)</a:t>
            </a:r>
          </a:p>
        </p:txBody>
      </p:sp>
    </p:spTree>
    <p:extLst>
      <p:ext uri="{BB962C8B-B14F-4D97-AF65-F5344CB8AC3E}">
        <p14:creationId xmlns:p14="http://schemas.microsoft.com/office/powerpoint/2010/main" val="18443813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58800" y="192405"/>
            <a:ext cx="10515600" cy="1325563"/>
          </a:xfrm>
        </p:spPr>
        <p:txBody>
          <a:bodyPr/>
          <a:lstStyle/>
          <a:p>
            <a:r>
              <a:rPr lang="hr-HR" dirty="0">
                <a:solidFill>
                  <a:srgbClr val="FF0000"/>
                </a:solidFill>
              </a:rPr>
              <a:t> </a:t>
            </a:r>
            <a:r>
              <a:rPr lang="hr-HR" dirty="0" err="1">
                <a:solidFill>
                  <a:srgbClr val="FF0000"/>
                </a:solidFill>
              </a:rPr>
              <a:t>mod</a:t>
            </a:r>
            <a:r>
              <a:rPr lang="hr-HR" dirty="0">
                <a:solidFill>
                  <a:srgbClr val="FF0000"/>
                </a:solidFill>
              </a:rPr>
              <a:t>  - ostatak kod cjelobrojnog dijeljenja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635000" y="1690688"/>
            <a:ext cx="5487894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7200" dirty="0"/>
              <a:t>17 </a:t>
            </a:r>
            <a:r>
              <a:rPr lang="hr-HR" sz="7200" dirty="0" err="1"/>
              <a:t>mod</a:t>
            </a:r>
            <a:r>
              <a:rPr lang="hr-HR" sz="7200" dirty="0"/>
              <a:t> 3=2</a:t>
            </a:r>
          </a:p>
          <a:p>
            <a:pPr marL="0" indent="0">
              <a:buNone/>
            </a:pPr>
            <a:r>
              <a:rPr lang="hr-HR" sz="7200" dirty="0"/>
              <a:t>25 </a:t>
            </a:r>
            <a:r>
              <a:rPr lang="hr-HR" sz="7200" dirty="0" err="1"/>
              <a:t>mod</a:t>
            </a:r>
            <a:r>
              <a:rPr lang="hr-HR" sz="7200" dirty="0"/>
              <a:t> 6=1</a:t>
            </a:r>
          </a:p>
          <a:p>
            <a:pPr marL="0" indent="0">
              <a:buNone/>
            </a:pPr>
            <a:r>
              <a:rPr lang="hr-HR" sz="7200" dirty="0"/>
              <a:t>34 </a:t>
            </a:r>
            <a:r>
              <a:rPr lang="hr-HR" sz="7200" dirty="0" err="1"/>
              <a:t>mod</a:t>
            </a:r>
            <a:r>
              <a:rPr lang="hr-HR" sz="7200" dirty="0"/>
              <a:t> 5=4</a:t>
            </a:r>
          </a:p>
          <a:p>
            <a:endParaRPr lang="hr-H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35983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>
                <a:solidFill>
                  <a:srgbClr val="FF0000"/>
                </a:solidFill>
              </a:rPr>
              <a:t> </a:t>
            </a:r>
            <a:r>
              <a:rPr lang="hr-HR" dirty="0" err="1">
                <a:solidFill>
                  <a:srgbClr val="FF0000"/>
                </a:solidFill>
              </a:rPr>
              <a:t>mod</a:t>
            </a:r>
            <a:r>
              <a:rPr lang="hr-HR" dirty="0">
                <a:solidFill>
                  <a:srgbClr val="FF0000"/>
                </a:solidFill>
              </a:rPr>
              <a:t>  - ostatak kod cjelobrojnog dijeljenja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635000" y="1690688"/>
            <a:ext cx="5181600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hr-HR" sz="5400" dirty="0"/>
              <a:t>1234  </a:t>
            </a:r>
            <a:r>
              <a:rPr lang="hr-HR" sz="5400" dirty="0" err="1"/>
              <a:t>mod</a:t>
            </a:r>
            <a:r>
              <a:rPr lang="hr-HR" sz="5400" dirty="0"/>
              <a:t> 10=4</a:t>
            </a:r>
          </a:p>
          <a:p>
            <a:pPr marL="0" indent="0">
              <a:buNone/>
            </a:pPr>
            <a:r>
              <a:rPr lang="hr-HR" sz="5400" dirty="0"/>
              <a:t>2345 </a:t>
            </a:r>
            <a:r>
              <a:rPr lang="hr-HR" sz="5400" dirty="0" err="1"/>
              <a:t>mod</a:t>
            </a:r>
            <a:r>
              <a:rPr lang="hr-HR" sz="5400" dirty="0"/>
              <a:t> 10=5</a:t>
            </a:r>
          </a:p>
          <a:p>
            <a:pPr marL="0" indent="0">
              <a:buNone/>
            </a:pPr>
            <a:r>
              <a:rPr lang="hr-HR" sz="5400" dirty="0"/>
              <a:t>4567 </a:t>
            </a:r>
            <a:r>
              <a:rPr lang="hr-HR" sz="5400" dirty="0" err="1"/>
              <a:t>mod</a:t>
            </a:r>
            <a:r>
              <a:rPr lang="hr-HR" sz="5400" dirty="0"/>
              <a:t> 10=7</a:t>
            </a:r>
          </a:p>
          <a:p>
            <a:pPr marL="0" indent="0">
              <a:buNone/>
            </a:pPr>
            <a:r>
              <a:rPr lang="hr-HR" sz="5400" dirty="0"/>
              <a:t>5 </a:t>
            </a:r>
            <a:r>
              <a:rPr lang="hr-HR" sz="5400" dirty="0" err="1"/>
              <a:t>mod</a:t>
            </a:r>
            <a:r>
              <a:rPr lang="hr-HR" sz="5400" dirty="0"/>
              <a:t> 10=5</a:t>
            </a:r>
          </a:p>
          <a:p>
            <a:pPr marL="0" indent="0">
              <a:buNone/>
            </a:pPr>
            <a:r>
              <a:rPr lang="hr-HR" sz="5400" dirty="0"/>
              <a:t>23 </a:t>
            </a:r>
            <a:r>
              <a:rPr lang="hr-HR" sz="5400" dirty="0" err="1"/>
              <a:t>mod</a:t>
            </a:r>
            <a:r>
              <a:rPr lang="hr-HR" sz="5400" dirty="0"/>
              <a:t> 10=3</a:t>
            </a:r>
          </a:p>
          <a:p>
            <a:endParaRPr lang="hr-HR" dirty="0"/>
          </a:p>
          <a:p>
            <a:r>
              <a:rPr lang="hr-HR" dirty="0">
                <a:solidFill>
                  <a:srgbClr val="FF0000"/>
                </a:solidFill>
              </a:rPr>
              <a:t>x  </a:t>
            </a:r>
            <a:r>
              <a:rPr lang="hr-HR" dirty="0" err="1">
                <a:solidFill>
                  <a:srgbClr val="FF0000"/>
                </a:solidFill>
              </a:rPr>
              <a:t>mod</a:t>
            </a:r>
            <a:r>
              <a:rPr lang="hr-HR" dirty="0">
                <a:solidFill>
                  <a:srgbClr val="FF0000"/>
                </a:solidFill>
              </a:rPr>
              <a:t>  10-zadnja znamenka</a:t>
            </a:r>
          </a:p>
          <a:p>
            <a:endParaRPr lang="hr-HR" dirty="0">
              <a:solidFill>
                <a:srgbClr val="FF0000"/>
              </a:solidFill>
            </a:endParaRP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6019800" y="1690688"/>
            <a:ext cx="5820747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hr-HR" sz="5400" dirty="0"/>
              <a:t>1234  </a:t>
            </a:r>
            <a:r>
              <a:rPr lang="hr-HR" sz="5400" dirty="0" err="1"/>
              <a:t>mod</a:t>
            </a:r>
            <a:r>
              <a:rPr lang="hr-HR" sz="5400" dirty="0"/>
              <a:t>  100=34</a:t>
            </a:r>
          </a:p>
          <a:p>
            <a:pPr marL="0" indent="0">
              <a:buNone/>
            </a:pPr>
            <a:r>
              <a:rPr lang="hr-HR" sz="5400" dirty="0"/>
              <a:t>234  </a:t>
            </a:r>
            <a:r>
              <a:rPr lang="hr-HR" sz="5400" dirty="0" err="1"/>
              <a:t>mod</a:t>
            </a:r>
            <a:r>
              <a:rPr lang="hr-HR" sz="5400" dirty="0"/>
              <a:t>  100=34</a:t>
            </a:r>
          </a:p>
          <a:p>
            <a:pPr marL="0" indent="0">
              <a:buNone/>
            </a:pPr>
            <a:r>
              <a:rPr lang="hr-HR" sz="5400" dirty="0"/>
              <a:t>34  </a:t>
            </a:r>
            <a:r>
              <a:rPr lang="hr-HR" sz="5400" dirty="0" err="1"/>
              <a:t>mod</a:t>
            </a:r>
            <a:r>
              <a:rPr lang="hr-HR" sz="5400" dirty="0"/>
              <a:t>  100=34</a:t>
            </a:r>
          </a:p>
          <a:p>
            <a:pPr marL="0" indent="0">
              <a:buNone/>
            </a:pPr>
            <a:r>
              <a:rPr lang="hr-HR" sz="5400" dirty="0"/>
              <a:t>5 </a:t>
            </a:r>
            <a:r>
              <a:rPr lang="hr-HR" sz="5400" dirty="0" err="1"/>
              <a:t>mod</a:t>
            </a:r>
            <a:r>
              <a:rPr lang="hr-HR" sz="5400" dirty="0"/>
              <a:t> 100=5</a:t>
            </a:r>
          </a:p>
          <a:p>
            <a:pPr marL="0" indent="0">
              <a:buNone/>
            </a:pPr>
            <a:endParaRPr lang="hr-HR" sz="5400" dirty="0"/>
          </a:p>
          <a:p>
            <a:r>
              <a:rPr lang="hr-HR" dirty="0">
                <a:solidFill>
                  <a:srgbClr val="FF0000"/>
                </a:solidFill>
              </a:rPr>
              <a:t>x  </a:t>
            </a:r>
            <a:r>
              <a:rPr lang="hr-HR" dirty="0" err="1">
                <a:solidFill>
                  <a:srgbClr val="FF0000"/>
                </a:solidFill>
              </a:rPr>
              <a:t>mod</a:t>
            </a:r>
            <a:r>
              <a:rPr lang="hr-HR" dirty="0">
                <a:solidFill>
                  <a:srgbClr val="FF0000"/>
                </a:solidFill>
              </a:rPr>
              <a:t>  100-zadnje dvije znamenke</a:t>
            </a:r>
          </a:p>
        </p:txBody>
      </p:sp>
    </p:spTree>
    <p:extLst>
      <p:ext uri="{BB962C8B-B14F-4D97-AF65-F5344CB8AC3E}">
        <p14:creationId xmlns:p14="http://schemas.microsoft.com/office/powerpoint/2010/main" val="7163220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651256" y="527177"/>
            <a:ext cx="5181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5400" dirty="0"/>
              <a:t>10  </a:t>
            </a:r>
            <a:r>
              <a:rPr lang="hr-HR" sz="5400" dirty="0" err="1"/>
              <a:t>mod</a:t>
            </a:r>
            <a:r>
              <a:rPr lang="hr-HR" sz="5400" dirty="0"/>
              <a:t>  2=0</a:t>
            </a:r>
          </a:p>
          <a:p>
            <a:pPr marL="0" indent="0">
              <a:buNone/>
            </a:pPr>
            <a:r>
              <a:rPr lang="hr-HR" sz="5400" dirty="0"/>
              <a:t>6  </a:t>
            </a:r>
            <a:r>
              <a:rPr lang="hr-HR" sz="5400" dirty="0" err="1"/>
              <a:t>mod</a:t>
            </a:r>
            <a:r>
              <a:rPr lang="hr-HR" sz="5400" dirty="0"/>
              <a:t>  2=0</a:t>
            </a:r>
          </a:p>
          <a:p>
            <a:pPr marL="0" indent="0">
              <a:buNone/>
            </a:pPr>
            <a:r>
              <a:rPr lang="hr-HR" sz="5400" dirty="0"/>
              <a:t>56  </a:t>
            </a:r>
            <a:r>
              <a:rPr lang="hr-HR" sz="5400" dirty="0" err="1"/>
              <a:t>mod</a:t>
            </a:r>
            <a:r>
              <a:rPr lang="hr-HR" sz="5400" dirty="0"/>
              <a:t>  2=0</a:t>
            </a:r>
          </a:p>
          <a:p>
            <a:pPr marL="0" indent="0">
              <a:buNone/>
            </a:pPr>
            <a:endParaRPr lang="hr-HR" dirty="0"/>
          </a:p>
          <a:p>
            <a:endParaRPr lang="hr-HR" dirty="0"/>
          </a:p>
          <a:p>
            <a:pPr marL="0" indent="0">
              <a:buNone/>
            </a:pPr>
            <a:r>
              <a:rPr lang="hr-HR" dirty="0">
                <a:solidFill>
                  <a:srgbClr val="FF0000"/>
                </a:solidFill>
              </a:rPr>
              <a:t>x  </a:t>
            </a:r>
            <a:r>
              <a:rPr lang="hr-HR" dirty="0" err="1">
                <a:solidFill>
                  <a:srgbClr val="FF0000"/>
                </a:solidFill>
              </a:rPr>
              <a:t>mod</a:t>
            </a:r>
            <a:r>
              <a:rPr lang="hr-HR" dirty="0">
                <a:solidFill>
                  <a:srgbClr val="FF0000"/>
                </a:solidFill>
              </a:rPr>
              <a:t>  2 =0..broj x je djeljiv sa 2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6099048" y="527177"/>
            <a:ext cx="5510246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5400" dirty="0"/>
              <a:t>12  </a:t>
            </a:r>
            <a:r>
              <a:rPr lang="hr-HR" sz="5400" dirty="0" err="1"/>
              <a:t>mod</a:t>
            </a:r>
            <a:r>
              <a:rPr lang="hr-HR" sz="5400" dirty="0"/>
              <a:t>  3=0</a:t>
            </a:r>
          </a:p>
          <a:p>
            <a:pPr marL="0" indent="0">
              <a:buNone/>
            </a:pPr>
            <a:r>
              <a:rPr lang="hr-HR" sz="5400" dirty="0"/>
              <a:t>21  </a:t>
            </a:r>
            <a:r>
              <a:rPr lang="hr-HR" sz="5400" dirty="0" err="1"/>
              <a:t>mod</a:t>
            </a:r>
            <a:r>
              <a:rPr lang="hr-HR" sz="5400" dirty="0"/>
              <a:t>  3=0</a:t>
            </a:r>
          </a:p>
          <a:p>
            <a:pPr marL="0" indent="0">
              <a:buNone/>
            </a:pPr>
            <a:r>
              <a:rPr lang="hr-HR" sz="5400" dirty="0"/>
              <a:t>30  </a:t>
            </a:r>
            <a:r>
              <a:rPr lang="hr-HR" sz="5400" dirty="0" err="1"/>
              <a:t>mod</a:t>
            </a:r>
            <a:r>
              <a:rPr lang="hr-HR" sz="5400" dirty="0"/>
              <a:t>  3=0</a:t>
            </a:r>
          </a:p>
          <a:p>
            <a:endParaRPr lang="hr-HR" dirty="0"/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dirty="0">
                <a:solidFill>
                  <a:srgbClr val="FF0000"/>
                </a:solidFill>
              </a:rPr>
              <a:t>x  </a:t>
            </a:r>
            <a:r>
              <a:rPr lang="hr-HR" dirty="0" err="1">
                <a:solidFill>
                  <a:srgbClr val="FF0000"/>
                </a:solidFill>
              </a:rPr>
              <a:t>mod</a:t>
            </a:r>
            <a:r>
              <a:rPr lang="hr-HR" dirty="0">
                <a:solidFill>
                  <a:srgbClr val="FF0000"/>
                </a:solidFill>
              </a:rPr>
              <a:t>  3 =0….broj x je djeljiv sa 3</a:t>
            </a:r>
          </a:p>
        </p:txBody>
      </p:sp>
      <p:sp>
        <p:nvSpPr>
          <p:cNvPr id="5" name="TekstniOkvir 4"/>
          <p:cNvSpPr txBox="1"/>
          <p:nvPr/>
        </p:nvSpPr>
        <p:spPr>
          <a:xfrm>
            <a:off x="1256284" y="4785360"/>
            <a:ext cx="9411716" cy="9426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5400" dirty="0"/>
              <a:t>x  </a:t>
            </a:r>
            <a:r>
              <a:rPr lang="hr-HR" sz="5400" dirty="0" err="1"/>
              <a:t>mod</a:t>
            </a:r>
            <a:r>
              <a:rPr lang="hr-HR" sz="5400" dirty="0"/>
              <a:t>  k =0……broj je djeljiv sa k</a:t>
            </a:r>
          </a:p>
        </p:txBody>
      </p:sp>
    </p:spTree>
    <p:extLst>
      <p:ext uri="{BB962C8B-B14F-4D97-AF65-F5344CB8AC3E}">
        <p14:creationId xmlns:p14="http://schemas.microsoft.com/office/powerpoint/2010/main" val="24852940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50520" y="331628"/>
            <a:ext cx="11221720" cy="1325563"/>
          </a:xfrm>
        </p:spPr>
        <p:txBody>
          <a:bodyPr/>
          <a:lstStyle/>
          <a:p>
            <a:r>
              <a:rPr lang="hr-HR" dirty="0">
                <a:solidFill>
                  <a:srgbClr val="FF0000"/>
                </a:solidFill>
              </a:rPr>
              <a:t>div - cjelobrojno dijeljenje (rezultat cijeli broj)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695960" y="1752917"/>
            <a:ext cx="507492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5400" dirty="0"/>
              <a:t>27 div 6=4</a:t>
            </a:r>
          </a:p>
          <a:p>
            <a:pPr marL="0" indent="0">
              <a:buNone/>
            </a:pPr>
            <a:r>
              <a:rPr lang="hr-HR" sz="5400" dirty="0"/>
              <a:t>15 div 3=5</a:t>
            </a:r>
          </a:p>
          <a:p>
            <a:pPr marL="0" indent="0">
              <a:buNone/>
            </a:pPr>
            <a:r>
              <a:rPr lang="hr-HR" sz="5400" dirty="0"/>
              <a:t>100 div 21=4</a:t>
            </a:r>
          </a:p>
          <a:p>
            <a:pPr marL="0" indent="0">
              <a:buNone/>
            </a:pPr>
            <a:r>
              <a:rPr lang="hr-HR" sz="5400" dirty="0"/>
              <a:t>7 div 2=3</a:t>
            </a:r>
          </a:p>
          <a:p>
            <a:pPr marL="0" indent="0">
              <a:buNone/>
            </a:pPr>
            <a:r>
              <a:rPr lang="hr-HR" sz="5400" dirty="0"/>
              <a:t>35 div 4=8</a:t>
            </a:r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4025918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50520" y="331628"/>
            <a:ext cx="11221720" cy="1325563"/>
          </a:xfrm>
        </p:spPr>
        <p:txBody>
          <a:bodyPr/>
          <a:lstStyle/>
          <a:p>
            <a:r>
              <a:rPr lang="hr-HR" dirty="0">
                <a:solidFill>
                  <a:srgbClr val="FF0000"/>
                </a:solidFill>
              </a:rPr>
              <a:t>div   - cjelobrojno dijeljenje (rezultat cijeli broj)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695960" y="1752917"/>
            <a:ext cx="507492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r-HR" sz="4800" dirty="0"/>
              <a:t>123  div  10=12</a:t>
            </a:r>
          </a:p>
          <a:p>
            <a:pPr marL="0" indent="0">
              <a:buNone/>
            </a:pPr>
            <a:r>
              <a:rPr lang="hr-HR" sz="4800" dirty="0"/>
              <a:t>2456  div  10=245</a:t>
            </a:r>
          </a:p>
          <a:p>
            <a:pPr marL="0" indent="0">
              <a:buNone/>
            </a:pPr>
            <a:r>
              <a:rPr lang="hr-HR" sz="4800" dirty="0"/>
              <a:t>58  div  10=5</a:t>
            </a:r>
          </a:p>
          <a:p>
            <a:pPr marL="0" indent="0">
              <a:buNone/>
            </a:pPr>
            <a:r>
              <a:rPr lang="hr-HR" sz="4800" dirty="0"/>
              <a:t>5  div  10=0</a:t>
            </a:r>
          </a:p>
          <a:p>
            <a:pPr marL="0" indent="0">
              <a:buNone/>
            </a:pPr>
            <a:endParaRPr lang="hr-HR" dirty="0"/>
          </a:p>
          <a:p>
            <a:r>
              <a:rPr lang="hr-HR" dirty="0">
                <a:solidFill>
                  <a:srgbClr val="FF0000"/>
                </a:solidFill>
              </a:rPr>
              <a:t>x div 10 ……dio x-a bez zadnje znamenke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4294967295"/>
          </p:nvPr>
        </p:nvSpPr>
        <p:spPr>
          <a:xfrm>
            <a:off x="6608128" y="1752918"/>
            <a:ext cx="5370512" cy="435133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r-HR" sz="4800" dirty="0"/>
              <a:t>1256  div  100=12</a:t>
            </a:r>
          </a:p>
          <a:p>
            <a:pPr marL="0" indent="0">
              <a:buNone/>
            </a:pPr>
            <a:r>
              <a:rPr lang="hr-HR" sz="4800" dirty="0"/>
              <a:t>128  div  100=1</a:t>
            </a:r>
          </a:p>
          <a:p>
            <a:pPr marL="0" indent="0">
              <a:buNone/>
            </a:pPr>
            <a:r>
              <a:rPr lang="hr-HR" sz="4800" dirty="0"/>
              <a:t>56  div  100=0</a:t>
            </a:r>
          </a:p>
          <a:p>
            <a:pPr marL="0" indent="0">
              <a:buNone/>
            </a:pPr>
            <a:r>
              <a:rPr lang="hr-HR" sz="4800" dirty="0"/>
              <a:t>5  div  100=0</a:t>
            </a:r>
          </a:p>
          <a:p>
            <a:pPr marL="0" indent="0">
              <a:buNone/>
            </a:pPr>
            <a:endParaRPr lang="hr-HR" dirty="0"/>
          </a:p>
          <a:p>
            <a:r>
              <a:rPr lang="hr-HR" dirty="0">
                <a:solidFill>
                  <a:srgbClr val="FF0000"/>
                </a:solidFill>
              </a:rPr>
              <a:t>x div 100……..dio x-a bez zadnje 2 znamenke</a:t>
            </a:r>
          </a:p>
        </p:txBody>
      </p:sp>
    </p:spTree>
    <p:extLst>
      <p:ext uri="{BB962C8B-B14F-4D97-AF65-F5344CB8AC3E}">
        <p14:creationId xmlns:p14="http://schemas.microsoft.com/office/powerpoint/2010/main" val="26372502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37584" y="918528"/>
            <a:ext cx="10515600" cy="5360352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hr-HR" sz="4300" dirty="0"/>
              <a:t>28 div (2+3)</a:t>
            </a:r>
          </a:p>
          <a:p>
            <a:pPr marL="514350" indent="-514350">
              <a:buFont typeface="+mj-lt"/>
              <a:buAutoNum type="arabicPeriod"/>
            </a:pPr>
            <a:r>
              <a:rPr lang="hr-HR" sz="4300" dirty="0"/>
              <a:t>32 div 6</a:t>
            </a:r>
          </a:p>
          <a:p>
            <a:pPr marL="514350" indent="-514350">
              <a:buFont typeface="+mj-lt"/>
              <a:buAutoNum type="arabicPeriod"/>
            </a:pPr>
            <a:r>
              <a:rPr lang="hr-HR" sz="4300" dirty="0"/>
              <a:t>14 div 5</a:t>
            </a:r>
          </a:p>
          <a:p>
            <a:pPr marL="514350" indent="-514350">
              <a:buFont typeface="+mj-lt"/>
              <a:buAutoNum type="arabicPeriod"/>
            </a:pPr>
            <a:r>
              <a:rPr lang="hr-HR" sz="4300" dirty="0"/>
              <a:t>5 div 7</a:t>
            </a:r>
          </a:p>
          <a:p>
            <a:pPr marL="514350" indent="-514350">
              <a:buFont typeface="+mj-lt"/>
              <a:buAutoNum type="arabicPeriod"/>
            </a:pPr>
            <a:r>
              <a:rPr lang="hr-HR" sz="4300" dirty="0"/>
              <a:t>12 </a:t>
            </a:r>
            <a:r>
              <a:rPr lang="hr-HR" sz="4300" dirty="0" err="1"/>
              <a:t>mod</a:t>
            </a:r>
            <a:r>
              <a:rPr lang="hr-HR" sz="4300" dirty="0"/>
              <a:t> 2</a:t>
            </a:r>
          </a:p>
          <a:p>
            <a:pPr marL="514350" indent="-514350">
              <a:buFont typeface="+mj-lt"/>
              <a:buAutoNum type="arabicPeriod"/>
            </a:pPr>
            <a:r>
              <a:rPr lang="hr-HR" sz="4300" dirty="0"/>
              <a:t>4 </a:t>
            </a:r>
            <a:r>
              <a:rPr lang="hr-HR" sz="4300" dirty="0" err="1"/>
              <a:t>mod</a:t>
            </a:r>
            <a:r>
              <a:rPr lang="hr-HR" sz="4300" dirty="0"/>
              <a:t> 5</a:t>
            </a:r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7983015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31395" y="667517"/>
            <a:ext cx="11272520" cy="5360352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 startAt="7"/>
            </a:pPr>
            <a:r>
              <a:rPr lang="hr-HR" sz="4300" dirty="0"/>
              <a:t>25 </a:t>
            </a:r>
            <a:r>
              <a:rPr lang="hr-HR" sz="4300" dirty="0" err="1"/>
              <a:t>mod</a:t>
            </a:r>
            <a:r>
              <a:rPr lang="hr-HR" sz="4300" dirty="0"/>
              <a:t> 7</a:t>
            </a:r>
          </a:p>
          <a:p>
            <a:pPr marL="514350" indent="-514350">
              <a:buFont typeface="+mj-lt"/>
              <a:buAutoNum type="arabicPeriod" startAt="7"/>
            </a:pPr>
            <a:r>
              <a:rPr lang="hr-HR" sz="4300" dirty="0"/>
              <a:t> 123 div 10 </a:t>
            </a:r>
            <a:r>
              <a:rPr lang="hr-HR" sz="4300" dirty="0" err="1"/>
              <a:t>mod</a:t>
            </a:r>
            <a:r>
              <a:rPr lang="hr-HR" sz="4300" dirty="0"/>
              <a:t> 10=12mod10=2 </a:t>
            </a:r>
          </a:p>
          <a:p>
            <a:pPr marL="514350" indent="-514350">
              <a:buFont typeface="+mj-lt"/>
              <a:buAutoNum type="arabicPeriod" startAt="7"/>
            </a:pPr>
            <a:r>
              <a:rPr lang="hr-HR" sz="4300" dirty="0"/>
              <a:t>1546 </a:t>
            </a:r>
            <a:r>
              <a:rPr lang="hr-HR" sz="4300" dirty="0" err="1"/>
              <a:t>mod</a:t>
            </a:r>
            <a:r>
              <a:rPr lang="hr-HR" sz="4300" dirty="0"/>
              <a:t> 100 div 10=46div10=4</a:t>
            </a:r>
          </a:p>
          <a:p>
            <a:pPr marL="514350" indent="-514350">
              <a:buFont typeface="+mj-lt"/>
              <a:buAutoNum type="arabicPeriod" startAt="7"/>
            </a:pPr>
            <a:r>
              <a:rPr lang="hr-HR" sz="4300" dirty="0"/>
              <a:t>Napiši izraz kojim ćeš vidjeti koliko je minuta u      1245 sekundi </a:t>
            </a:r>
            <a:r>
              <a:rPr lang="hr-HR" sz="4300" dirty="0">
                <a:solidFill>
                  <a:srgbClr val="0070C0"/>
                </a:solidFill>
              </a:rPr>
              <a:t>(1245div60)</a:t>
            </a:r>
          </a:p>
          <a:p>
            <a:pPr marL="514350" indent="-514350">
              <a:buFont typeface="+mj-lt"/>
              <a:buAutoNum type="arabicPeriod" startAt="7"/>
            </a:pPr>
            <a:r>
              <a:rPr lang="hr-HR" sz="4300" dirty="0"/>
              <a:t>Napiši izraz kojim ćeš vidjeti koliko sekundi ostaje kada 1245 sekundi pretvorimo u minute</a:t>
            </a:r>
          </a:p>
          <a:p>
            <a:pPr marL="0" indent="0">
              <a:buNone/>
            </a:pPr>
            <a:r>
              <a:rPr lang="hr-HR" dirty="0"/>
              <a:t>      </a:t>
            </a:r>
            <a:r>
              <a:rPr lang="hr-HR" dirty="0">
                <a:solidFill>
                  <a:srgbClr val="0070C0"/>
                </a:solidFill>
              </a:rPr>
              <a:t>1245mod60</a:t>
            </a:r>
          </a:p>
        </p:txBody>
      </p:sp>
    </p:spTree>
    <p:extLst>
      <p:ext uri="{BB962C8B-B14F-4D97-AF65-F5344CB8AC3E}">
        <p14:creationId xmlns:p14="http://schemas.microsoft.com/office/powerpoint/2010/main" val="38848816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zervirano mjesto sadržaja 5"/>
          <p:cNvSpPr>
            <a:spLocks noGrp="1"/>
          </p:cNvSpPr>
          <p:nvPr>
            <p:ph idx="1"/>
          </p:nvPr>
        </p:nvSpPr>
        <p:spPr>
          <a:xfrm>
            <a:off x="233680" y="385808"/>
            <a:ext cx="11826240" cy="552731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r-HR" sz="4000" dirty="0"/>
              <a:t>Ivica ima </a:t>
            </a:r>
            <a:r>
              <a:rPr lang="hr-HR" sz="4000" dirty="0">
                <a:solidFill>
                  <a:srgbClr val="FF0000"/>
                </a:solidFill>
              </a:rPr>
              <a:t>n</a:t>
            </a:r>
            <a:r>
              <a:rPr lang="hr-HR" sz="4000" dirty="0"/>
              <a:t> kuna i želi kupiti čokolade koje stoje </a:t>
            </a:r>
            <a:r>
              <a:rPr lang="hr-HR" sz="4000" dirty="0">
                <a:solidFill>
                  <a:srgbClr val="FF0000"/>
                </a:solidFill>
              </a:rPr>
              <a:t>m</a:t>
            </a:r>
            <a:r>
              <a:rPr lang="hr-HR" sz="4000" dirty="0"/>
              <a:t> kuna. Njega zanima koliko maksimalno čokolada može kupiti i koliko novaca će mu pri tome preostati. Unosimo podatke za količinu kuna </a:t>
            </a:r>
            <a:r>
              <a:rPr lang="hr-HR" sz="4000" dirty="0">
                <a:solidFill>
                  <a:srgbClr val="FF0000"/>
                </a:solidFill>
              </a:rPr>
              <a:t>n</a:t>
            </a:r>
            <a:r>
              <a:rPr lang="hr-HR" sz="4000" dirty="0"/>
              <a:t> i cijenu čokolade </a:t>
            </a:r>
            <a:r>
              <a:rPr lang="hr-HR" sz="4000" dirty="0">
                <a:solidFill>
                  <a:srgbClr val="FF0000"/>
                </a:solidFill>
              </a:rPr>
              <a:t>m</a:t>
            </a:r>
            <a:r>
              <a:rPr lang="hr-HR" sz="4000" dirty="0"/>
              <a:t>, a  ispisujemo broj čokolada koje može kupiti i koliko mu novca ostaje.</a:t>
            </a:r>
          </a:p>
          <a:p>
            <a:pPr marL="0" indent="0">
              <a:buNone/>
            </a:pPr>
            <a:endParaRPr lang="hr-HR" sz="4000" dirty="0"/>
          </a:p>
          <a:p>
            <a:pPr marL="0" indent="0">
              <a:buNone/>
            </a:pPr>
            <a:r>
              <a:rPr lang="hr-HR" sz="4000" dirty="0"/>
              <a:t>                                        n         m</a:t>
            </a:r>
          </a:p>
          <a:p>
            <a:pPr marL="0" indent="0">
              <a:buNone/>
            </a:pPr>
            <a:r>
              <a:rPr lang="hr-HR" sz="4000" dirty="0"/>
              <a:t>              Test :     ulaz  100      17</a:t>
            </a:r>
          </a:p>
          <a:p>
            <a:pPr marL="0" indent="0">
              <a:buNone/>
            </a:pPr>
            <a:r>
              <a:rPr lang="hr-HR" sz="4000" dirty="0"/>
              <a:t>                             izlaz   5          15</a:t>
            </a:r>
          </a:p>
          <a:p>
            <a:endParaRPr lang="hr-HR" dirty="0"/>
          </a:p>
        </p:txBody>
      </p:sp>
      <p:sp>
        <p:nvSpPr>
          <p:cNvPr id="2" name="TekstniOkvir 1"/>
          <p:cNvSpPr txBox="1"/>
          <p:nvPr/>
        </p:nvSpPr>
        <p:spPr>
          <a:xfrm>
            <a:off x="7449669" y="3299011"/>
            <a:ext cx="4320989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dirty="0"/>
              <a:t>ulaz(n)</a:t>
            </a:r>
          </a:p>
          <a:p>
            <a:r>
              <a:rPr lang="hr-HR" sz="2400" dirty="0"/>
              <a:t>ulaz(m)</a:t>
            </a:r>
          </a:p>
          <a:p>
            <a:r>
              <a:rPr lang="hr-HR" sz="2400" dirty="0" err="1"/>
              <a:t>bc</a:t>
            </a:r>
            <a:r>
              <a:rPr lang="hr-HR" sz="2400" dirty="0"/>
              <a:t>:=n div m</a:t>
            </a:r>
          </a:p>
          <a:p>
            <a:r>
              <a:rPr lang="hr-HR" sz="2400" dirty="0"/>
              <a:t>o:=n </a:t>
            </a:r>
            <a:r>
              <a:rPr lang="hr-HR" sz="2400" dirty="0" err="1"/>
              <a:t>mod</a:t>
            </a:r>
            <a:r>
              <a:rPr lang="hr-HR" sz="2400" dirty="0"/>
              <a:t> m</a:t>
            </a:r>
          </a:p>
          <a:p>
            <a:r>
              <a:rPr lang="hr-HR" sz="2400" dirty="0"/>
              <a:t>izlaz('broj čokolada je',</a:t>
            </a:r>
            <a:r>
              <a:rPr lang="hr-HR" sz="2400" dirty="0" err="1"/>
              <a:t>bc</a:t>
            </a:r>
            <a:r>
              <a:rPr lang="hr-HR" sz="2400" dirty="0"/>
              <a:t>)</a:t>
            </a:r>
          </a:p>
          <a:p>
            <a:r>
              <a:rPr lang="hr-HR" sz="2400" dirty="0"/>
              <a:t>Izlaz('preostalo mu je ' ,</a:t>
            </a:r>
            <a:r>
              <a:rPr lang="hr-HR" sz="2400" dirty="0" err="1"/>
              <a:t>o,'kuna</a:t>
            </a:r>
            <a:r>
              <a:rPr lang="hr-HR" sz="2400" dirty="0"/>
              <a:t>') 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17319081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630</Words>
  <Application>Microsoft Office PowerPoint</Application>
  <PresentationFormat>Široki zaslon</PresentationFormat>
  <Paragraphs>108</Paragraphs>
  <Slides>12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Tema sustava Office</vt:lpstr>
      <vt:lpstr> Operacije   mod  i div</vt:lpstr>
      <vt:lpstr> mod  - ostatak kod cjelobrojnog dijeljenja</vt:lpstr>
      <vt:lpstr> mod  - ostatak kod cjelobrojnog dijeljenja</vt:lpstr>
      <vt:lpstr>PowerPoint prezentacija</vt:lpstr>
      <vt:lpstr>div - cjelobrojno dijeljenje (rezultat cijeli broj)</vt:lpstr>
      <vt:lpstr>div   - cjelobrojno dijeljenje (rezultat cijeli broj)</vt:lpstr>
      <vt:lpstr>PowerPoint prezentacija</vt:lpstr>
      <vt:lpstr>PowerPoint prezentacija</vt:lpstr>
      <vt:lpstr>PowerPoint prezentacija</vt:lpstr>
      <vt:lpstr>Zadaci </vt:lpstr>
      <vt:lpstr>PowerPoint prezentacija</vt:lpstr>
      <vt:lpstr>PowerPoint prezentacija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Linijska struktura- zadaci</dc:title>
  <dc:creator>Snježana Milinović</dc:creator>
  <cp:lastModifiedBy>Snježana Milinović</cp:lastModifiedBy>
  <cp:revision>15</cp:revision>
  <dcterms:created xsi:type="dcterms:W3CDTF">2020-02-03T07:52:37Z</dcterms:created>
  <dcterms:modified xsi:type="dcterms:W3CDTF">2021-01-25T19:34:50Z</dcterms:modified>
</cp:coreProperties>
</file>