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6" r:id="rId2"/>
    <p:sldId id="258" r:id="rId3"/>
    <p:sldId id="257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9" r:id="rId29"/>
    <p:sldId id="285" r:id="rId30"/>
    <p:sldId id="288" r:id="rId31"/>
    <p:sldId id="290" r:id="rId32"/>
    <p:sldId id="291" r:id="rId33"/>
    <p:sldId id="293" r:id="rId34"/>
    <p:sldId id="294" r:id="rId35"/>
    <p:sldId id="292" r:id="rId36"/>
    <p:sldId id="295" r:id="rId37"/>
    <p:sldId id="296" r:id="rId38"/>
    <p:sldId id="297" r:id="rId39"/>
    <p:sldId id="301" r:id="rId40"/>
    <p:sldId id="298" r:id="rId41"/>
    <p:sldId id="300" r:id="rId42"/>
    <p:sldId id="299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rednji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8ABC5-5214-4661-847D-2FC4F834158B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3FFD1-4C63-41F3-A734-4F5C1213B9C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Od oko 250 000 pr.Kr</a:t>
            </a:r>
            <a:r>
              <a:rPr lang="hr-HR"/>
              <a:t>. čovjek</a:t>
            </a:r>
            <a:r>
              <a:rPr lang="hr-HR" baseline="0"/>
              <a:t> pali vatru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FFD1-4C63-41F3-A734-4F5C1213B9C4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1-4% današnjeg modernog čovjeka,</a:t>
            </a:r>
            <a:r>
              <a:rPr lang="hr-HR" baseline="0" dirty="0"/>
              <a:t> jeli dječje jezike i bili kanibali (ritualno, ne u doba gladi), maksimalno do 15 000 pripadnika istodobno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FFD1-4C63-41F3-A734-4F5C1213B9C4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Rasne</a:t>
            </a:r>
            <a:r>
              <a:rPr lang="hr-HR" baseline="0" dirty="0"/>
              <a:t> skupine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FFD1-4C63-41F3-A734-4F5C1213B9C4}" type="slidenum">
              <a:rPr lang="hr-HR" smtClean="0"/>
              <a:pPr/>
              <a:t>30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919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286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205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641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852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599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5011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167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22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780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63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597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058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850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419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3591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692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AA91AB-5A84-4ED5-8675-5698DF827073}" type="datetimeFigureOut">
              <a:rPr lang="hr-HR" smtClean="0"/>
              <a:pPr/>
              <a:t>5.10.2020.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BE011-6801-4081-8C2C-134E3FB2F0A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305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1325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1" y="0"/>
            <a:ext cx="7275344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5231183" cy="861420"/>
          </a:xfrm>
        </p:spPr>
        <p:txBody>
          <a:bodyPr>
            <a:normAutofit/>
          </a:bodyPr>
          <a:lstStyle/>
          <a:p>
            <a:endParaRPr lang="hr-H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0"/>
            <a:ext cx="5231186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5000" b="1" dirty="0"/>
              <a:t>ŽIVOT I KULTURA LJUDI U PRAPOVIJESNO DOBA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052736"/>
            <a:ext cx="6711654" cy="5195671"/>
          </a:xfrm>
        </p:spPr>
        <p:txBody>
          <a:bodyPr>
            <a:normAutofit/>
          </a:bodyPr>
          <a:lstStyle/>
          <a:p>
            <a:r>
              <a:rPr lang="hr-HR" sz="2400" b="1" u="sng" dirty="0"/>
              <a:t>Homo habilis</a:t>
            </a:r>
            <a:r>
              <a:rPr lang="hr-HR" sz="2400" dirty="0"/>
              <a:t> (lat. spretni čovjek)</a:t>
            </a:r>
          </a:p>
          <a:p>
            <a:r>
              <a:rPr lang="hr-HR" sz="2400" dirty="0"/>
              <a:t>  - prije 2.5 mil.god.</a:t>
            </a:r>
          </a:p>
          <a:p>
            <a:r>
              <a:rPr lang="hr-HR" sz="2400" dirty="0"/>
              <a:t>  - tehnika okresivanja kamena</a:t>
            </a:r>
          </a:p>
          <a:p>
            <a:r>
              <a:rPr lang="hr-HR" sz="2400" dirty="0"/>
              <a:t>  - kameno oružje za lov</a:t>
            </a:r>
          </a:p>
          <a:p>
            <a:r>
              <a:rPr lang="hr-HR" sz="2400" dirty="0"/>
              <a:t>  - koristio vatru</a:t>
            </a:r>
          </a:p>
          <a:p>
            <a:r>
              <a:rPr lang="hr-HR" sz="2400" dirty="0"/>
              <a:t>  - Tanzanija (Olduvai)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/>
              <a:t>Homo habilis</a:t>
            </a:r>
            <a:endParaRPr lang="hr-HR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092200"/>
            <a:ext cx="8572500" cy="5602287"/>
          </a:xfrm>
          <a:noFill/>
        </p:spPr>
      </p:pic>
      <p:sp>
        <p:nvSpPr>
          <p:cNvPr id="9" name="5-Point Star 8"/>
          <p:cNvSpPr/>
          <p:nvPr/>
        </p:nvSpPr>
        <p:spPr>
          <a:xfrm>
            <a:off x="3000375" y="4286250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" name="5-Point Star 4"/>
          <p:cNvSpPr/>
          <p:nvPr/>
        </p:nvSpPr>
        <p:spPr>
          <a:xfrm>
            <a:off x="2857500" y="4643438"/>
            <a:ext cx="214313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5-Point Star 5"/>
          <p:cNvSpPr/>
          <p:nvPr/>
        </p:nvSpPr>
        <p:spPr>
          <a:xfrm>
            <a:off x="2286000" y="5929313"/>
            <a:ext cx="214313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5-Point Star 6"/>
          <p:cNvSpPr/>
          <p:nvPr/>
        </p:nvSpPr>
        <p:spPr>
          <a:xfrm>
            <a:off x="3071813" y="3786188"/>
            <a:ext cx="214312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3" descr="http://www.boneclones.com/images/bh-002-lg.jpg"/>
          <p:cNvPicPr>
            <a:picLocks noChangeAspect="1" noChangeArrowheads="1"/>
          </p:cNvPicPr>
          <p:nvPr/>
        </p:nvPicPr>
        <p:blipFill>
          <a:blip r:embed="rId2" cstate="print"/>
          <a:srcRect b="10580"/>
          <a:stretch>
            <a:fillRect/>
          </a:stretch>
        </p:blipFill>
        <p:spPr bwMode="auto">
          <a:xfrm>
            <a:off x="3857625" y="1714500"/>
            <a:ext cx="50038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1" descr="http://delamagente.files.wordpress.com/2009/07/oldowan-t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786188" cy="583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80188"/>
            <a:ext cx="26431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200" dirty="0">
                <a:latin typeface="+mn-lt"/>
              </a:rPr>
              <a:t>delamagente.files.wordpress.com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0813" y="6581775"/>
            <a:ext cx="26431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200" dirty="0" err="1">
                <a:latin typeface="+mn-lt"/>
              </a:rPr>
              <a:t>boneclones.com</a:t>
            </a:r>
            <a:endParaRPr lang="hr-HR" sz="1200" dirty="0">
              <a:latin typeface="+mn-lt"/>
            </a:endParaRPr>
          </a:p>
        </p:txBody>
      </p:sp>
      <p:sp>
        <p:nvSpPr>
          <p:cNvPr id="3" name="Title 8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hr-HR" sz="3200" b="1" dirty="0">
                <a:latin typeface="+mj-lt"/>
                <a:ea typeface="+mj-ea"/>
                <a:cs typeface="+mj-cs"/>
              </a:rPr>
              <a:t>Prvo oruđe (</a:t>
            </a:r>
            <a:r>
              <a:rPr lang="hr-HR" sz="3200" b="1" dirty="0" err="1">
                <a:latin typeface="+mj-lt"/>
                <a:ea typeface="+mj-ea"/>
                <a:cs typeface="+mj-cs"/>
              </a:rPr>
              <a:t>Oldowan</a:t>
            </a:r>
            <a:r>
              <a:rPr lang="hr-HR" sz="3200" b="1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29698" name="Picture 2" descr="http://lithiccastinglab.com/gallery-pages/oldowanchoppercore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412775"/>
            <a:ext cx="8964488" cy="4411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Prvo oruđe</a:t>
            </a:r>
          </a:p>
        </p:txBody>
      </p:sp>
      <p:cxnSp>
        <p:nvCxnSpPr>
          <p:cNvPr id="74" name="Elbow Connector 83"/>
          <p:cNvCxnSpPr/>
          <p:nvPr/>
        </p:nvCxnSpPr>
        <p:spPr>
          <a:xfrm rot="10800000">
            <a:off x="4286250" y="4186238"/>
            <a:ext cx="1714500" cy="285750"/>
          </a:xfrm>
          <a:prstGeom prst="bentConnector3">
            <a:avLst>
              <a:gd name="adj1" fmla="val 100000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357187" y="12573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" y="16144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57187" y="19716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500" y="23288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57187" y="26860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1500" y="30432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357187" y="34004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" y="37576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357187" y="41148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" y="44719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57187" y="48291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" y="51863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357187" y="55435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1500" y="59007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57187" y="62579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1500" y="6615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1500" y="900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7" name="TextBox 51"/>
          <p:cNvSpPr txBox="1">
            <a:spLocks noChangeArrowheads="1"/>
          </p:cNvSpPr>
          <p:nvPr/>
        </p:nvSpPr>
        <p:spPr bwMode="auto">
          <a:xfrm>
            <a:off x="0" y="7572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0Ma</a:t>
            </a:r>
          </a:p>
        </p:txBody>
      </p:sp>
      <p:sp>
        <p:nvSpPr>
          <p:cNvPr id="45078" name="TextBox 52"/>
          <p:cNvSpPr txBox="1">
            <a:spLocks noChangeArrowheads="1"/>
          </p:cNvSpPr>
          <p:nvPr/>
        </p:nvSpPr>
        <p:spPr bwMode="auto">
          <a:xfrm>
            <a:off x="0" y="14716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0,5Ma</a:t>
            </a:r>
          </a:p>
        </p:txBody>
      </p:sp>
      <p:sp>
        <p:nvSpPr>
          <p:cNvPr id="45079" name="TextBox 53"/>
          <p:cNvSpPr txBox="1">
            <a:spLocks noChangeArrowheads="1"/>
          </p:cNvSpPr>
          <p:nvPr/>
        </p:nvSpPr>
        <p:spPr bwMode="auto">
          <a:xfrm>
            <a:off x="0" y="21955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1Ma</a:t>
            </a:r>
          </a:p>
        </p:txBody>
      </p:sp>
      <p:sp>
        <p:nvSpPr>
          <p:cNvPr id="45080" name="TextBox 54"/>
          <p:cNvSpPr txBox="1">
            <a:spLocks noChangeArrowheads="1"/>
          </p:cNvSpPr>
          <p:nvPr/>
        </p:nvSpPr>
        <p:spPr bwMode="auto">
          <a:xfrm>
            <a:off x="0" y="290988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1,5Ma</a:t>
            </a:r>
          </a:p>
        </p:txBody>
      </p:sp>
      <p:sp>
        <p:nvSpPr>
          <p:cNvPr id="45081" name="TextBox 62"/>
          <p:cNvSpPr txBox="1">
            <a:spLocks noChangeArrowheads="1"/>
          </p:cNvSpPr>
          <p:nvPr/>
        </p:nvSpPr>
        <p:spPr bwMode="auto">
          <a:xfrm>
            <a:off x="0" y="36242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2Ma</a:t>
            </a:r>
          </a:p>
        </p:txBody>
      </p:sp>
      <p:sp>
        <p:nvSpPr>
          <p:cNvPr id="45082" name="TextBox 63"/>
          <p:cNvSpPr txBox="1">
            <a:spLocks noChangeArrowheads="1"/>
          </p:cNvSpPr>
          <p:nvPr/>
        </p:nvSpPr>
        <p:spPr bwMode="auto">
          <a:xfrm>
            <a:off x="0" y="43386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2,5Ma</a:t>
            </a:r>
          </a:p>
        </p:txBody>
      </p:sp>
      <p:sp>
        <p:nvSpPr>
          <p:cNvPr id="45083" name="TextBox 64"/>
          <p:cNvSpPr txBox="1">
            <a:spLocks noChangeArrowheads="1"/>
          </p:cNvSpPr>
          <p:nvPr/>
        </p:nvSpPr>
        <p:spPr bwMode="auto">
          <a:xfrm>
            <a:off x="0" y="50530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3Ma</a:t>
            </a:r>
          </a:p>
        </p:txBody>
      </p:sp>
      <p:sp>
        <p:nvSpPr>
          <p:cNvPr id="45084" name="TextBox 65"/>
          <p:cNvSpPr txBox="1">
            <a:spLocks noChangeArrowheads="1"/>
          </p:cNvSpPr>
          <p:nvPr/>
        </p:nvSpPr>
        <p:spPr bwMode="auto">
          <a:xfrm>
            <a:off x="0" y="57578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3,5Ma</a:t>
            </a:r>
          </a:p>
        </p:txBody>
      </p:sp>
      <p:sp>
        <p:nvSpPr>
          <p:cNvPr id="45085" name="TextBox 66"/>
          <p:cNvSpPr txBox="1">
            <a:spLocks noChangeArrowheads="1"/>
          </p:cNvSpPr>
          <p:nvPr/>
        </p:nvSpPr>
        <p:spPr bwMode="auto">
          <a:xfrm>
            <a:off x="0" y="6480175"/>
            <a:ext cx="642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4Ma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71938" y="6500813"/>
            <a:ext cx="285750" cy="2143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2" name="Rectangle 31"/>
          <p:cNvSpPr/>
          <p:nvPr/>
        </p:nvSpPr>
        <p:spPr>
          <a:xfrm>
            <a:off x="5357813" y="5043488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3" name="TextBox 32"/>
          <p:cNvSpPr txBox="1"/>
          <p:nvPr/>
        </p:nvSpPr>
        <p:spPr>
          <a:xfrm>
            <a:off x="3214688" y="61007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anamensis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0563" y="46434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afarensis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29000" y="5472113"/>
            <a:ext cx="285750" cy="4286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4" name="TextBox 53"/>
          <p:cNvSpPr txBox="1"/>
          <p:nvPr/>
        </p:nvSpPr>
        <p:spPr>
          <a:xfrm>
            <a:off x="2571750" y="50720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Kenyanthropus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platyops</a:t>
            </a:r>
            <a:endParaRPr lang="hr-HR" sz="1000" b="1" i="1" dirty="0">
              <a:latin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00750" y="3757613"/>
            <a:ext cx="285750" cy="1428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7" name="TextBox 56"/>
          <p:cNvSpPr txBox="1"/>
          <p:nvPr/>
        </p:nvSpPr>
        <p:spPr>
          <a:xfrm>
            <a:off x="5143500" y="3357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africanus</a:t>
            </a:r>
            <a:endParaRPr lang="hr-HR" sz="1000" b="1" i="1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43688" y="447198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0" name="TextBox 59"/>
          <p:cNvSpPr txBox="1"/>
          <p:nvPr/>
        </p:nvSpPr>
        <p:spPr>
          <a:xfrm>
            <a:off x="5786438" y="40719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aethiopicus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84" name="Elbow Connector 83"/>
          <p:cNvCxnSpPr>
            <a:stCxn id="68" idx="3"/>
            <a:endCxn id="32" idx="2"/>
          </p:cNvCxnSpPr>
          <p:nvPr/>
        </p:nvCxnSpPr>
        <p:spPr>
          <a:xfrm flipV="1">
            <a:off x="4357688" y="6329363"/>
            <a:ext cx="1143000" cy="2794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68" idx="1"/>
            <a:endCxn id="53" idx="2"/>
          </p:cNvCxnSpPr>
          <p:nvPr/>
        </p:nvCxnSpPr>
        <p:spPr>
          <a:xfrm rot="10800000">
            <a:off x="3571875" y="5900738"/>
            <a:ext cx="500063" cy="70802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83"/>
          <p:cNvCxnSpPr>
            <a:stCxn id="32" idx="3"/>
            <a:endCxn id="56" idx="2"/>
          </p:cNvCxnSpPr>
          <p:nvPr/>
        </p:nvCxnSpPr>
        <p:spPr>
          <a:xfrm flipV="1">
            <a:off x="5643563" y="5186363"/>
            <a:ext cx="500062" cy="5000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83"/>
          <p:cNvCxnSpPr>
            <a:endCxn id="59" idx="2"/>
          </p:cNvCxnSpPr>
          <p:nvPr/>
        </p:nvCxnSpPr>
        <p:spPr>
          <a:xfrm flipV="1">
            <a:off x="6286500" y="4757738"/>
            <a:ext cx="500063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357813" y="2608263"/>
            <a:ext cx="285750" cy="11366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5" name="TextBox 54"/>
          <p:cNvSpPr txBox="1"/>
          <p:nvPr/>
        </p:nvSpPr>
        <p:spPr>
          <a:xfrm>
            <a:off x="450056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robustus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58" name="Elbow Connector 83"/>
          <p:cNvCxnSpPr>
            <a:endCxn id="52" idx="2"/>
          </p:cNvCxnSpPr>
          <p:nvPr/>
        </p:nvCxnSpPr>
        <p:spPr>
          <a:xfrm rot="10800000">
            <a:off x="5500688" y="3744913"/>
            <a:ext cx="500062" cy="72707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786063" y="350043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7" name="TextBox 66"/>
          <p:cNvSpPr txBox="1"/>
          <p:nvPr/>
        </p:nvSpPr>
        <p:spPr>
          <a:xfrm>
            <a:off x="1571625" y="36004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rudolfensis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70" name="Elbow Connector 83"/>
          <p:cNvCxnSpPr>
            <a:endCxn id="66" idx="2"/>
          </p:cNvCxnSpPr>
          <p:nvPr/>
        </p:nvCxnSpPr>
        <p:spPr>
          <a:xfrm rot="10800000">
            <a:off x="2928938" y="3786188"/>
            <a:ext cx="500062" cy="19002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286625" y="2614613"/>
            <a:ext cx="285750" cy="1885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2" name="TextBox 71"/>
          <p:cNvSpPr txBox="1"/>
          <p:nvPr/>
        </p:nvSpPr>
        <p:spPr>
          <a:xfrm>
            <a:off x="592931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boisei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73" name="Elbow Connector 83"/>
          <p:cNvCxnSpPr>
            <a:endCxn id="71" idx="2"/>
          </p:cNvCxnSpPr>
          <p:nvPr/>
        </p:nvCxnSpPr>
        <p:spPr>
          <a:xfrm flipV="1">
            <a:off x="6929438" y="4500563"/>
            <a:ext cx="500062" cy="21431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83"/>
          <p:cNvCxnSpPr>
            <a:endCxn id="62" idx="2"/>
          </p:cNvCxnSpPr>
          <p:nvPr/>
        </p:nvCxnSpPr>
        <p:spPr>
          <a:xfrm rot="10800000">
            <a:off x="4857750" y="4714875"/>
            <a:ext cx="500063" cy="9715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14875" y="4429125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3" name="TextBox 62"/>
          <p:cNvSpPr txBox="1"/>
          <p:nvPr/>
        </p:nvSpPr>
        <p:spPr>
          <a:xfrm>
            <a:off x="3857625" y="402907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garhi</a:t>
            </a:r>
            <a:endParaRPr lang="hr-HR" sz="1000" b="1" i="1" dirty="0">
              <a:latin typeface="+mn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071938" y="2900363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5" name="TextBox 64"/>
          <p:cNvSpPr txBox="1"/>
          <p:nvPr/>
        </p:nvSpPr>
        <p:spPr>
          <a:xfrm>
            <a:off x="3214688" y="25003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habilis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75" name="Elbow Connector 83"/>
          <p:cNvCxnSpPr>
            <a:endCxn id="64" idx="2"/>
          </p:cNvCxnSpPr>
          <p:nvPr/>
        </p:nvCxnSpPr>
        <p:spPr>
          <a:xfrm rot="10800000">
            <a:off x="4214813" y="4186238"/>
            <a:ext cx="500062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83"/>
          <p:cNvCxnSpPr/>
          <p:nvPr/>
        </p:nvCxnSpPr>
        <p:spPr>
          <a:xfrm rot="10800000">
            <a:off x="4143375" y="4186238"/>
            <a:ext cx="1214438" cy="150018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412777"/>
            <a:ext cx="6711654" cy="4835630"/>
          </a:xfrm>
        </p:spPr>
        <p:txBody>
          <a:bodyPr>
            <a:normAutofit/>
          </a:bodyPr>
          <a:lstStyle/>
          <a:p>
            <a:r>
              <a:rPr lang="hr-HR" sz="2400" b="1" u="sng" dirty="0"/>
              <a:t>Homo erectus</a:t>
            </a:r>
            <a:r>
              <a:rPr lang="hr-HR" sz="2400" dirty="0"/>
              <a:t> (lat. uspravni čovjek)</a:t>
            </a:r>
          </a:p>
          <a:p>
            <a:r>
              <a:rPr lang="hr-HR" sz="2400" dirty="0"/>
              <a:t>  - 1.5 mil.god.</a:t>
            </a:r>
          </a:p>
          <a:p>
            <a:r>
              <a:rPr lang="hr-HR" sz="2400" dirty="0"/>
              <a:t>  - migracije izvan Afrike</a:t>
            </a:r>
          </a:p>
          <a:p>
            <a:r>
              <a:rPr lang="hr-HR" sz="2400" dirty="0"/>
              <a:t>  - zajednice lovaca-sakupljača</a:t>
            </a:r>
          </a:p>
          <a:p>
            <a:r>
              <a:rPr lang="hr-HR" sz="2400" dirty="0"/>
              <a:t>  - održavao vatru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 dirty="0"/>
              <a:t>Homo ergaster ili erectus  </a:t>
            </a:r>
            <a:endParaRPr lang="hr-HR" dirty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052736"/>
            <a:ext cx="8572500" cy="5602287"/>
          </a:xfrm>
          <a:noFill/>
        </p:spPr>
      </p:pic>
      <p:sp>
        <p:nvSpPr>
          <p:cNvPr id="5" name="5-Point Star 4"/>
          <p:cNvSpPr/>
          <p:nvPr/>
        </p:nvSpPr>
        <p:spPr>
          <a:xfrm>
            <a:off x="3000375" y="4286250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5-Point Star 5"/>
          <p:cNvSpPr/>
          <p:nvPr/>
        </p:nvSpPr>
        <p:spPr>
          <a:xfrm>
            <a:off x="2857500" y="4714875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hr-HR" sz="4400" b="1">
                <a:latin typeface="+mj-lt"/>
                <a:ea typeface="+mj-ea"/>
                <a:cs typeface="+mj-cs"/>
              </a:rPr>
              <a:t>Ergaster ili erectus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1775"/>
            <a:ext cx="178593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200" dirty="0" err="1">
                <a:latin typeface="+mn-lt"/>
              </a:rPr>
              <a:t>nationalgeographic.com</a:t>
            </a:r>
            <a:endParaRPr lang="hr-HR" sz="1200" dirty="0">
              <a:latin typeface="+mn-lt"/>
            </a:endParaRPr>
          </a:p>
        </p:txBody>
      </p:sp>
      <p:pic>
        <p:nvPicPr>
          <p:cNvPr id="53252" name="Picture 6" descr="http://farm4.static.flickr.com/3506/3177261617_2de9f5c1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25" y="2071688"/>
            <a:ext cx="52387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72438" y="6572250"/>
            <a:ext cx="1071562" cy="28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200" dirty="0" err="1">
                <a:latin typeface="+mn-lt"/>
              </a:rPr>
              <a:t>flickr.com</a:t>
            </a:r>
            <a:endParaRPr lang="hr-HR" sz="1200" dirty="0">
              <a:latin typeface="+mn-lt"/>
            </a:endParaRPr>
          </a:p>
        </p:txBody>
      </p:sp>
      <p:pic>
        <p:nvPicPr>
          <p:cNvPr id="53254" name="Picture 68" descr="http://news.nationalgeographic.com/news/2001/01/images/0111orig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3643313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0" name="Picture 2" descr="http://upload.wikimedia.org/wikipedia/commons/thumb/e/ed/Homo_erectus_adult_female_-_head_model_-_Smithsonian_Museum_of_Natural_History_-_2012-05-17.jpg/640px-Homo_erectus_adult_female_-_head_model_-_Smithsonian_Museum_of_Natural_History_-_2012-05-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0"/>
            <a:ext cx="5829300" cy="673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/>
              <a:t>Homo erectus</a:t>
            </a:r>
            <a:endParaRPr lang="hr-HR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650" y="1163637"/>
            <a:ext cx="8572500" cy="5602287"/>
          </a:xfr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7" name="5-Point Star 6"/>
          <p:cNvSpPr/>
          <p:nvPr/>
        </p:nvSpPr>
        <p:spPr>
          <a:xfrm>
            <a:off x="6429375" y="2071688"/>
            <a:ext cx="214313" cy="214312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" name="5-Point Star 4"/>
          <p:cNvSpPr/>
          <p:nvPr/>
        </p:nvSpPr>
        <p:spPr>
          <a:xfrm>
            <a:off x="3071813" y="3857625"/>
            <a:ext cx="214312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5-Point Star 5"/>
          <p:cNvSpPr/>
          <p:nvPr/>
        </p:nvSpPr>
        <p:spPr>
          <a:xfrm>
            <a:off x="3000375" y="4286250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5-Point Star 7"/>
          <p:cNvSpPr/>
          <p:nvPr/>
        </p:nvSpPr>
        <p:spPr>
          <a:xfrm>
            <a:off x="2857500" y="4714875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5-Point Star 8"/>
          <p:cNvSpPr/>
          <p:nvPr/>
        </p:nvSpPr>
        <p:spPr>
          <a:xfrm>
            <a:off x="2286000" y="6000750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5-Point Star 9"/>
          <p:cNvSpPr/>
          <p:nvPr/>
        </p:nvSpPr>
        <p:spPr>
          <a:xfrm>
            <a:off x="1285875" y="2357438"/>
            <a:ext cx="214313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5-Point Star 10"/>
          <p:cNvSpPr/>
          <p:nvPr/>
        </p:nvSpPr>
        <p:spPr>
          <a:xfrm>
            <a:off x="6143625" y="3214688"/>
            <a:ext cx="214313" cy="214312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5-Point Star 11"/>
          <p:cNvSpPr/>
          <p:nvPr/>
        </p:nvSpPr>
        <p:spPr>
          <a:xfrm>
            <a:off x="6572250" y="4714875"/>
            <a:ext cx="214313" cy="214313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Freeform 12"/>
          <p:cNvSpPr/>
          <p:nvPr/>
        </p:nvSpPr>
        <p:spPr>
          <a:xfrm>
            <a:off x="1500188" y="2643188"/>
            <a:ext cx="1500187" cy="1714500"/>
          </a:xfrm>
          <a:custGeom>
            <a:avLst/>
            <a:gdLst>
              <a:gd name="connsiteX0" fmla="*/ 1233377 w 1244010"/>
              <a:gd name="connsiteY0" fmla="*/ 1339703 h 1339703"/>
              <a:gd name="connsiteX1" fmla="*/ 1233377 w 1244010"/>
              <a:gd name="connsiteY1" fmla="*/ 893135 h 1339703"/>
              <a:gd name="connsiteX2" fmla="*/ 1169582 w 1244010"/>
              <a:gd name="connsiteY2" fmla="*/ 552893 h 1339703"/>
              <a:gd name="connsiteX3" fmla="*/ 999461 w 1244010"/>
              <a:gd name="connsiteY3" fmla="*/ 223284 h 1339703"/>
              <a:gd name="connsiteX4" fmla="*/ 829340 w 1244010"/>
              <a:gd name="connsiteY4" fmla="*/ 95693 h 1339703"/>
              <a:gd name="connsiteX5" fmla="*/ 552893 w 1244010"/>
              <a:gd name="connsiteY5" fmla="*/ 42531 h 1339703"/>
              <a:gd name="connsiteX6" fmla="*/ 287079 w 1244010"/>
              <a:gd name="connsiteY6" fmla="*/ 10633 h 1339703"/>
              <a:gd name="connsiteX7" fmla="*/ 0 w 1244010"/>
              <a:gd name="connsiteY7" fmla="*/ 0 h 1339703"/>
              <a:gd name="connsiteX0" fmla="*/ 1233377 w 1244010"/>
              <a:gd name="connsiteY0" fmla="*/ 1365586 h 1365586"/>
              <a:gd name="connsiteX1" fmla="*/ 1233377 w 1244010"/>
              <a:gd name="connsiteY1" fmla="*/ 919018 h 1365586"/>
              <a:gd name="connsiteX2" fmla="*/ 1169582 w 1244010"/>
              <a:gd name="connsiteY2" fmla="*/ 578776 h 1365586"/>
              <a:gd name="connsiteX3" fmla="*/ 999461 w 1244010"/>
              <a:gd name="connsiteY3" fmla="*/ 249167 h 1365586"/>
              <a:gd name="connsiteX4" fmla="*/ 829340 w 1244010"/>
              <a:gd name="connsiteY4" fmla="*/ 121576 h 1365586"/>
              <a:gd name="connsiteX5" fmla="*/ 429605 w 1244010"/>
              <a:gd name="connsiteY5" fmla="*/ 244978 h 1365586"/>
              <a:gd name="connsiteX6" fmla="*/ 287079 w 1244010"/>
              <a:gd name="connsiteY6" fmla="*/ 36516 h 1365586"/>
              <a:gd name="connsiteX7" fmla="*/ 0 w 1244010"/>
              <a:gd name="connsiteY7" fmla="*/ 25883 h 1365586"/>
              <a:gd name="connsiteX0" fmla="*/ 1233377 w 1244010"/>
              <a:gd name="connsiteY0" fmla="*/ 1339703 h 1339703"/>
              <a:gd name="connsiteX1" fmla="*/ 1233377 w 1244010"/>
              <a:gd name="connsiteY1" fmla="*/ 893135 h 1339703"/>
              <a:gd name="connsiteX2" fmla="*/ 1169582 w 1244010"/>
              <a:gd name="connsiteY2" fmla="*/ 552893 h 1339703"/>
              <a:gd name="connsiteX3" fmla="*/ 999461 w 1244010"/>
              <a:gd name="connsiteY3" fmla="*/ 223284 h 1339703"/>
              <a:gd name="connsiteX4" fmla="*/ 829340 w 1244010"/>
              <a:gd name="connsiteY4" fmla="*/ 95693 h 1339703"/>
              <a:gd name="connsiteX5" fmla="*/ 429605 w 1244010"/>
              <a:gd name="connsiteY5" fmla="*/ 219095 h 1339703"/>
              <a:gd name="connsiteX6" fmla="*/ 184117 w 1244010"/>
              <a:gd name="connsiteY6" fmla="*/ 146063 h 1339703"/>
              <a:gd name="connsiteX7" fmla="*/ 0 w 1244010"/>
              <a:gd name="connsiteY7" fmla="*/ 0 h 1339703"/>
              <a:gd name="connsiteX0" fmla="*/ 1233377 w 1244010"/>
              <a:gd name="connsiteY0" fmla="*/ 1339703 h 1339703"/>
              <a:gd name="connsiteX1" fmla="*/ 1233377 w 1244010"/>
              <a:gd name="connsiteY1" fmla="*/ 893135 h 1339703"/>
              <a:gd name="connsiteX2" fmla="*/ 1169582 w 1244010"/>
              <a:gd name="connsiteY2" fmla="*/ 552893 h 1339703"/>
              <a:gd name="connsiteX3" fmla="*/ 999461 w 1244010"/>
              <a:gd name="connsiteY3" fmla="*/ 223284 h 1339703"/>
              <a:gd name="connsiteX4" fmla="*/ 797839 w 1244010"/>
              <a:gd name="connsiteY4" fmla="*/ 219095 h 1339703"/>
              <a:gd name="connsiteX5" fmla="*/ 429605 w 1244010"/>
              <a:gd name="connsiteY5" fmla="*/ 219095 h 1339703"/>
              <a:gd name="connsiteX6" fmla="*/ 184117 w 1244010"/>
              <a:gd name="connsiteY6" fmla="*/ 146063 h 1339703"/>
              <a:gd name="connsiteX7" fmla="*/ 0 w 1244010"/>
              <a:gd name="connsiteY7" fmla="*/ 0 h 1339703"/>
              <a:gd name="connsiteX0" fmla="*/ 1233377 w 1244010"/>
              <a:gd name="connsiteY0" fmla="*/ 1339703 h 1339703"/>
              <a:gd name="connsiteX1" fmla="*/ 1233377 w 1244010"/>
              <a:gd name="connsiteY1" fmla="*/ 893135 h 1339703"/>
              <a:gd name="connsiteX2" fmla="*/ 1169582 w 1244010"/>
              <a:gd name="connsiteY2" fmla="*/ 552893 h 1339703"/>
              <a:gd name="connsiteX3" fmla="*/ 981955 w 1244010"/>
              <a:gd name="connsiteY3" fmla="*/ 365159 h 1339703"/>
              <a:gd name="connsiteX4" fmla="*/ 797839 w 1244010"/>
              <a:gd name="connsiteY4" fmla="*/ 219095 h 1339703"/>
              <a:gd name="connsiteX5" fmla="*/ 429605 w 1244010"/>
              <a:gd name="connsiteY5" fmla="*/ 219095 h 1339703"/>
              <a:gd name="connsiteX6" fmla="*/ 184117 w 1244010"/>
              <a:gd name="connsiteY6" fmla="*/ 146063 h 1339703"/>
              <a:gd name="connsiteX7" fmla="*/ 0 w 1244010"/>
              <a:gd name="connsiteY7" fmla="*/ 0 h 1339703"/>
              <a:gd name="connsiteX0" fmla="*/ 1233377 w 1244595"/>
              <a:gd name="connsiteY0" fmla="*/ 1339703 h 1339703"/>
              <a:gd name="connsiteX1" fmla="*/ 1233377 w 1244595"/>
              <a:gd name="connsiteY1" fmla="*/ 893135 h 1339703"/>
              <a:gd name="connsiteX2" fmla="*/ 1166072 w 1244595"/>
              <a:gd name="connsiteY2" fmla="*/ 730318 h 1339703"/>
              <a:gd name="connsiteX3" fmla="*/ 981955 w 1244595"/>
              <a:gd name="connsiteY3" fmla="*/ 365159 h 1339703"/>
              <a:gd name="connsiteX4" fmla="*/ 797839 w 1244595"/>
              <a:gd name="connsiteY4" fmla="*/ 219095 h 1339703"/>
              <a:gd name="connsiteX5" fmla="*/ 429605 w 1244595"/>
              <a:gd name="connsiteY5" fmla="*/ 219095 h 1339703"/>
              <a:gd name="connsiteX6" fmla="*/ 184117 w 1244595"/>
              <a:gd name="connsiteY6" fmla="*/ 146063 h 1339703"/>
              <a:gd name="connsiteX7" fmla="*/ 0 w 1244595"/>
              <a:gd name="connsiteY7" fmla="*/ 0 h 1339703"/>
              <a:gd name="connsiteX0" fmla="*/ 1166071 w 1233377"/>
              <a:gd name="connsiteY0" fmla="*/ 1533667 h 1533667"/>
              <a:gd name="connsiteX1" fmla="*/ 1233377 w 1233377"/>
              <a:gd name="connsiteY1" fmla="*/ 893135 h 1533667"/>
              <a:gd name="connsiteX2" fmla="*/ 1166072 w 1233377"/>
              <a:gd name="connsiteY2" fmla="*/ 730318 h 1533667"/>
              <a:gd name="connsiteX3" fmla="*/ 981955 w 1233377"/>
              <a:gd name="connsiteY3" fmla="*/ 365159 h 1533667"/>
              <a:gd name="connsiteX4" fmla="*/ 797839 w 1233377"/>
              <a:gd name="connsiteY4" fmla="*/ 219095 h 1533667"/>
              <a:gd name="connsiteX5" fmla="*/ 429605 w 1233377"/>
              <a:gd name="connsiteY5" fmla="*/ 219095 h 1533667"/>
              <a:gd name="connsiteX6" fmla="*/ 184117 w 1233377"/>
              <a:gd name="connsiteY6" fmla="*/ 146063 h 1533667"/>
              <a:gd name="connsiteX7" fmla="*/ 0 w 1233377"/>
              <a:gd name="connsiteY7" fmla="*/ 0 h 1533667"/>
              <a:gd name="connsiteX0" fmla="*/ 1166071 w 1227443"/>
              <a:gd name="connsiteY0" fmla="*/ 1533667 h 1533667"/>
              <a:gd name="connsiteX1" fmla="*/ 1227443 w 1227443"/>
              <a:gd name="connsiteY1" fmla="*/ 1095475 h 1533667"/>
              <a:gd name="connsiteX2" fmla="*/ 1166072 w 1227443"/>
              <a:gd name="connsiteY2" fmla="*/ 730318 h 1533667"/>
              <a:gd name="connsiteX3" fmla="*/ 981955 w 1227443"/>
              <a:gd name="connsiteY3" fmla="*/ 365159 h 1533667"/>
              <a:gd name="connsiteX4" fmla="*/ 797839 w 1227443"/>
              <a:gd name="connsiteY4" fmla="*/ 219095 h 1533667"/>
              <a:gd name="connsiteX5" fmla="*/ 429605 w 1227443"/>
              <a:gd name="connsiteY5" fmla="*/ 219095 h 1533667"/>
              <a:gd name="connsiteX6" fmla="*/ 184117 w 1227443"/>
              <a:gd name="connsiteY6" fmla="*/ 146063 h 1533667"/>
              <a:gd name="connsiteX7" fmla="*/ 0 w 1227443"/>
              <a:gd name="connsiteY7" fmla="*/ 0 h 1533667"/>
              <a:gd name="connsiteX0" fmla="*/ 1227443 w 1288815"/>
              <a:gd name="connsiteY0" fmla="*/ 1752763 h 1752763"/>
              <a:gd name="connsiteX1" fmla="*/ 1288815 w 1288815"/>
              <a:gd name="connsiteY1" fmla="*/ 1314571 h 1752763"/>
              <a:gd name="connsiteX2" fmla="*/ 1227444 w 1288815"/>
              <a:gd name="connsiteY2" fmla="*/ 949414 h 1752763"/>
              <a:gd name="connsiteX3" fmla="*/ 1043327 w 1288815"/>
              <a:gd name="connsiteY3" fmla="*/ 584255 h 1752763"/>
              <a:gd name="connsiteX4" fmla="*/ 859211 w 1288815"/>
              <a:gd name="connsiteY4" fmla="*/ 438191 h 1752763"/>
              <a:gd name="connsiteX5" fmla="*/ 490977 w 1288815"/>
              <a:gd name="connsiteY5" fmla="*/ 438191 h 1752763"/>
              <a:gd name="connsiteX6" fmla="*/ 245489 w 1288815"/>
              <a:gd name="connsiteY6" fmla="*/ 365159 h 1752763"/>
              <a:gd name="connsiteX7" fmla="*/ 0 w 1288815"/>
              <a:gd name="connsiteY7" fmla="*/ 0 h 1752763"/>
              <a:gd name="connsiteX0" fmla="*/ 1227443 w 1288815"/>
              <a:gd name="connsiteY0" fmla="*/ 1752763 h 1752763"/>
              <a:gd name="connsiteX1" fmla="*/ 1288815 w 1288815"/>
              <a:gd name="connsiteY1" fmla="*/ 1314571 h 1752763"/>
              <a:gd name="connsiteX2" fmla="*/ 1227444 w 1288815"/>
              <a:gd name="connsiteY2" fmla="*/ 949414 h 1752763"/>
              <a:gd name="connsiteX3" fmla="*/ 1043327 w 1288815"/>
              <a:gd name="connsiteY3" fmla="*/ 584255 h 1752763"/>
              <a:gd name="connsiteX4" fmla="*/ 859211 w 1288815"/>
              <a:gd name="connsiteY4" fmla="*/ 438191 h 1752763"/>
              <a:gd name="connsiteX5" fmla="*/ 490977 w 1288815"/>
              <a:gd name="connsiteY5" fmla="*/ 438191 h 1752763"/>
              <a:gd name="connsiteX6" fmla="*/ 245489 w 1288815"/>
              <a:gd name="connsiteY6" fmla="*/ 365159 h 1752763"/>
              <a:gd name="connsiteX7" fmla="*/ 0 w 1288815"/>
              <a:gd name="connsiteY7" fmla="*/ 0 h 1752763"/>
              <a:gd name="connsiteX0" fmla="*/ 1227443 w 1288815"/>
              <a:gd name="connsiteY0" fmla="*/ 1752763 h 1752763"/>
              <a:gd name="connsiteX1" fmla="*/ 1288815 w 1288815"/>
              <a:gd name="connsiteY1" fmla="*/ 1314571 h 1752763"/>
              <a:gd name="connsiteX2" fmla="*/ 1227444 w 1288815"/>
              <a:gd name="connsiteY2" fmla="*/ 949414 h 1752763"/>
              <a:gd name="connsiteX3" fmla="*/ 1043327 w 1288815"/>
              <a:gd name="connsiteY3" fmla="*/ 584255 h 1752763"/>
              <a:gd name="connsiteX4" fmla="*/ 859211 w 1288815"/>
              <a:gd name="connsiteY4" fmla="*/ 438191 h 1752763"/>
              <a:gd name="connsiteX5" fmla="*/ 490977 w 1288815"/>
              <a:gd name="connsiteY5" fmla="*/ 438191 h 1752763"/>
              <a:gd name="connsiteX6" fmla="*/ 245489 w 1288815"/>
              <a:gd name="connsiteY6" fmla="*/ 365159 h 1752763"/>
              <a:gd name="connsiteX7" fmla="*/ 0 w 1288815"/>
              <a:gd name="connsiteY7" fmla="*/ 0 h 175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15" h="1752763">
                <a:moveTo>
                  <a:pt x="1227443" y="1752763"/>
                </a:moveTo>
                <a:cubicBezTo>
                  <a:pt x="1232759" y="1595046"/>
                  <a:pt x="1288815" y="1448462"/>
                  <a:pt x="1288815" y="1314571"/>
                </a:cubicBezTo>
                <a:cubicBezTo>
                  <a:pt x="1288815" y="1180680"/>
                  <a:pt x="1268359" y="1071133"/>
                  <a:pt x="1227444" y="949414"/>
                </a:cubicBezTo>
                <a:cubicBezTo>
                  <a:pt x="1186529" y="827695"/>
                  <a:pt x="1104699" y="669459"/>
                  <a:pt x="1043327" y="584255"/>
                </a:cubicBezTo>
                <a:cubicBezTo>
                  <a:pt x="981955" y="499051"/>
                  <a:pt x="951269" y="462535"/>
                  <a:pt x="859211" y="438191"/>
                </a:cubicBezTo>
                <a:cubicBezTo>
                  <a:pt x="767153" y="413847"/>
                  <a:pt x="593264" y="450363"/>
                  <a:pt x="490977" y="438191"/>
                </a:cubicBezTo>
                <a:cubicBezTo>
                  <a:pt x="388690" y="426019"/>
                  <a:pt x="327319" y="438191"/>
                  <a:pt x="245489" y="365159"/>
                </a:cubicBezTo>
                <a:cubicBezTo>
                  <a:pt x="163660" y="292127"/>
                  <a:pt x="57823" y="89759"/>
                  <a:pt x="0" y="0"/>
                </a:cubicBezTo>
              </a:path>
            </a:pathLst>
          </a:custGeom>
          <a:ln w="63500">
            <a:solidFill>
              <a:schemeClr val="tx1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" name="Freeform 13"/>
          <p:cNvSpPr/>
          <p:nvPr/>
        </p:nvSpPr>
        <p:spPr>
          <a:xfrm>
            <a:off x="2566988" y="2286000"/>
            <a:ext cx="3933825" cy="839788"/>
          </a:xfrm>
          <a:custGeom>
            <a:avLst/>
            <a:gdLst>
              <a:gd name="connsiteX0" fmla="*/ 83288 w 4027967"/>
              <a:gd name="connsiteY0" fmla="*/ 648586 h 648586"/>
              <a:gd name="connsiteX1" fmla="*/ 30126 w 4027967"/>
              <a:gd name="connsiteY1" fmla="*/ 350874 h 648586"/>
              <a:gd name="connsiteX2" fmla="*/ 264042 w 4027967"/>
              <a:gd name="connsiteY2" fmla="*/ 212651 h 648586"/>
              <a:gd name="connsiteX3" fmla="*/ 519223 w 4027967"/>
              <a:gd name="connsiteY3" fmla="*/ 180754 h 648586"/>
              <a:gd name="connsiteX4" fmla="*/ 1018953 w 4027967"/>
              <a:gd name="connsiteY4" fmla="*/ 180754 h 648586"/>
              <a:gd name="connsiteX5" fmla="*/ 1965251 w 4027967"/>
              <a:gd name="connsiteY5" fmla="*/ 361507 h 648586"/>
              <a:gd name="connsiteX6" fmla="*/ 3156098 w 4027967"/>
              <a:gd name="connsiteY6" fmla="*/ 606056 h 648586"/>
              <a:gd name="connsiteX7" fmla="*/ 3783419 w 4027967"/>
              <a:gd name="connsiteY7" fmla="*/ 308344 h 648586"/>
              <a:gd name="connsiteX8" fmla="*/ 4027967 w 4027967"/>
              <a:gd name="connsiteY8" fmla="*/ 0 h 648586"/>
              <a:gd name="connsiteX0" fmla="*/ 83288 w 4027967"/>
              <a:gd name="connsiteY0" fmla="*/ 648586 h 648586"/>
              <a:gd name="connsiteX1" fmla="*/ 30126 w 4027967"/>
              <a:gd name="connsiteY1" fmla="*/ 350874 h 648586"/>
              <a:gd name="connsiteX2" fmla="*/ 264042 w 4027967"/>
              <a:gd name="connsiteY2" fmla="*/ 212651 h 648586"/>
              <a:gd name="connsiteX3" fmla="*/ 519223 w 4027967"/>
              <a:gd name="connsiteY3" fmla="*/ 180754 h 648586"/>
              <a:gd name="connsiteX4" fmla="*/ 1018953 w 4027967"/>
              <a:gd name="connsiteY4" fmla="*/ 180754 h 648586"/>
              <a:gd name="connsiteX5" fmla="*/ 1965251 w 4027967"/>
              <a:gd name="connsiteY5" fmla="*/ 361507 h 648586"/>
              <a:gd name="connsiteX6" fmla="*/ 3156098 w 4027967"/>
              <a:gd name="connsiteY6" fmla="*/ 606056 h 648586"/>
              <a:gd name="connsiteX7" fmla="*/ 3754191 w 4027967"/>
              <a:gd name="connsiteY7" fmla="*/ 165796 h 648586"/>
              <a:gd name="connsiteX8" fmla="*/ 4027967 w 4027967"/>
              <a:gd name="connsiteY8" fmla="*/ 0 h 648586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754191 w 3968505"/>
              <a:gd name="connsiteY7" fmla="*/ 357190 h 839980"/>
              <a:gd name="connsiteX8" fmla="*/ 3968505 w 3968505"/>
              <a:gd name="connsiteY8" fmla="*/ 0 h 839980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825629 w 3968505"/>
              <a:gd name="connsiteY7" fmla="*/ 357190 h 839980"/>
              <a:gd name="connsiteX8" fmla="*/ 3968505 w 3968505"/>
              <a:gd name="connsiteY8" fmla="*/ 0 h 839980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825629 w 3968505"/>
              <a:gd name="connsiteY7" fmla="*/ 357190 h 839980"/>
              <a:gd name="connsiteX8" fmla="*/ 3968505 w 3968505"/>
              <a:gd name="connsiteY8" fmla="*/ 0 h 839980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825629 w 3968505"/>
              <a:gd name="connsiteY7" fmla="*/ 357190 h 839980"/>
              <a:gd name="connsiteX8" fmla="*/ 3968505 w 3968505"/>
              <a:gd name="connsiteY8" fmla="*/ 0 h 839980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754191 w 3968505"/>
              <a:gd name="connsiteY7" fmla="*/ 357190 h 839980"/>
              <a:gd name="connsiteX8" fmla="*/ 3968505 w 3968505"/>
              <a:gd name="connsiteY8" fmla="*/ 0 h 839980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754191 w 3968505"/>
              <a:gd name="connsiteY7" fmla="*/ 357190 h 839980"/>
              <a:gd name="connsiteX8" fmla="*/ 3968505 w 3968505"/>
              <a:gd name="connsiteY8" fmla="*/ 0 h 839980"/>
              <a:gd name="connsiteX0" fmla="*/ 83288 w 3968505"/>
              <a:gd name="connsiteY0" fmla="*/ 839980 h 839980"/>
              <a:gd name="connsiteX1" fmla="*/ 30126 w 3968505"/>
              <a:gd name="connsiteY1" fmla="*/ 542268 h 839980"/>
              <a:gd name="connsiteX2" fmla="*/ 264042 w 3968505"/>
              <a:gd name="connsiteY2" fmla="*/ 404045 h 839980"/>
              <a:gd name="connsiteX3" fmla="*/ 519223 w 3968505"/>
              <a:gd name="connsiteY3" fmla="*/ 372148 h 839980"/>
              <a:gd name="connsiteX4" fmla="*/ 1018953 w 3968505"/>
              <a:gd name="connsiteY4" fmla="*/ 372148 h 839980"/>
              <a:gd name="connsiteX5" fmla="*/ 1965251 w 3968505"/>
              <a:gd name="connsiteY5" fmla="*/ 552901 h 839980"/>
              <a:gd name="connsiteX6" fmla="*/ 3156098 w 3968505"/>
              <a:gd name="connsiteY6" fmla="*/ 797450 h 839980"/>
              <a:gd name="connsiteX7" fmla="*/ 3754191 w 3968505"/>
              <a:gd name="connsiteY7" fmla="*/ 357190 h 839980"/>
              <a:gd name="connsiteX8" fmla="*/ 3968505 w 3968505"/>
              <a:gd name="connsiteY8" fmla="*/ 0 h 839980"/>
              <a:gd name="connsiteX0" fmla="*/ 78693 w 3963910"/>
              <a:gd name="connsiteY0" fmla="*/ 839980 h 906875"/>
              <a:gd name="connsiteX1" fmla="*/ 106258 w 3963910"/>
              <a:gd name="connsiteY1" fmla="*/ 857256 h 906875"/>
              <a:gd name="connsiteX2" fmla="*/ 25531 w 3963910"/>
              <a:gd name="connsiteY2" fmla="*/ 542268 h 906875"/>
              <a:gd name="connsiteX3" fmla="*/ 259447 w 3963910"/>
              <a:gd name="connsiteY3" fmla="*/ 404045 h 906875"/>
              <a:gd name="connsiteX4" fmla="*/ 514628 w 3963910"/>
              <a:gd name="connsiteY4" fmla="*/ 372148 h 906875"/>
              <a:gd name="connsiteX5" fmla="*/ 1014358 w 3963910"/>
              <a:gd name="connsiteY5" fmla="*/ 372148 h 906875"/>
              <a:gd name="connsiteX6" fmla="*/ 1960656 w 3963910"/>
              <a:gd name="connsiteY6" fmla="*/ 552901 h 906875"/>
              <a:gd name="connsiteX7" fmla="*/ 3151503 w 3963910"/>
              <a:gd name="connsiteY7" fmla="*/ 797450 h 906875"/>
              <a:gd name="connsiteX8" fmla="*/ 3749596 w 3963910"/>
              <a:gd name="connsiteY8" fmla="*/ 357190 h 906875"/>
              <a:gd name="connsiteX9" fmla="*/ 3963910 w 3963910"/>
              <a:gd name="connsiteY9" fmla="*/ 0 h 906875"/>
              <a:gd name="connsiteX0" fmla="*/ 0 w 3885217"/>
              <a:gd name="connsiteY0" fmla="*/ 839980 h 902002"/>
              <a:gd name="connsiteX1" fmla="*/ 27565 w 3885217"/>
              <a:gd name="connsiteY1" fmla="*/ 857256 h 902002"/>
              <a:gd name="connsiteX2" fmla="*/ 27564 w 3885217"/>
              <a:gd name="connsiteY2" fmla="*/ 571504 h 902002"/>
              <a:gd name="connsiteX3" fmla="*/ 180754 w 3885217"/>
              <a:gd name="connsiteY3" fmla="*/ 404045 h 902002"/>
              <a:gd name="connsiteX4" fmla="*/ 435935 w 3885217"/>
              <a:gd name="connsiteY4" fmla="*/ 372148 h 902002"/>
              <a:gd name="connsiteX5" fmla="*/ 935665 w 3885217"/>
              <a:gd name="connsiteY5" fmla="*/ 372148 h 902002"/>
              <a:gd name="connsiteX6" fmla="*/ 1881963 w 3885217"/>
              <a:gd name="connsiteY6" fmla="*/ 552901 h 902002"/>
              <a:gd name="connsiteX7" fmla="*/ 3072810 w 3885217"/>
              <a:gd name="connsiteY7" fmla="*/ 797450 h 902002"/>
              <a:gd name="connsiteX8" fmla="*/ 3670903 w 3885217"/>
              <a:gd name="connsiteY8" fmla="*/ 357190 h 902002"/>
              <a:gd name="connsiteX9" fmla="*/ 3885217 w 3885217"/>
              <a:gd name="connsiteY9" fmla="*/ 0 h 902002"/>
              <a:gd name="connsiteX0" fmla="*/ 0 w 3885217"/>
              <a:gd name="connsiteY0" fmla="*/ 839980 h 902002"/>
              <a:gd name="connsiteX1" fmla="*/ 27565 w 3885217"/>
              <a:gd name="connsiteY1" fmla="*/ 857256 h 902002"/>
              <a:gd name="connsiteX2" fmla="*/ 27564 w 3885217"/>
              <a:gd name="connsiteY2" fmla="*/ 571504 h 902002"/>
              <a:gd name="connsiteX3" fmla="*/ 180754 w 3885217"/>
              <a:gd name="connsiteY3" fmla="*/ 404045 h 902002"/>
              <a:gd name="connsiteX4" fmla="*/ 435935 w 3885217"/>
              <a:gd name="connsiteY4" fmla="*/ 372148 h 902002"/>
              <a:gd name="connsiteX5" fmla="*/ 935665 w 3885217"/>
              <a:gd name="connsiteY5" fmla="*/ 372148 h 902002"/>
              <a:gd name="connsiteX6" fmla="*/ 1881963 w 3885217"/>
              <a:gd name="connsiteY6" fmla="*/ 552901 h 902002"/>
              <a:gd name="connsiteX7" fmla="*/ 3072810 w 3885217"/>
              <a:gd name="connsiteY7" fmla="*/ 797450 h 902002"/>
              <a:gd name="connsiteX8" fmla="*/ 3670903 w 3885217"/>
              <a:gd name="connsiteY8" fmla="*/ 357190 h 902002"/>
              <a:gd name="connsiteX9" fmla="*/ 3885217 w 3885217"/>
              <a:gd name="connsiteY9" fmla="*/ 0 h 902002"/>
              <a:gd name="connsiteX0" fmla="*/ 0 w 3885217"/>
              <a:gd name="connsiteY0" fmla="*/ 839980 h 902002"/>
              <a:gd name="connsiteX1" fmla="*/ 27565 w 3885217"/>
              <a:gd name="connsiteY1" fmla="*/ 857256 h 902002"/>
              <a:gd name="connsiteX2" fmla="*/ 27564 w 3885217"/>
              <a:gd name="connsiteY2" fmla="*/ 571504 h 902002"/>
              <a:gd name="connsiteX3" fmla="*/ 180754 w 3885217"/>
              <a:gd name="connsiteY3" fmla="*/ 404045 h 902002"/>
              <a:gd name="connsiteX4" fmla="*/ 435935 w 3885217"/>
              <a:gd name="connsiteY4" fmla="*/ 372148 h 902002"/>
              <a:gd name="connsiteX5" fmla="*/ 935665 w 3885217"/>
              <a:gd name="connsiteY5" fmla="*/ 372148 h 902002"/>
              <a:gd name="connsiteX6" fmla="*/ 1881963 w 3885217"/>
              <a:gd name="connsiteY6" fmla="*/ 552901 h 902002"/>
              <a:gd name="connsiteX7" fmla="*/ 3072810 w 3885217"/>
              <a:gd name="connsiteY7" fmla="*/ 797450 h 902002"/>
              <a:gd name="connsiteX8" fmla="*/ 3599464 w 3885217"/>
              <a:gd name="connsiteY8" fmla="*/ 428628 h 902002"/>
              <a:gd name="connsiteX9" fmla="*/ 3885217 w 3885217"/>
              <a:gd name="connsiteY9" fmla="*/ 0 h 902002"/>
              <a:gd name="connsiteX0" fmla="*/ 0 w 3885217"/>
              <a:gd name="connsiteY0" fmla="*/ 839980 h 902002"/>
              <a:gd name="connsiteX1" fmla="*/ 27565 w 3885217"/>
              <a:gd name="connsiteY1" fmla="*/ 857256 h 902002"/>
              <a:gd name="connsiteX2" fmla="*/ 27564 w 3885217"/>
              <a:gd name="connsiteY2" fmla="*/ 571504 h 902002"/>
              <a:gd name="connsiteX3" fmla="*/ 180754 w 3885217"/>
              <a:gd name="connsiteY3" fmla="*/ 404045 h 902002"/>
              <a:gd name="connsiteX4" fmla="*/ 435935 w 3885217"/>
              <a:gd name="connsiteY4" fmla="*/ 372148 h 902002"/>
              <a:gd name="connsiteX5" fmla="*/ 935665 w 3885217"/>
              <a:gd name="connsiteY5" fmla="*/ 372148 h 902002"/>
              <a:gd name="connsiteX6" fmla="*/ 1881963 w 3885217"/>
              <a:gd name="connsiteY6" fmla="*/ 552901 h 902002"/>
              <a:gd name="connsiteX7" fmla="*/ 3072810 w 3885217"/>
              <a:gd name="connsiteY7" fmla="*/ 797450 h 902002"/>
              <a:gd name="connsiteX8" fmla="*/ 3599464 w 3885217"/>
              <a:gd name="connsiteY8" fmla="*/ 428628 h 902002"/>
              <a:gd name="connsiteX9" fmla="*/ 3885217 w 3885217"/>
              <a:gd name="connsiteY9" fmla="*/ 0 h 902002"/>
              <a:gd name="connsiteX0" fmla="*/ 0 w 3885217"/>
              <a:gd name="connsiteY0" fmla="*/ 839980 h 902002"/>
              <a:gd name="connsiteX1" fmla="*/ 27565 w 3885217"/>
              <a:gd name="connsiteY1" fmla="*/ 857256 h 902002"/>
              <a:gd name="connsiteX2" fmla="*/ 27564 w 3885217"/>
              <a:gd name="connsiteY2" fmla="*/ 571504 h 902002"/>
              <a:gd name="connsiteX3" fmla="*/ 180754 w 3885217"/>
              <a:gd name="connsiteY3" fmla="*/ 404045 h 902002"/>
              <a:gd name="connsiteX4" fmla="*/ 435935 w 3885217"/>
              <a:gd name="connsiteY4" fmla="*/ 372148 h 902002"/>
              <a:gd name="connsiteX5" fmla="*/ 935665 w 3885217"/>
              <a:gd name="connsiteY5" fmla="*/ 372148 h 902002"/>
              <a:gd name="connsiteX6" fmla="*/ 1881963 w 3885217"/>
              <a:gd name="connsiteY6" fmla="*/ 552901 h 902002"/>
              <a:gd name="connsiteX7" fmla="*/ 3072810 w 3885217"/>
              <a:gd name="connsiteY7" fmla="*/ 797450 h 902002"/>
              <a:gd name="connsiteX8" fmla="*/ 3599464 w 3885217"/>
              <a:gd name="connsiteY8" fmla="*/ 428628 h 902002"/>
              <a:gd name="connsiteX9" fmla="*/ 3885217 w 3885217"/>
              <a:gd name="connsiteY9" fmla="*/ 0 h 902002"/>
              <a:gd name="connsiteX0" fmla="*/ 0 w 3885217"/>
              <a:gd name="connsiteY0" fmla="*/ 839980 h 902002"/>
              <a:gd name="connsiteX1" fmla="*/ 27565 w 3885217"/>
              <a:gd name="connsiteY1" fmla="*/ 857256 h 902002"/>
              <a:gd name="connsiteX2" fmla="*/ 27564 w 3885217"/>
              <a:gd name="connsiteY2" fmla="*/ 571504 h 902002"/>
              <a:gd name="connsiteX3" fmla="*/ 180754 w 3885217"/>
              <a:gd name="connsiteY3" fmla="*/ 404045 h 902002"/>
              <a:gd name="connsiteX4" fmla="*/ 435935 w 3885217"/>
              <a:gd name="connsiteY4" fmla="*/ 372148 h 902002"/>
              <a:gd name="connsiteX5" fmla="*/ 935665 w 3885217"/>
              <a:gd name="connsiteY5" fmla="*/ 372148 h 902002"/>
              <a:gd name="connsiteX6" fmla="*/ 1881963 w 3885217"/>
              <a:gd name="connsiteY6" fmla="*/ 552901 h 902002"/>
              <a:gd name="connsiteX7" fmla="*/ 3072810 w 3885217"/>
              <a:gd name="connsiteY7" fmla="*/ 797450 h 902002"/>
              <a:gd name="connsiteX8" fmla="*/ 3599464 w 3885217"/>
              <a:gd name="connsiteY8" fmla="*/ 428628 h 902002"/>
              <a:gd name="connsiteX9" fmla="*/ 3885217 w 3885217"/>
              <a:gd name="connsiteY9" fmla="*/ 0 h 902002"/>
              <a:gd name="connsiteX0" fmla="*/ 0 w 3885217"/>
              <a:gd name="connsiteY0" fmla="*/ 839980 h 839980"/>
              <a:gd name="connsiteX1" fmla="*/ 27564 w 3885217"/>
              <a:gd name="connsiteY1" fmla="*/ 642942 h 839980"/>
              <a:gd name="connsiteX2" fmla="*/ 27564 w 3885217"/>
              <a:gd name="connsiteY2" fmla="*/ 571504 h 839980"/>
              <a:gd name="connsiteX3" fmla="*/ 180754 w 3885217"/>
              <a:gd name="connsiteY3" fmla="*/ 404045 h 839980"/>
              <a:gd name="connsiteX4" fmla="*/ 435935 w 3885217"/>
              <a:gd name="connsiteY4" fmla="*/ 372148 h 839980"/>
              <a:gd name="connsiteX5" fmla="*/ 935665 w 3885217"/>
              <a:gd name="connsiteY5" fmla="*/ 372148 h 839980"/>
              <a:gd name="connsiteX6" fmla="*/ 1881963 w 3885217"/>
              <a:gd name="connsiteY6" fmla="*/ 552901 h 839980"/>
              <a:gd name="connsiteX7" fmla="*/ 3072810 w 3885217"/>
              <a:gd name="connsiteY7" fmla="*/ 797450 h 839980"/>
              <a:gd name="connsiteX8" fmla="*/ 3599464 w 3885217"/>
              <a:gd name="connsiteY8" fmla="*/ 428628 h 839980"/>
              <a:gd name="connsiteX9" fmla="*/ 3885217 w 3885217"/>
              <a:gd name="connsiteY9" fmla="*/ 0 h 839980"/>
              <a:gd name="connsiteX0" fmla="*/ 0 w 3885217"/>
              <a:gd name="connsiteY0" fmla="*/ 839980 h 839980"/>
              <a:gd name="connsiteX1" fmla="*/ 27564 w 3885217"/>
              <a:gd name="connsiteY1" fmla="*/ 642942 h 839980"/>
              <a:gd name="connsiteX2" fmla="*/ 27564 w 3885217"/>
              <a:gd name="connsiteY2" fmla="*/ 500066 h 839980"/>
              <a:gd name="connsiteX3" fmla="*/ 180754 w 3885217"/>
              <a:gd name="connsiteY3" fmla="*/ 404045 h 839980"/>
              <a:gd name="connsiteX4" fmla="*/ 435935 w 3885217"/>
              <a:gd name="connsiteY4" fmla="*/ 372148 h 839980"/>
              <a:gd name="connsiteX5" fmla="*/ 935665 w 3885217"/>
              <a:gd name="connsiteY5" fmla="*/ 372148 h 839980"/>
              <a:gd name="connsiteX6" fmla="*/ 1881963 w 3885217"/>
              <a:gd name="connsiteY6" fmla="*/ 552901 h 839980"/>
              <a:gd name="connsiteX7" fmla="*/ 3072810 w 3885217"/>
              <a:gd name="connsiteY7" fmla="*/ 797450 h 839980"/>
              <a:gd name="connsiteX8" fmla="*/ 3599464 w 3885217"/>
              <a:gd name="connsiteY8" fmla="*/ 428628 h 839980"/>
              <a:gd name="connsiteX9" fmla="*/ 3885217 w 3885217"/>
              <a:gd name="connsiteY9" fmla="*/ 0 h 839980"/>
              <a:gd name="connsiteX0" fmla="*/ 48468 w 3933685"/>
              <a:gd name="connsiteY0" fmla="*/ 839980 h 839980"/>
              <a:gd name="connsiteX1" fmla="*/ 4594 w 3933685"/>
              <a:gd name="connsiteY1" fmla="*/ 642942 h 839980"/>
              <a:gd name="connsiteX2" fmla="*/ 76032 w 3933685"/>
              <a:gd name="connsiteY2" fmla="*/ 500066 h 839980"/>
              <a:gd name="connsiteX3" fmla="*/ 229222 w 3933685"/>
              <a:gd name="connsiteY3" fmla="*/ 404045 h 839980"/>
              <a:gd name="connsiteX4" fmla="*/ 484403 w 3933685"/>
              <a:gd name="connsiteY4" fmla="*/ 372148 h 839980"/>
              <a:gd name="connsiteX5" fmla="*/ 984133 w 3933685"/>
              <a:gd name="connsiteY5" fmla="*/ 372148 h 839980"/>
              <a:gd name="connsiteX6" fmla="*/ 1930431 w 3933685"/>
              <a:gd name="connsiteY6" fmla="*/ 552901 h 839980"/>
              <a:gd name="connsiteX7" fmla="*/ 3121278 w 3933685"/>
              <a:gd name="connsiteY7" fmla="*/ 797450 h 839980"/>
              <a:gd name="connsiteX8" fmla="*/ 3647932 w 3933685"/>
              <a:gd name="connsiteY8" fmla="*/ 428628 h 839980"/>
              <a:gd name="connsiteX9" fmla="*/ 3933685 w 3933685"/>
              <a:gd name="connsiteY9" fmla="*/ 0 h 83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3685" h="839980">
                <a:moveTo>
                  <a:pt x="48468" y="839980"/>
                </a:moveTo>
                <a:cubicBezTo>
                  <a:pt x="48468" y="836436"/>
                  <a:pt x="0" y="699594"/>
                  <a:pt x="4594" y="642942"/>
                </a:cubicBezTo>
                <a:cubicBezTo>
                  <a:pt x="9188" y="586290"/>
                  <a:pt x="38594" y="539882"/>
                  <a:pt x="76032" y="500066"/>
                </a:cubicBezTo>
                <a:cubicBezTo>
                  <a:pt x="113470" y="460250"/>
                  <a:pt x="161160" y="425365"/>
                  <a:pt x="229222" y="404045"/>
                </a:cubicBezTo>
                <a:cubicBezTo>
                  <a:pt x="297284" y="382725"/>
                  <a:pt x="358585" y="377464"/>
                  <a:pt x="484403" y="372148"/>
                </a:cubicBezTo>
                <a:cubicBezTo>
                  <a:pt x="610222" y="366832"/>
                  <a:pt x="743128" y="342023"/>
                  <a:pt x="984133" y="372148"/>
                </a:cubicBezTo>
                <a:cubicBezTo>
                  <a:pt x="1225138" y="402273"/>
                  <a:pt x="1930431" y="552901"/>
                  <a:pt x="1930431" y="552901"/>
                </a:cubicBezTo>
                <a:cubicBezTo>
                  <a:pt x="2286622" y="623785"/>
                  <a:pt x="2835028" y="818162"/>
                  <a:pt x="3121278" y="797450"/>
                </a:cubicBezTo>
                <a:cubicBezTo>
                  <a:pt x="3407528" y="776738"/>
                  <a:pt x="3524262" y="583042"/>
                  <a:pt x="3647932" y="428628"/>
                </a:cubicBezTo>
                <a:cubicBezTo>
                  <a:pt x="3808758" y="199526"/>
                  <a:pt x="3855783" y="123694"/>
                  <a:pt x="3933685" y="0"/>
                </a:cubicBezTo>
              </a:path>
            </a:pathLst>
          </a:custGeom>
          <a:ln w="63500">
            <a:solidFill>
              <a:schemeClr val="tx1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5" name="Freeform 14"/>
          <p:cNvSpPr/>
          <p:nvPr/>
        </p:nvSpPr>
        <p:spPr>
          <a:xfrm>
            <a:off x="5562600" y="3073400"/>
            <a:ext cx="881063" cy="1616075"/>
          </a:xfrm>
          <a:custGeom>
            <a:avLst/>
            <a:gdLst>
              <a:gd name="connsiteX0" fmla="*/ 0 w 808074"/>
              <a:gd name="connsiteY0" fmla="*/ 0 h 1616149"/>
              <a:gd name="connsiteX1" fmla="*/ 329609 w 808074"/>
              <a:gd name="connsiteY1" fmla="*/ 138224 h 1616149"/>
              <a:gd name="connsiteX2" fmla="*/ 489097 w 808074"/>
              <a:gd name="connsiteY2" fmla="*/ 552893 h 1616149"/>
              <a:gd name="connsiteX3" fmla="*/ 531628 w 808074"/>
              <a:gd name="connsiteY3" fmla="*/ 914400 h 1616149"/>
              <a:gd name="connsiteX4" fmla="*/ 574158 w 808074"/>
              <a:gd name="connsiteY4" fmla="*/ 1244010 h 1616149"/>
              <a:gd name="connsiteX5" fmla="*/ 808074 w 808074"/>
              <a:gd name="connsiteY5" fmla="*/ 1616149 h 1616149"/>
              <a:gd name="connsiteX0" fmla="*/ 0 w 871198"/>
              <a:gd name="connsiteY0" fmla="*/ 0 h 1617148"/>
              <a:gd name="connsiteX1" fmla="*/ 392733 w 871198"/>
              <a:gd name="connsiteY1" fmla="*/ 139223 h 1617148"/>
              <a:gd name="connsiteX2" fmla="*/ 552221 w 871198"/>
              <a:gd name="connsiteY2" fmla="*/ 553892 h 1617148"/>
              <a:gd name="connsiteX3" fmla="*/ 594752 w 871198"/>
              <a:gd name="connsiteY3" fmla="*/ 915399 h 1617148"/>
              <a:gd name="connsiteX4" fmla="*/ 637282 w 871198"/>
              <a:gd name="connsiteY4" fmla="*/ 1245009 h 1617148"/>
              <a:gd name="connsiteX5" fmla="*/ 871198 w 871198"/>
              <a:gd name="connsiteY5" fmla="*/ 1617148 h 1617148"/>
              <a:gd name="connsiteX0" fmla="*/ 0 w 871198"/>
              <a:gd name="connsiteY0" fmla="*/ 0 h 1617148"/>
              <a:gd name="connsiteX1" fmla="*/ 392733 w 871198"/>
              <a:gd name="connsiteY1" fmla="*/ 139223 h 1617148"/>
              <a:gd name="connsiteX2" fmla="*/ 552221 w 871198"/>
              <a:gd name="connsiteY2" fmla="*/ 553892 h 1617148"/>
              <a:gd name="connsiteX3" fmla="*/ 594752 w 871198"/>
              <a:gd name="connsiteY3" fmla="*/ 915399 h 1617148"/>
              <a:gd name="connsiteX4" fmla="*/ 637282 w 871198"/>
              <a:gd name="connsiteY4" fmla="*/ 1245009 h 1617148"/>
              <a:gd name="connsiteX5" fmla="*/ 871198 w 871198"/>
              <a:gd name="connsiteY5" fmla="*/ 1617148 h 1617148"/>
              <a:gd name="connsiteX0" fmla="*/ 0 w 871198"/>
              <a:gd name="connsiteY0" fmla="*/ 0 h 1617148"/>
              <a:gd name="connsiteX1" fmla="*/ 392733 w 871198"/>
              <a:gd name="connsiteY1" fmla="*/ 139223 h 1617148"/>
              <a:gd name="connsiteX2" fmla="*/ 552221 w 871198"/>
              <a:gd name="connsiteY2" fmla="*/ 553892 h 1617148"/>
              <a:gd name="connsiteX3" fmla="*/ 594752 w 871198"/>
              <a:gd name="connsiteY3" fmla="*/ 915399 h 1617148"/>
              <a:gd name="connsiteX4" fmla="*/ 637282 w 871198"/>
              <a:gd name="connsiteY4" fmla="*/ 1245009 h 1617148"/>
              <a:gd name="connsiteX5" fmla="*/ 871198 w 871198"/>
              <a:gd name="connsiteY5" fmla="*/ 1617148 h 1617148"/>
              <a:gd name="connsiteX0" fmla="*/ 0 w 871198"/>
              <a:gd name="connsiteY0" fmla="*/ 0 h 1617148"/>
              <a:gd name="connsiteX1" fmla="*/ 392733 w 871198"/>
              <a:gd name="connsiteY1" fmla="*/ 139223 h 1617148"/>
              <a:gd name="connsiteX2" fmla="*/ 552221 w 871198"/>
              <a:gd name="connsiteY2" fmla="*/ 553892 h 1617148"/>
              <a:gd name="connsiteX3" fmla="*/ 594752 w 871198"/>
              <a:gd name="connsiteY3" fmla="*/ 915399 h 1617148"/>
              <a:gd name="connsiteX4" fmla="*/ 637282 w 871198"/>
              <a:gd name="connsiteY4" fmla="*/ 1245009 h 1617148"/>
              <a:gd name="connsiteX5" fmla="*/ 871198 w 871198"/>
              <a:gd name="connsiteY5" fmla="*/ 1617148 h 1617148"/>
              <a:gd name="connsiteX0" fmla="*/ 0 w 879976"/>
              <a:gd name="connsiteY0" fmla="*/ 0 h 1615307"/>
              <a:gd name="connsiteX1" fmla="*/ 401511 w 879976"/>
              <a:gd name="connsiteY1" fmla="*/ 137382 h 1615307"/>
              <a:gd name="connsiteX2" fmla="*/ 560999 w 879976"/>
              <a:gd name="connsiteY2" fmla="*/ 552051 h 1615307"/>
              <a:gd name="connsiteX3" fmla="*/ 603530 w 879976"/>
              <a:gd name="connsiteY3" fmla="*/ 913558 h 1615307"/>
              <a:gd name="connsiteX4" fmla="*/ 646060 w 879976"/>
              <a:gd name="connsiteY4" fmla="*/ 1243168 h 1615307"/>
              <a:gd name="connsiteX5" fmla="*/ 879976 w 879976"/>
              <a:gd name="connsiteY5" fmla="*/ 1615307 h 1615307"/>
              <a:gd name="connsiteX0" fmla="*/ 0 w 879976"/>
              <a:gd name="connsiteY0" fmla="*/ 0 h 1615307"/>
              <a:gd name="connsiteX1" fmla="*/ 0 w 879976"/>
              <a:gd name="connsiteY1" fmla="*/ 0 h 1615307"/>
              <a:gd name="connsiteX2" fmla="*/ 401511 w 879976"/>
              <a:gd name="connsiteY2" fmla="*/ 137382 h 1615307"/>
              <a:gd name="connsiteX3" fmla="*/ 560999 w 879976"/>
              <a:gd name="connsiteY3" fmla="*/ 552051 h 1615307"/>
              <a:gd name="connsiteX4" fmla="*/ 603530 w 879976"/>
              <a:gd name="connsiteY4" fmla="*/ 913558 h 1615307"/>
              <a:gd name="connsiteX5" fmla="*/ 646060 w 879976"/>
              <a:gd name="connsiteY5" fmla="*/ 1243168 h 1615307"/>
              <a:gd name="connsiteX6" fmla="*/ 879976 w 879976"/>
              <a:gd name="connsiteY6" fmla="*/ 1615307 h 161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9976" h="1615307">
                <a:moveTo>
                  <a:pt x="0" y="0"/>
                </a:moveTo>
                <a:lnTo>
                  <a:pt x="0" y="0"/>
                </a:lnTo>
                <a:cubicBezTo>
                  <a:pt x="66919" y="22897"/>
                  <a:pt x="308011" y="45374"/>
                  <a:pt x="401511" y="137382"/>
                </a:cubicBezTo>
                <a:cubicBezTo>
                  <a:pt x="495011" y="229390"/>
                  <a:pt x="527329" y="422688"/>
                  <a:pt x="560999" y="552051"/>
                </a:cubicBezTo>
                <a:cubicBezTo>
                  <a:pt x="594669" y="681414"/>
                  <a:pt x="589353" y="798372"/>
                  <a:pt x="603530" y="913558"/>
                </a:cubicBezTo>
                <a:cubicBezTo>
                  <a:pt x="617707" y="1028744"/>
                  <a:pt x="599986" y="1126210"/>
                  <a:pt x="646060" y="1243168"/>
                </a:cubicBezTo>
                <a:cubicBezTo>
                  <a:pt x="692134" y="1360126"/>
                  <a:pt x="797218" y="1469601"/>
                  <a:pt x="879976" y="1615307"/>
                </a:cubicBezTo>
              </a:path>
            </a:pathLst>
          </a:custGeom>
          <a:ln w="63500">
            <a:solidFill>
              <a:schemeClr val="tx1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Velike migracije</a:t>
            </a:r>
          </a:p>
        </p:txBody>
      </p:sp>
      <p:cxnSp>
        <p:nvCxnSpPr>
          <p:cNvPr id="74" name="Elbow Connector 83"/>
          <p:cNvCxnSpPr/>
          <p:nvPr/>
        </p:nvCxnSpPr>
        <p:spPr>
          <a:xfrm rot="10800000">
            <a:off x="4286250" y="4186238"/>
            <a:ext cx="1714500" cy="285750"/>
          </a:xfrm>
          <a:prstGeom prst="bentConnector3">
            <a:avLst>
              <a:gd name="adj1" fmla="val 100000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357187" y="12573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" y="16144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57187" y="19716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500" y="23288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57187" y="26860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1500" y="30432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357187" y="34004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" y="37576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357187" y="41148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" y="44719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57187" y="48291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" y="51863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357187" y="55435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1500" y="59007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57187" y="62579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1500" y="6615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1500" y="900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7" name="TextBox 51"/>
          <p:cNvSpPr txBox="1">
            <a:spLocks noChangeArrowheads="1"/>
          </p:cNvSpPr>
          <p:nvPr/>
        </p:nvSpPr>
        <p:spPr bwMode="auto">
          <a:xfrm>
            <a:off x="0" y="7572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0Ma</a:t>
            </a:r>
          </a:p>
        </p:txBody>
      </p:sp>
      <p:sp>
        <p:nvSpPr>
          <p:cNvPr id="55318" name="TextBox 52"/>
          <p:cNvSpPr txBox="1">
            <a:spLocks noChangeArrowheads="1"/>
          </p:cNvSpPr>
          <p:nvPr/>
        </p:nvSpPr>
        <p:spPr bwMode="auto">
          <a:xfrm>
            <a:off x="0" y="14716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0,5Ma</a:t>
            </a:r>
          </a:p>
        </p:txBody>
      </p:sp>
      <p:sp>
        <p:nvSpPr>
          <p:cNvPr id="55319" name="TextBox 53"/>
          <p:cNvSpPr txBox="1">
            <a:spLocks noChangeArrowheads="1"/>
          </p:cNvSpPr>
          <p:nvPr/>
        </p:nvSpPr>
        <p:spPr bwMode="auto">
          <a:xfrm>
            <a:off x="0" y="21955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1Ma</a:t>
            </a:r>
          </a:p>
        </p:txBody>
      </p:sp>
      <p:sp>
        <p:nvSpPr>
          <p:cNvPr id="55320" name="TextBox 54"/>
          <p:cNvSpPr txBox="1">
            <a:spLocks noChangeArrowheads="1"/>
          </p:cNvSpPr>
          <p:nvPr/>
        </p:nvSpPr>
        <p:spPr bwMode="auto">
          <a:xfrm>
            <a:off x="0" y="290988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1,5Ma</a:t>
            </a:r>
          </a:p>
        </p:txBody>
      </p:sp>
      <p:sp>
        <p:nvSpPr>
          <p:cNvPr id="55321" name="TextBox 62"/>
          <p:cNvSpPr txBox="1">
            <a:spLocks noChangeArrowheads="1"/>
          </p:cNvSpPr>
          <p:nvPr/>
        </p:nvSpPr>
        <p:spPr bwMode="auto">
          <a:xfrm>
            <a:off x="0" y="36242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2Ma</a:t>
            </a:r>
          </a:p>
        </p:txBody>
      </p:sp>
      <p:sp>
        <p:nvSpPr>
          <p:cNvPr id="55322" name="TextBox 63"/>
          <p:cNvSpPr txBox="1">
            <a:spLocks noChangeArrowheads="1"/>
          </p:cNvSpPr>
          <p:nvPr/>
        </p:nvSpPr>
        <p:spPr bwMode="auto">
          <a:xfrm>
            <a:off x="0" y="43386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2,5Ma</a:t>
            </a:r>
          </a:p>
        </p:txBody>
      </p:sp>
      <p:sp>
        <p:nvSpPr>
          <p:cNvPr id="55323" name="TextBox 64"/>
          <p:cNvSpPr txBox="1">
            <a:spLocks noChangeArrowheads="1"/>
          </p:cNvSpPr>
          <p:nvPr/>
        </p:nvSpPr>
        <p:spPr bwMode="auto">
          <a:xfrm>
            <a:off x="0" y="50530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3Ma</a:t>
            </a:r>
          </a:p>
        </p:txBody>
      </p:sp>
      <p:sp>
        <p:nvSpPr>
          <p:cNvPr id="55324" name="TextBox 65"/>
          <p:cNvSpPr txBox="1">
            <a:spLocks noChangeArrowheads="1"/>
          </p:cNvSpPr>
          <p:nvPr/>
        </p:nvSpPr>
        <p:spPr bwMode="auto">
          <a:xfrm>
            <a:off x="0" y="57578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3,5Ma</a:t>
            </a:r>
          </a:p>
        </p:txBody>
      </p:sp>
      <p:sp>
        <p:nvSpPr>
          <p:cNvPr id="55325" name="TextBox 66"/>
          <p:cNvSpPr txBox="1">
            <a:spLocks noChangeArrowheads="1"/>
          </p:cNvSpPr>
          <p:nvPr/>
        </p:nvSpPr>
        <p:spPr bwMode="auto">
          <a:xfrm>
            <a:off x="0" y="6480175"/>
            <a:ext cx="642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4Ma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71938" y="6500813"/>
            <a:ext cx="285750" cy="2143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2" name="Rectangle 31"/>
          <p:cNvSpPr/>
          <p:nvPr/>
        </p:nvSpPr>
        <p:spPr>
          <a:xfrm>
            <a:off x="5357813" y="5043488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3" name="TextBox 32"/>
          <p:cNvSpPr txBox="1"/>
          <p:nvPr/>
        </p:nvSpPr>
        <p:spPr>
          <a:xfrm>
            <a:off x="3214688" y="61007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anamensis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0563" y="46434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afarensis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29000" y="5472113"/>
            <a:ext cx="285750" cy="4286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4" name="TextBox 53"/>
          <p:cNvSpPr txBox="1"/>
          <p:nvPr/>
        </p:nvSpPr>
        <p:spPr>
          <a:xfrm>
            <a:off x="2571750" y="50720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Kenyanthropus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platyops</a:t>
            </a:r>
            <a:endParaRPr lang="hr-HR" sz="1000" b="1" i="1" dirty="0">
              <a:latin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00750" y="3757613"/>
            <a:ext cx="285750" cy="1428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7" name="TextBox 56"/>
          <p:cNvSpPr txBox="1"/>
          <p:nvPr/>
        </p:nvSpPr>
        <p:spPr>
          <a:xfrm>
            <a:off x="5143500" y="3357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africanus</a:t>
            </a:r>
            <a:endParaRPr lang="hr-HR" sz="1000" b="1" i="1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43688" y="447198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0" name="TextBox 59"/>
          <p:cNvSpPr txBox="1"/>
          <p:nvPr/>
        </p:nvSpPr>
        <p:spPr>
          <a:xfrm>
            <a:off x="5786438" y="40719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aethiopicus</a:t>
            </a:r>
            <a:endParaRPr lang="hr-HR" sz="1000" b="1" i="1" dirty="0"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4375" y="5286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erectus</a:t>
            </a:r>
          </a:p>
        </p:txBody>
      </p:sp>
      <p:cxnSp>
        <p:nvCxnSpPr>
          <p:cNvPr id="84" name="Elbow Connector 83"/>
          <p:cNvCxnSpPr>
            <a:stCxn id="68" idx="3"/>
            <a:endCxn id="32" idx="2"/>
          </p:cNvCxnSpPr>
          <p:nvPr/>
        </p:nvCxnSpPr>
        <p:spPr>
          <a:xfrm flipV="1">
            <a:off x="4357688" y="6329363"/>
            <a:ext cx="1143000" cy="2794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68" idx="1"/>
            <a:endCxn id="53" idx="2"/>
          </p:cNvCxnSpPr>
          <p:nvPr/>
        </p:nvCxnSpPr>
        <p:spPr>
          <a:xfrm rot="10800000">
            <a:off x="3571875" y="5900738"/>
            <a:ext cx="500063" cy="70802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83"/>
          <p:cNvCxnSpPr>
            <a:stCxn id="32" idx="3"/>
            <a:endCxn id="56" idx="2"/>
          </p:cNvCxnSpPr>
          <p:nvPr/>
        </p:nvCxnSpPr>
        <p:spPr>
          <a:xfrm flipV="1">
            <a:off x="5643563" y="5186363"/>
            <a:ext cx="500062" cy="5000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83"/>
          <p:cNvCxnSpPr>
            <a:endCxn id="59" idx="2"/>
          </p:cNvCxnSpPr>
          <p:nvPr/>
        </p:nvCxnSpPr>
        <p:spPr>
          <a:xfrm flipV="1">
            <a:off x="6286500" y="4757738"/>
            <a:ext cx="500063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357813" y="2608263"/>
            <a:ext cx="285750" cy="11366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5" name="TextBox 54"/>
          <p:cNvSpPr txBox="1"/>
          <p:nvPr/>
        </p:nvSpPr>
        <p:spPr>
          <a:xfrm>
            <a:off x="450056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robustus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58" name="Elbow Connector 83"/>
          <p:cNvCxnSpPr>
            <a:endCxn id="52" idx="2"/>
          </p:cNvCxnSpPr>
          <p:nvPr/>
        </p:nvCxnSpPr>
        <p:spPr>
          <a:xfrm rot="10800000">
            <a:off x="5500688" y="3744913"/>
            <a:ext cx="500062" cy="72707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786063" y="350043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7" name="TextBox 66"/>
          <p:cNvSpPr txBox="1"/>
          <p:nvPr/>
        </p:nvSpPr>
        <p:spPr>
          <a:xfrm>
            <a:off x="1571625" y="36004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rudolfensis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70" name="Elbow Connector 83"/>
          <p:cNvCxnSpPr>
            <a:endCxn id="66" idx="2"/>
          </p:cNvCxnSpPr>
          <p:nvPr/>
        </p:nvCxnSpPr>
        <p:spPr>
          <a:xfrm rot="10800000">
            <a:off x="2928938" y="3786188"/>
            <a:ext cx="500062" cy="19002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286625" y="2614613"/>
            <a:ext cx="285750" cy="1885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2" name="TextBox 71"/>
          <p:cNvSpPr txBox="1"/>
          <p:nvPr/>
        </p:nvSpPr>
        <p:spPr>
          <a:xfrm>
            <a:off x="592931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boisei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73" name="Elbow Connector 83"/>
          <p:cNvCxnSpPr>
            <a:endCxn id="71" idx="2"/>
          </p:cNvCxnSpPr>
          <p:nvPr/>
        </p:nvCxnSpPr>
        <p:spPr>
          <a:xfrm flipV="1">
            <a:off x="6929438" y="4500563"/>
            <a:ext cx="500062" cy="21431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83"/>
          <p:cNvCxnSpPr>
            <a:endCxn id="62" idx="2"/>
          </p:cNvCxnSpPr>
          <p:nvPr/>
        </p:nvCxnSpPr>
        <p:spPr>
          <a:xfrm rot="10800000">
            <a:off x="4857750" y="4714875"/>
            <a:ext cx="500063" cy="9715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14875" y="4429125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3" name="TextBox 62"/>
          <p:cNvSpPr txBox="1"/>
          <p:nvPr/>
        </p:nvSpPr>
        <p:spPr>
          <a:xfrm>
            <a:off x="3857625" y="402907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garhi</a:t>
            </a:r>
            <a:endParaRPr lang="hr-HR" sz="1000" b="1" i="1" dirty="0">
              <a:latin typeface="+mn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071938" y="2900363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5" name="TextBox 64"/>
          <p:cNvSpPr txBox="1"/>
          <p:nvPr/>
        </p:nvSpPr>
        <p:spPr>
          <a:xfrm>
            <a:off x="3214688" y="25003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habilis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75" name="Elbow Connector 83"/>
          <p:cNvCxnSpPr>
            <a:endCxn id="64" idx="2"/>
          </p:cNvCxnSpPr>
          <p:nvPr/>
        </p:nvCxnSpPr>
        <p:spPr>
          <a:xfrm rot="10800000">
            <a:off x="4214813" y="4186238"/>
            <a:ext cx="500062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83"/>
          <p:cNvCxnSpPr/>
          <p:nvPr/>
        </p:nvCxnSpPr>
        <p:spPr>
          <a:xfrm rot="10800000">
            <a:off x="4143375" y="4186238"/>
            <a:ext cx="1214438" cy="150018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28688" y="3429000"/>
            <a:ext cx="285750" cy="142875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5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8" name="TextBox 77"/>
          <p:cNvSpPr txBox="1"/>
          <p:nvPr/>
        </p:nvSpPr>
        <p:spPr>
          <a:xfrm>
            <a:off x="71438" y="30289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georgicus</a:t>
            </a:r>
          </a:p>
        </p:txBody>
      </p:sp>
      <p:cxnSp>
        <p:nvCxnSpPr>
          <p:cNvPr id="79" name="Elbow Connector 83"/>
          <p:cNvCxnSpPr/>
          <p:nvPr/>
        </p:nvCxnSpPr>
        <p:spPr>
          <a:xfrm rot="10800000">
            <a:off x="1071563" y="3571875"/>
            <a:ext cx="3000375" cy="5715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429000" y="2928938"/>
            <a:ext cx="285750" cy="5715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1" name="TextBox 80"/>
          <p:cNvSpPr txBox="1"/>
          <p:nvPr/>
        </p:nvSpPr>
        <p:spPr>
          <a:xfrm>
            <a:off x="2571750" y="252888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ergaster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82" name="Elbow Connector 83"/>
          <p:cNvCxnSpPr/>
          <p:nvPr/>
        </p:nvCxnSpPr>
        <p:spPr>
          <a:xfrm rot="16200000" flipV="1">
            <a:off x="3536157" y="3607594"/>
            <a:ext cx="642937" cy="428625"/>
          </a:xfrm>
          <a:prstGeom prst="bentConnector3">
            <a:avLst>
              <a:gd name="adj1" fmla="val 1112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3"/>
          <p:cNvCxnSpPr/>
          <p:nvPr/>
        </p:nvCxnSpPr>
        <p:spPr>
          <a:xfrm flipV="1">
            <a:off x="3071813" y="3500438"/>
            <a:ext cx="428625" cy="142875"/>
          </a:xfrm>
          <a:prstGeom prst="bentConnector3">
            <a:avLst>
              <a:gd name="adj1" fmla="val 98892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2214563" y="2214563"/>
            <a:ext cx="285750" cy="7143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7" name="TextBox 86"/>
          <p:cNvSpPr txBox="1"/>
          <p:nvPr/>
        </p:nvSpPr>
        <p:spPr>
          <a:xfrm>
            <a:off x="1357313" y="18145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erectus</a:t>
            </a:r>
          </a:p>
        </p:txBody>
      </p:sp>
      <p:cxnSp>
        <p:nvCxnSpPr>
          <p:cNvPr id="88" name="Elbow Connector 83"/>
          <p:cNvCxnSpPr>
            <a:endCxn id="85" idx="2"/>
          </p:cNvCxnSpPr>
          <p:nvPr/>
        </p:nvCxnSpPr>
        <p:spPr>
          <a:xfrm rot="10800000">
            <a:off x="2357438" y="2928938"/>
            <a:ext cx="1071562" cy="2857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3"/>
          <p:cNvCxnSpPr/>
          <p:nvPr/>
        </p:nvCxnSpPr>
        <p:spPr>
          <a:xfrm rot="10800000">
            <a:off x="1785938" y="3214688"/>
            <a:ext cx="1643062" cy="214312"/>
          </a:xfrm>
          <a:prstGeom prst="bentConnector3">
            <a:avLst>
              <a:gd name="adj1" fmla="val 99855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83"/>
          <p:cNvCxnSpPr/>
          <p:nvPr/>
        </p:nvCxnSpPr>
        <p:spPr>
          <a:xfrm flipV="1">
            <a:off x="1214438" y="3214688"/>
            <a:ext cx="428625" cy="285750"/>
          </a:xfrm>
          <a:prstGeom prst="bentConnector3">
            <a:avLst>
              <a:gd name="adj1" fmla="val 98894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1571625" y="1000125"/>
            <a:ext cx="285750" cy="22145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/>
          </a:bodyPr>
          <a:lstStyle/>
          <a:p>
            <a:r>
              <a:rPr lang="hr-HR" sz="2400" b="1" u="sng" dirty="0"/>
              <a:t>Homo sapiens</a:t>
            </a:r>
            <a:r>
              <a:rPr lang="hr-HR" sz="2400" dirty="0"/>
              <a:t> (lat. razuman čovjek)</a:t>
            </a:r>
          </a:p>
          <a:p>
            <a:r>
              <a:rPr lang="hr-HR" sz="2400" dirty="0"/>
              <a:t>  - 400 000 – 200 000 god. pr.Kr.</a:t>
            </a:r>
          </a:p>
          <a:p>
            <a:r>
              <a:rPr lang="hr-HR" sz="2400" dirty="0"/>
              <a:t>  </a:t>
            </a:r>
            <a:endParaRPr lang="hr-HR" sz="2400" b="1" u="sng" dirty="0"/>
          </a:p>
          <a:p>
            <a:r>
              <a:rPr lang="hr-HR" sz="2400" b="1" u="sng" dirty="0"/>
              <a:t>Neandertalci</a:t>
            </a:r>
            <a:r>
              <a:rPr lang="hr-HR" sz="2400" dirty="0"/>
              <a:t>  (Neandertal, Düsseldorf)</a:t>
            </a:r>
          </a:p>
          <a:p>
            <a:r>
              <a:rPr lang="hr-HR" sz="2400" dirty="0"/>
              <a:t>  - 320 000 god.pr.Kr.</a:t>
            </a:r>
          </a:p>
          <a:p>
            <a:r>
              <a:rPr lang="hr-HR" sz="2400" dirty="0"/>
              <a:t>  - žive u špiljama ili na otvorenom</a:t>
            </a:r>
          </a:p>
          <a:p>
            <a:r>
              <a:rPr lang="hr-HR" sz="2400" dirty="0"/>
              <a:t>  - vješti lovci (oružje od kamena)</a:t>
            </a:r>
          </a:p>
          <a:p>
            <a:r>
              <a:rPr lang="hr-HR" sz="2400" dirty="0"/>
              <a:t>  - pale vatru</a:t>
            </a:r>
          </a:p>
          <a:p>
            <a:r>
              <a:rPr lang="hr-HR" sz="2400" dirty="0"/>
              <a:t>  - pokapaju mrtve</a:t>
            </a:r>
          </a:p>
          <a:p>
            <a:r>
              <a:rPr lang="hr-HR" sz="2400" dirty="0"/>
              <a:t>  - izumrli prije 30 000 godina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u="sng" dirty="0"/>
              <a:t>PRAPOVIJEST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3"/>
            <a:ext cx="7344816" cy="4763623"/>
          </a:xfrm>
        </p:spPr>
        <p:txBody>
          <a:bodyPr>
            <a:normAutofit/>
          </a:bodyPr>
          <a:lstStyle/>
          <a:p>
            <a:r>
              <a:rPr lang="hr-HR" sz="2400" dirty="0"/>
              <a:t>Razdoblje od najranije pojave primata do otkrića pisma</a:t>
            </a:r>
          </a:p>
          <a:p>
            <a:r>
              <a:rPr lang="hr-HR" sz="2400" dirty="0"/>
              <a:t>Paleoantropologija</a:t>
            </a:r>
          </a:p>
          <a:p>
            <a:r>
              <a:rPr lang="hr-HR" sz="2400" dirty="0"/>
              <a:t>Primati (7-5 mil.g.) – pongidi i hominidi </a:t>
            </a:r>
          </a:p>
          <a:p>
            <a:r>
              <a:rPr lang="hr-HR" sz="2400" dirty="0"/>
              <a:t>Kameno doba: paleolitik</a:t>
            </a:r>
          </a:p>
          <a:p>
            <a:r>
              <a:rPr lang="hr-HR" sz="2400" dirty="0"/>
              <a:t>                            mezolitik</a:t>
            </a:r>
          </a:p>
          <a:p>
            <a:r>
              <a:rPr lang="hr-HR" sz="2400" dirty="0"/>
              <a:t>                            neolitik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 dirty="0" err="1"/>
              <a:t>Homo</a:t>
            </a:r>
            <a:r>
              <a:rPr lang="hr-HR" b="1" i="1" dirty="0"/>
              <a:t> </a:t>
            </a:r>
            <a:r>
              <a:rPr lang="hr-HR" b="1" i="1" dirty="0" err="1"/>
              <a:t>neanderthalensis</a:t>
            </a:r>
            <a:endParaRPr lang="hr-HR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167631"/>
            <a:ext cx="8572500" cy="5602287"/>
          </a:xfr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0" name="5-Point Star 9"/>
          <p:cNvSpPr/>
          <p:nvPr/>
        </p:nvSpPr>
        <p:spPr>
          <a:xfrm>
            <a:off x="1000125" y="2071688"/>
            <a:ext cx="214313" cy="214312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" name="5-Point Star 4"/>
          <p:cNvSpPr/>
          <p:nvPr/>
        </p:nvSpPr>
        <p:spPr>
          <a:xfrm>
            <a:off x="1571625" y="1500188"/>
            <a:ext cx="214313" cy="214312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5-Point Star 5"/>
          <p:cNvSpPr/>
          <p:nvPr/>
        </p:nvSpPr>
        <p:spPr>
          <a:xfrm>
            <a:off x="1285875" y="1643063"/>
            <a:ext cx="214313" cy="214312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5-Point Star 6"/>
          <p:cNvSpPr/>
          <p:nvPr/>
        </p:nvSpPr>
        <p:spPr>
          <a:xfrm>
            <a:off x="2214563" y="2143125"/>
            <a:ext cx="214312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5-Point Star 7"/>
          <p:cNvSpPr/>
          <p:nvPr/>
        </p:nvSpPr>
        <p:spPr>
          <a:xfrm>
            <a:off x="2500313" y="1500188"/>
            <a:ext cx="214312" cy="214312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5-Point Star 8"/>
          <p:cNvSpPr/>
          <p:nvPr/>
        </p:nvSpPr>
        <p:spPr>
          <a:xfrm>
            <a:off x="1143000" y="1357313"/>
            <a:ext cx="214313" cy="214312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" name="5-Point Star 15"/>
          <p:cNvSpPr/>
          <p:nvPr/>
        </p:nvSpPr>
        <p:spPr>
          <a:xfrm>
            <a:off x="785813" y="2143125"/>
            <a:ext cx="214312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7" name="5-Point Star 16"/>
          <p:cNvSpPr/>
          <p:nvPr/>
        </p:nvSpPr>
        <p:spPr>
          <a:xfrm>
            <a:off x="1928813" y="1714500"/>
            <a:ext cx="214312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8" name="5-Point Star 17"/>
          <p:cNvSpPr/>
          <p:nvPr/>
        </p:nvSpPr>
        <p:spPr>
          <a:xfrm>
            <a:off x="1785938" y="1571625"/>
            <a:ext cx="214312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0" name="5-Point Star 19"/>
          <p:cNvSpPr/>
          <p:nvPr/>
        </p:nvSpPr>
        <p:spPr>
          <a:xfrm>
            <a:off x="3000375" y="1285875"/>
            <a:ext cx="214313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1" name="5-Point Star 20"/>
          <p:cNvSpPr/>
          <p:nvPr/>
        </p:nvSpPr>
        <p:spPr>
          <a:xfrm>
            <a:off x="2786063" y="2500313"/>
            <a:ext cx="214312" cy="214312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2" name="5-Point Star 21"/>
          <p:cNvSpPr/>
          <p:nvPr/>
        </p:nvSpPr>
        <p:spPr>
          <a:xfrm>
            <a:off x="3143250" y="2357438"/>
            <a:ext cx="214313" cy="214312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3" name="5-Point Star 22"/>
          <p:cNvSpPr/>
          <p:nvPr/>
        </p:nvSpPr>
        <p:spPr>
          <a:xfrm>
            <a:off x="2071688" y="1571625"/>
            <a:ext cx="214312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4" name="5-Point Star 23"/>
          <p:cNvSpPr/>
          <p:nvPr/>
        </p:nvSpPr>
        <p:spPr>
          <a:xfrm>
            <a:off x="3643313" y="2428875"/>
            <a:ext cx="214312" cy="214313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5" name="5-Point Star 24"/>
          <p:cNvSpPr/>
          <p:nvPr/>
        </p:nvSpPr>
        <p:spPr>
          <a:xfrm>
            <a:off x="2286000" y="1714500"/>
            <a:ext cx="214313" cy="214313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danas.net.hr/2010/05/07/0143007.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676900" cy="3800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2" name="Picture 6" descr="http://forum.net.hr/cfs-file.ashx/__key/CommunityServer.Discussions.Components.Files/19/3187.fotospecijal_2D00_krapinskog_2D00_muzeja_2D00_kako_2D00_je_2D00_zivio_2D00_pracovjek_2D00_slika_2D00_12453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607853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57187" y="12573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" y="16144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57187" y="19716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500" y="23288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57187" y="26860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1500" y="30432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357187" y="34004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" y="37576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357187" y="41148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" y="44719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57187" y="48291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" y="51863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357187" y="55435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1500" y="59007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57187" y="62579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1500" y="6615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1500" y="900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31" name="TextBox 51"/>
          <p:cNvSpPr txBox="1">
            <a:spLocks noChangeArrowheads="1"/>
          </p:cNvSpPr>
          <p:nvPr/>
        </p:nvSpPr>
        <p:spPr bwMode="auto">
          <a:xfrm>
            <a:off x="0" y="7572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0Ma</a:t>
            </a:r>
          </a:p>
        </p:txBody>
      </p:sp>
      <p:sp>
        <p:nvSpPr>
          <p:cNvPr id="64532" name="TextBox 52"/>
          <p:cNvSpPr txBox="1">
            <a:spLocks noChangeArrowheads="1"/>
          </p:cNvSpPr>
          <p:nvPr/>
        </p:nvSpPr>
        <p:spPr bwMode="auto">
          <a:xfrm>
            <a:off x="0" y="14716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0,5Ma</a:t>
            </a:r>
          </a:p>
        </p:txBody>
      </p:sp>
      <p:sp>
        <p:nvSpPr>
          <p:cNvPr id="64533" name="TextBox 53"/>
          <p:cNvSpPr txBox="1">
            <a:spLocks noChangeArrowheads="1"/>
          </p:cNvSpPr>
          <p:nvPr/>
        </p:nvSpPr>
        <p:spPr bwMode="auto">
          <a:xfrm>
            <a:off x="0" y="21955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1Ma</a:t>
            </a:r>
          </a:p>
        </p:txBody>
      </p:sp>
      <p:sp>
        <p:nvSpPr>
          <p:cNvPr id="64534" name="TextBox 54"/>
          <p:cNvSpPr txBox="1">
            <a:spLocks noChangeArrowheads="1"/>
          </p:cNvSpPr>
          <p:nvPr/>
        </p:nvSpPr>
        <p:spPr bwMode="auto">
          <a:xfrm>
            <a:off x="0" y="290988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1,5Ma</a:t>
            </a:r>
          </a:p>
        </p:txBody>
      </p:sp>
      <p:sp>
        <p:nvSpPr>
          <p:cNvPr id="64535" name="TextBox 62"/>
          <p:cNvSpPr txBox="1">
            <a:spLocks noChangeArrowheads="1"/>
          </p:cNvSpPr>
          <p:nvPr/>
        </p:nvSpPr>
        <p:spPr bwMode="auto">
          <a:xfrm>
            <a:off x="0" y="36242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2Ma</a:t>
            </a:r>
          </a:p>
        </p:txBody>
      </p:sp>
      <p:sp>
        <p:nvSpPr>
          <p:cNvPr id="64536" name="TextBox 63"/>
          <p:cNvSpPr txBox="1">
            <a:spLocks noChangeArrowheads="1"/>
          </p:cNvSpPr>
          <p:nvPr/>
        </p:nvSpPr>
        <p:spPr bwMode="auto">
          <a:xfrm>
            <a:off x="0" y="43386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2,5Ma</a:t>
            </a:r>
          </a:p>
        </p:txBody>
      </p:sp>
      <p:sp>
        <p:nvSpPr>
          <p:cNvPr id="64537" name="TextBox 64"/>
          <p:cNvSpPr txBox="1">
            <a:spLocks noChangeArrowheads="1"/>
          </p:cNvSpPr>
          <p:nvPr/>
        </p:nvSpPr>
        <p:spPr bwMode="auto">
          <a:xfrm>
            <a:off x="0" y="50530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3Ma</a:t>
            </a:r>
          </a:p>
        </p:txBody>
      </p:sp>
      <p:sp>
        <p:nvSpPr>
          <p:cNvPr id="64538" name="TextBox 65"/>
          <p:cNvSpPr txBox="1">
            <a:spLocks noChangeArrowheads="1"/>
          </p:cNvSpPr>
          <p:nvPr/>
        </p:nvSpPr>
        <p:spPr bwMode="auto">
          <a:xfrm>
            <a:off x="0" y="57578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3,5Ma</a:t>
            </a:r>
          </a:p>
        </p:txBody>
      </p:sp>
      <p:sp>
        <p:nvSpPr>
          <p:cNvPr id="64539" name="TextBox 66"/>
          <p:cNvSpPr txBox="1">
            <a:spLocks noChangeArrowheads="1"/>
          </p:cNvSpPr>
          <p:nvPr/>
        </p:nvSpPr>
        <p:spPr bwMode="auto">
          <a:xfrm>
            <a:off x="0" y="6480175"/>
            <a:ext cx="642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4Ma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71938" y="6500813"/>
            <a:ext cx="285750" cy="2143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2" name="Rectangle 31"/>
          <p:cNvSpPr/>
          <p:nvPr/>
        </p:nvSpPr>
        <p:spPr>
          <a:xfrm>
            <a:off x="5357813" y="5043488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3" name="TextBox 32"/>
          <p:cNvSpPr txBox="1"/>
          <p:nvPr/>
        </p:nvSpPr>
        <p:spPr>
          <a:xfrm>
            <a:off x="3214688" y="61007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anamensis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0563" y="46434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afarensis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29000" y="5472113"/>
            <a:ext cx="285750" cy="4286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4" name="TextBox 53"/>
          <p:cNvSpPr txBox="1"/>
          <p:nvPr/>
        </p:nvSpPr>
        <p:spPr>
          <a:xfrm>
            <a:off x="2571750" y="50720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Kenyanthropus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platyops</a:t>
            </a:r>
            <a:endParaRPr lang="hr-HR" sz="1000" b="1" i="1" dirty="0">
              <a:latin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00750" y="3757613"/>
            <a:ext cx="285750" cy="1428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7" name="TextBox 56"/>
          <p:cNvSpPr txBox="1"/>
          <p:nvPr/>
        </p:nvSpPr>
        <p:spPr>
          <a:xfrm>
            <a:off x="5143500" y="3357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africanus</a:t>
            </a:r>
            <a:endParaRPr lang="hr-HR" sz="1000" b="1" i="1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43688" y="447198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0" name="TextBox 59"/>
          <p:cNvSpPr txBox="1"/>
          <p:nvPr/>
        </p:nvSpPr>
        <p:spPr>
          <a:xfrm>
            <a:off x="5786438" y="40719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aethiopicus</a:t>
            </a:r>
            <a:endParaRPr lang="hr-HR" sz="1000" b="1" i="1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57813" y="2608263"/>
            <a:ext cx="285750" cy="11366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2" name="TextBox 61"/>
          <p:cNvSpPr txBox="1"/>
          <p:nvPr/>
        </p:nvSpPr>
        <p:spPr>
          <a:xfrm>
            <a:off x="450056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robustus</a:t>
            </a:r>
            <a:endParaRPr lang="hr-HR" sz="1000" b="1" i="1" dirty="0">
              <a:latin typeface="+mn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071938" y="2900363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3" name="TextBox 72"/>
          <p:cNvSpPr txBox="1"/>
          <p:nvPr/>
        </p:nvSpPr>
        <p:spPr>
          <a:xfrm>
            <a:off x="3214688" y="25003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habilis</a:t>
            </a:r>
            <a:endParaRPr lang="hr-HR" sz="1000" b="1" i="1" dirty="0">
              <a:latin typeface="+mn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86063" y="350043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7" name="TextBox 66"/>
          <p:cNvSpPr txBox="1"/>
          <p:nvPr/>
        </p:nvSpPr>
        <p:spPr>
          <a:xfrm>
            <a:off x="1571625" y="36004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rudolfensis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286625" y="2614613"/>
            <a:ext cx="285750" cy="1885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2" name="TextBox 71"/>
          <p:cNvSpPr txBox="1"/>
          <p:nvPr/>
        </p:nvSpPr>
        <p:spPr>
          <a:xfrm>
            <a:off x="592931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boisei</a:t>
            </a:r>
            <a:endParaRPr lang="hr-HR" sz="1000" b="1" i="1" dirty="0"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429000" y="2928938"/>
            <a:ext cx="285750" cy="5715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6" name="Rectangle 75"/>
          <p:cNvSpPr/>
          <p:nvPr/>
        </p:nvSpPr>
        <p:spPr>
          <a:xfrm>
            <a:off x="2214563" y="2214563"/>
            <a:ext cx="285750" cy="7143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1" name="TextBox 140"/>
          <p:cNvSpPr txBox="1"/>
          <p:nvPr/>
        </p:nvSpPr>
        <p:spPr>
          <a:xfrm>
            <a:off x="2571750" y="252888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ergaster</a:t>
            </a:r>
            <a:endParaRPr lang="hr-HR" sz="1000" b="1" i="1" dirty="0"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357313" y="18145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erectus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4375" y="5286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erectus</a:t>
            </a:r>
          </a:p>
        </p:txBody>
      </p:sp>
      <p:cxnSp>
        <p:nvCxnSpPr>
          <p:cNvPr id="84" name="Elbow Connector 83"/>
          <p:cNvCxnSpPr>
            <a:stCxn id="68" idx="3"/>
            <a:endCxn id="32" idx="2"/>
          </p:cNvCxnSpPr>
          <p:nvPr/>
        </p:nvCxnSpPr>
        <p:spPr>
          <a:xfrm flipV="1">
            <a:off x="4357688" y="6329363"/>
            <a:ext cx="1143000" cy="2794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68" idx="1"/>
            <a:endCxn id="53" idx="2"/>
          </p:cNvCxnSpPr>
          <p:nvPr/>
        </p:nvCxnSpPr>
        <p:spPr>
          <a:xfrm rot="10800000">
            <a:off x="3571875" y="5900738"/>
            <a:ext cx="500063" cy="70802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83"/>
          <p:cNvCxnSpPr>
            <a:stCxn id="32" idx="3"/>
            <a:endCxn id="56" idx="2"/>
          </p:cNvCxnSpPr>
          <p:nvPr/>
        </p:nvCxnSpPr>
        <p:spPr>
          <a:xfrm flipV="1">
            <a:off x="5643563" y="5186363"/>
            <a:ext cx="500062" cy="5000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83"/>
          <p:cNvCxnSpPr>
            <a:stCxn id="32" idx="1"/>
            <a:endCxn id="129" idx="2"/>
          </p:cNvCxnSpPr>
          <p:nvPr/>
        </p:nvCxnSpPr>
        <p:spPr>
          <a:xfrm rot="10800000">
            <a:off x="4857750" y="4714875"/>
            <a:ext cx="500063" cy="9715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83"/>
          <p:cNvCxnSpPr>
            <a:stCxn id="56" idx="1"/>
          </p:cNvCxnSpPr>
          <p:nvPr/>
        </p:nvCxnSpPr>
        <p:spPr>
          <a:xfrm rot="10800000">
            <a:off x="4286250" y="4186238"/>
            <a:ext cx="1714500" cy="285750"/>
          </a:xfrm>
          <a:prstGeom prst="bentConnector3">
            <a:avLst>
              <a:gd name="adj1" fmla="val 100000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83"/>
          <p:cNvCxnSpPr>
            <a:stCxn id="56" idx="1"/>
            <a:endCxn id="61" idx="2"/>
          </p:cNvCxnSpPr>
          <p:nvPr/>
        </p:nvCxnSpPr>
        <p:spPr>
          <a:xfrm rot="10800000">
            <a:off x="5500688" y="3744913"/>
            <a:ext cx="500062" cy="72707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83"/>
          <p:cNvCxnSpPr>
            <a:endCxn id="59" idx="2"/>
          </p:cNvCxnSpPr>
          <p:nvPr/>
        </p:nvCxnSpPr>
        <p:spPr>
          <a:xfrm flipV="1">
            <a:off x="6286500" y="4757738"/>
            <a:ext cx="500063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83"/>
          <p:cNvCxnSpPr>
            <a:endCxn id="71" idx="2"/>
          </p:cNvCxnSpPr>
          <p:nvPr/>
        </p:nvCxnSpPr>
        <p:spPr>
          <a:xfrm flipV="1">
            <a:off x="6929438" y="4500563"/>
            <a:ext cx="500062" cy="21431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83"/>
          <p:cNvCxnSpPr/>
          <p:nvPr/>
        </p:nvCxnSpPr>
        <p:spPr>
          <a:xfrm rot="16200000" flipV="1">
            <a:off x="3536157" y="3607594"/>
            <a:ext cx="642937" cy="428625"/>
          </a:xfrm>
          <a:prstGeom prst="bentConnector3">
            <a:avLst>
              <a:gd name="adj1" fmla="val 1112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83"/>
          <p:cNvCxnSpPr>
            <a:stCxn id="53" idx="1"/>
            <a:endCxn id="66" idx="2"/>
          </p:cNvCxnSpPr>
          <p:nvPr/>
        </p:nvCxnSpPr>
        <p:spPr>
          <a:xfrm rot="10800000">
            <a:off x="2928938" y="3786188"/>
            <a:ext cx="500062" cy="19002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83"/>
          <p:cNvCxnSpPr>
            <a:stCxn id="66" idx="3"/>
          </p:cNvCxnSpPr>
          <p:nvPr/>
        </p:nvCxnSpPr>
        <p:spPr>
          <a:xfrm flipV="1">
            <a:off x="3071813" y="3500438"/>
            <a:ext cx="428625" cy="142875"/>
          </a:xfrm>
          <a:prstGeom prst="bentConnector3">
            <a:avLst>
              <a:gd name="adj1" fmla="val 98892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83"/>
          <p:cNvCxnSpPr>
            <a:stCxn id="63" idx="1"/>
            <a:endCxn id="76" idx="2"/>
          </p:cNvCxnSpPr>
          <p:nvPr/>
        </p:nvCxnSpPr>
        <p:spPr>
          <a:xfrm rot="10800000">
            <a:off x="2357438" y="2928938"/>
            <a:ext cx="1071562" cy="2857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83"/>
          <p:cNvCxnSpPr/>
          <p:nvPr/>
        </p:nvCxnSpPr>
        <p:spPr>
          <a:xfrm rot="10800000">
            <a:off x="1785938" y="3214688"/>
            <a:ext cx="1643062" cy="214312"/>
          </a:xfrm>
          <a:prstGeom prst="bentConnector3">
            <a:avLst>
              <a:gd name="adj1" fmla="val 99855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928688" y="3429000"/>
            <a:ext cx="285750" cy="142875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5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77" name="TextBox 176"/>
          <p:cNvSpPr txBox="1"/>
          <p:nvPr/>
        </p:nvSpPr>
        <p:spPr>
          <a:xfrm>
            <a:off x="71438" y="30289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georgicus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2571750" y="88582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heidelbergensis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163" name="Elbow Connector 83"/>
          <p:cNvCxnSpPr>
            <a:stCxn id="76" idx="3"/>
          </p:cNvCxnSpPr>
          <p:nvPr/>
        </p:nvCxnSpPr>
        <p:spPr>
          <a:xfrm flipV="1">
            <a:off x="2500313" y="1743075"/>
            <a:ext cx="1071562" cy="828675"/>
          </a:xfrm>
          <a:prstGeom prst="bentConnector3">
            <a:avLst>
              <a:gd name="adj1" fmla="val 99778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2786063" y="1828800"/>
            <a:ext cx="285750" cy="3857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7" name="TextBox 166"/>
          <p:cNvSpPr txBox="1"/>
          <p:nvPr/>
        </p:nvSpPr>
        <p:spPr>
          <a:xfrm>
            <a:off x="1928813" y="14287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antecessor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168" name="Elbow Connector 83"/>
          <p:cNvCxnSpPr>
            <a:stCxn id="76" idx="3"/>
            <a:endCxn id="166" idx="2"/>
          </p:cNvCxnSpPr>
          <p:nvPr/>
        </p:nvCxnSpPr>
        <p:spPr>
          <a:xfrm flipV="1">
            <a:off x="2500313" y="2214563"/>
            <a:ext cx="428625" cy="35718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1928813" y="60007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neanderthalensis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192" name="Elbow Connector 83"/>
          <p:cNvCxnSpPr/>
          <p:nvPr/>
        </p:nvCxnSpPr>
        <p:spPr>
          <a:xfrm rot="10800000">
            <a:off x="2928938" y="1214438"/>
            <a:ext cx="500062" cy="3000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Rectangle 277"/>
          <p:cNvSpPr/>
          <p:nvPr/>
        </p:nvSpPr>
        <p:spPr>
          <a:xfrm>
            <a:off x="3429000" y="1285875"/>
            <a:ext cx="285750" cy="457200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rgbClr val="00B050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80" name="Rectangle 279"/>
          <p:cNvSpPr/>
          <p:nvPr/>
        </p:nvSpPr>
        <p:spPr>
          <a:xfrm>
            <a:off x="2786063" y="1000125"/>
            <a:ext cx="285750" cy="214313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rgbClr val="00B050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105" name="Elbow Connector 83"/>
          <p:cNvCxnSpPr/>
          <p:nvPr/>
        </p:nvCxnSpPr>
        <p:spPr>
          <a:xfrm rot="10800000">
            <a:off x="1071563" y="3571875"/>
            <a:ext cx="3000375" cy="5715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83"/>
          <p:cNvCxnSpPr>
            <a:stCxn id="174" idx="3"/>
          </p:cNvCxnSpPr>
          <p:nvPr/>
        </p:nvCxnSpPr>
        <p:spPr>
          <a:xfrm flipV="1">
            <a:off x="1214438" y="3214688"/>
            <a:ext cx="428625" cy="285750"/>
          </a:xfrm>
          <a:prstGeom prst="bentConnector3">
            <a:avLst>
              <a:gd name="adj1" fmla="val 98894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714875" y="4429125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5" name="TextBox 134"/>
          <p:cNvSpPr txBox="1"/>
          <p:nvPr/>
        </p:nvSpPr>
        <p:spPr>
          <a:xfrm>
            <a:off x="3857625" y="402907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garhi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136" name="Elbow Connector 83"/>
          <p:cNvCxnSpPr>
            <a:stCxn id="129" idx="1"/>
            <a:endCxn id="64" idx="2"/>
          </p:cNvCxnSpPr>
          <p:nvPr/>
        </p:nvCxnSpPr>
        <p:spPr>
          <a:xfrm rot="10800000">
            <a:off x="4214813" y="4186238"/>
            <a:ext cx="500062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83"/>
          <p:cNvCxnSpPr>
            <a:stCxn id="32" idx="1"/>
          </p:cNvCxnSpPr>
          <p:nvPr/>
        </p:nvCxnSpPr>
        <p:spPr>
          <a:xfrm rot="10800000">
            <a:off x="4143375" y="4186238"/>
            <a:ext cx="1214438" cy="150018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93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Najbliži rođaci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571625" y="1000125"/>
            <a:ext cx="285750" cy="22145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047773"/>
          </a:xfrm>
        </p:spPr>
        <p:txBody>
          <a:bodyPr>
            <a:normAutofit/>
          </a:bodyPr>
          <a:lstStyle/>
          <a:p>
            <a:r>
              <a:rPr lang="hr-HR" sz="2400" b="1" u="sng" dirty="0"/>
              <a:t>Homo sapiens sapiens</a:t>
            </a:r>
            <a:endParaRPr lang="hr-HR" sz="2400" dirty="0"/>
          </a:p>
          <a:p>
            <a:r>
              <a:rPr lang="hr-HR" sz="2400" dirty="0"/>
              <a:t>  - Kromanjonac (Cro - Magnon)</a:t>
            </a:r>
          </a:p>
          <a:p>
            <a:r>
              <a:rPr lang="hr-HR" sz="2400" dirty="0"/>
              <a:t>  - nastao prije 50 000 godina</a:t>
            </a:r>
          </a:p>
          <a:p>
            <a:r>
              <a:rPr lang="hr-HR" sz="2400" dirty="0"/>
              <a:t>  - lovci i sakupljači</a:t>
            </a:r>
          </a:p>
          <a:p>
            <a:r>
              <a:rPr lang="hr-HR" sz="2400" dirty="0"/>
              <a:t>  - vješta izrada oružja od drveta i kosti</a:t>
            </a:r>
          </a:p>
          <a:p>
            <a:r>
              <a:rPr lang="hr-HR" sz="2400" dirty="0"/>
              <a:t>  - umjetnička djelatnost (Lascaux, Altamira)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57187" y="12573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" y="16144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57187" y="19716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500" y="23288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57187" y="26860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1500" y="30432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357187" y="34004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" y="37576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357187" y="41148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" y="44719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57187" y="48291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" y="51863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357187" y="55435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1500" y="59007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57187" y="62579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1500" y="6615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1500" y="900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9" name="TextBox 51"/>
          <p:cNvSpPr txBox="1">
            <a:spLocks noChangeArrowheads="1"/>
          </p:cNvSpPr>
          <p:nvPr/>
        </p:nvSpPr>
        <p:spPr bwMode="auto">
          <a:xfrm>
            <a:off x="0" y="7572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0Ma</a:t>
            </a:r>
          </a:p>
        </p:txBody>
      </p:sp>
      <p:sp>
        <p:nvSpPr>
          <p:cNvPr id="71700" name="TextBox 52"/>
          <p:cNvSpPr txBox="1">
            <a:spLocks noChangeArrowheads="1"/>
          </p:cNvSpPr>
          <p:nvPr/>
        </p:nvSpPr>
        <p:spPr bwMode="auto">
          <a:xfrm>
            <a:off x="0" y="14716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0,5Ma</a:t>
            </a:r>
          </a:p>
        </p:txBody>
      </p:sp>
      <p:sp>
        <p:nvSpPr>
          <p:cNvPr id="71701" name="TextBox 53"/>
          <p:cNvSpPr txBox="1">
            <a:spLocks noChangeArrowheads="1"/>
          </p:cNvSpPr>
          <p:nvPr/>
        </p:nvSpPr>
        <p:spPr bwMode="auto">
          <a:xfrm>
            <a:off x="0" y="21955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1Ma</a:t>
            </a:r>
          </a:p>
        </p:txBody>
      </p:sp>
      <p:sp>
        <p:nvSpPr>
          <p:cNvPr id="71702" name="TextBox 54"/>
          <p:cNvSpPr txBox="1">
            <a:spLocks noChangeArrowheads="1"/>
          </p:cNvSpPr>
          <p:nvPr/>
        </p:nvSpPr>
        <p:spPr bwMode="auto">
          <a:xfrm>
            <a:off x="0" y="290988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1,5Ma</a:t>
            </a:r>
          </a:p>
        </p:txBody>
      </p:sp>
      <p:sp>
        <p:nvSpPr>
          <p:cNvPr id="71703" name="TextBox 62"/>
          <p:cNvSpPr txBox="1">
            <a:spLocks noChangeArrowheads="1"/>
          </p:cNvSpPr>
          <p:nvPr/>
        </p:nvSpPr>
        <p:spPr bwMode="auto">
          <a:xfrm>
            <a:off x="0" y="36242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2Ma</a:t>
            </a:r>
          </a:p>
        </p:txBody>
      </p:sp>
      <p:sp>
        <p:nvSpPr>
          <p:cNvPr id="71704" name="TextBox 63"/>
          <p:cNvSpPr txBox="1">
            <a:spLocks noChangeArrowheads="1"/>
          </p:cNvSpPr>
          <p:nvPr/>
        </p:nvSpPr>
        <p:spPr bwMode="auto">
          <a:xfrm>
            <a:off x="0" y="43386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2,5Ma</a:t>
            </a:r>
          </a:p>
        </p:txBody>
      </p:sp>
      <p:sp>
        <p:nvSpPr>
          <p:cNvPr id="71705" name="TextBox 64"/>
          <p:cNvSpPr txBox="1">
            <a:spLocks noChangeArrowheads="1"/>
          </p:cNvSpPr>
          <p:nvPr/>
        </p:nvSpPr>
        <p:spPr bwMode="auto">
          <a:xfrm>
            <a:off x="0" y="50530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3Ma</a:t>
            </a:r>
          </a:p>
        </p:txBody>
      </p:sp>
      <p:sp>
        <p:nvSpPr>
          <p:cNvPr id="71706" name="TextBox 65"/>
          <p:cNvSpPr txBox="1">
            <a:spLocks noChangeArrowheads="1"/>
          </p:cNvSpPr>
          <p:nvPr/>
        </p:nvSpPr>
        <p:spPr bwMode="auto">
          <a:xfrm>
            <a:off x="0" y="57578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3,5Ma</a:t>
            </a:r>
          </a:p>
        </p:txBody>
      </p:sp>
      <p:sp>
        <p:nvSpPr>
          <p:cNvPr id="71707" name="TextBox 66"/>
          <p:cNvSpPr txBox="1">
            <a:spLocks noChangeArrowheads="1"/>
          </p:cNvSpPr>
          <p:nvPr/>
        </p:nvSpPr>
        <p:spPr bwMode="auto">
          <a:xfrm>
            <a:off x="0" y="6480175"/>
            <a:ext cx="642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4Ma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71938" y="6500813"/>
            <a:ext cx="285750" cy="2143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2" name="Rectangle 31"/>
          <p:cNvSpPr/>
          <p:nvPr/>
        </p:nvSpPr>
        <p:spPr>
          <a:xfrm>
            <a:off x="5357813" y="5043488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3" name="TextBox 32"/>
          <p:cNvSpPr txBox="1"/>
          <p:nvPr/>
        </p:nvSpPr>
        <p:spPr>
          <a:xfrm>
            <a:off x="3214688" y="61007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anamensis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0563" y="46434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afarensis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29000" y="5472113"/>
            <a:ext cx="285750" cy="4286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4" name="TextBox 53"/>
          <p:cNvSpPr txBox="1"/>
          <p:nvPr/>
        </p:nvSpPr>
        <p:spPr>
          <a:xfrm>
            <a:off x="2571750" y="50720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Kenyanthropus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platyops</a:t>
            </a:r>
            <a:endParaRPr lang="hr-HR" sz="1000" b="1" i="1" dirty="0">
              <a:latin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00750" y="3757613"/>
            <a:ext cx="285750" cy="1428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7" name="TextBox 56"/>
          <p:cNvSpPr txBox="1"/>
          <p:nvPr/>
        </p:nvSpPr>
        <p:spPr>
          <a:xfrm>
            <a:off x="5143500" y="3357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africanus</a:t>
            </a:r>
            <a:endParaRPr lang="hr-HR" sz="1000" b="1" i="1" dirty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43688" y="447198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0" name="TextBox 59"/>
          <p:cNvSpPr txBox="1"/>
          <p:nvPr/>
        </p:nvSpPr>
        <p:spPr>
          <a:xfrm>
            <a:off x="5786438" y="40719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aethiopicus</a:t>
            </a:r>
            <a:endParaRPr lang="hr-HR" sz="1000" b="1" i="1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57813" y="2608263"/>
            <a:ext cx="285750" cy="11366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2" name="TextBox 61"/>
          <p:cNvSpPr txBox="1"/>
          <p:nvPr/>
        </p:nvSpPr>
        <p:spPr>
          <a:xfrm>
            <a:off x="450056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robustus</a:t>
            </a:r>
            <a:endParaRPr lang="hr-HR" sz="1000" b="1" i="1" dirty="0">
              <a:latin typeface="+mn-lt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071938" y="2900363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3" name="TextBox 72"/>
          <p:cNvSpPr txBox="1"/>
          <p:nvPr/>
        </p:nvSpPr>
        <p:spPr>
          <a:xfrm>
            <a:off x="3214688" y="25003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habilis</a:t>
            </a:r>
            <a:endParaRPr lang="hr-HR" sz="1000" b="1" i="1" dirty="0">
              <a:latin typeface="+mn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86063" y="3500438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7" name="TextBox 66"/>
          <p:cNvSpPr txBox="1"/>
          <p:nvPr/>
        </p:nvSpPr>
        <p:spPr>
          <a:xfrm>
            <a:off x="1571625" y="36004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rudolfensis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286625" y="2614613"/>
            <a:ext cx="285750" cy="18859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2" name="TextBox 71"/>
          <p:cNvSpPr txBox="1"/>
          <p:nvPr/>
        </p:nvSpPr>
        <p:spPr>
          <a:xfrm>
            <a:off x="5929313" y="2214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Paranthropus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boisei</a:t>
            </a:r>
            <a:endParaRPr lang="hr-HR" sz="1000" b="1" i="1" dirty="0"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429000" y="2928938"/>
            <a:ext cx="285750" cy="5715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6" name="Rectangle 75"/>
          <p:cNvSpPr/>
          <p:nvPr/>
        </p:nvSpPr>
        <p:spPr>
          <a:xfrm>
            <a:off x="2214563" y="2214563"/>
            <a:ext cx="285750" cy="7143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1" name="TextBox 140"/>
          <p:cNvSpPr txBox="1"/>
          <p:nvPr/>
        </p:nvSpPr>
        <p:spPr>
          <a:xfrm>
            <a:off x="2571750" y="252888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ergaster</a:t>
            </a:r>
            <a:endParaRPr lang="hr-HR" sz="1000" b="1" i="1" dirty="0"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357313" y="181451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erectus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4375" y="5286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erectus</a:t>
            </a:r>
          </a:p>
        </p:txBody>
      </p:sp>
      <p:cxnSp>
        <p:nvCxnSpPr>
          <p:cNvPr id="84" name="Elbow Connector 83"/>
          <p:cNvCxnSpPr>
            <a:stCxn id="68" idx="3"/>
            <a:endCxn id="32" idx="2"/>
          </p:cNvCxnSpPr>
          <p:nvPr/>
        </p:nvCxnSpPr>
        <p:spPr>
          <a:xfrm flipV="1">
            <a:off x="4357688" y="6329363"/>
            <a:ext cx="1143000" cy="2794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68" idx="1"/>
            <a:endCxn id="53" idx="2"/>
          </p:cNvCxnSpPr>
          <p:nvPr/>
        </p:nvCxnSpPr>
        <p:spPr>
          <a:xfrm rot="10800000">
            <a:off x="3571875" y="5900738"/>
            <a:ext cx="500063" cy="70802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83"/>
          <p:cNvCxnSpPr>
            <a:stCxn id="32" idx="3"/>
            <a:endCxn id="56" idx="2"/>
          </p:cNvCxnSpPr>
          <p:nvPr/>
        </p:nvCxnSpPr>
        <p:spPr>
          <a:xfrm flipV="1">
            <a:off x="5643563" y="5186363"/>
            <a:ext cx="500062" cy="5000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83"/>
          <p:cNvCxnSpPr>
            <a:stCxn id="32" idx="1"/>
            <a:endCxn id="129" idx="2"/>
          </p:cNvCxnSpPr>
          <p:nvPr/>
        </p:nvCxnSpPr>
        <p:spPr>
          <a:xfrm rot="10800000">
            <a:off x="4857750" y="4714875"/>
            <a:ext cx="500063" cy="9715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83"/>
          <p:cNvCxnSpPr>
            <a:stCxn id="56" idx="1"/>
          </p:cNvCxnSpPr>
          <p:nvPr/>
        </p:nvCxnSpPr>
        <p:spPr>
          <a:xfrm rot="10800000">
            <a:off x="4286250" y="4186238"/>
            <a:ext cx="1714500" cy="285750"/>
          </a:xfrm>
          <a:prstGeom prst="bentConnector3">
            <a:avLst>
              <a:gd name="adj1" fmla="val 100000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83"/>
          <p:cNvCxnSpPr>
            <a:stCxn id="56" idx="1"/>
            <a:endCxn id="61" idx="2"/>
          </p:cNvCxnSpPr>
          <p:nvPr/>
        </p:nvCxnSpPr>
        <p:spPr>
          <a:xfrm rot="10800000">
            <a:off x="5500688" y="3744913"/>
            <a:ext cx="500062" cy="727075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83"/>
          <p:cNvCxnSpPr>
            <a:endCxn id="59" idx="2"/>
          </p:cNvCxnSpPr>
          <p:nvPr/>
        </p:nvCxnSpPr>
        <p:spPr>
          <a:xfrm flipV="1">
            <a:off x="6286500" y="4757738"/>
            <a:ext cx="500063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83"/>
          <p:cNvCxnSpPr>
            <a:endCxn id="71" idx="2"/>
          </p:cNvCxnSpPr>
          <p:nvPr/>
        </p:nvCxnSpPr>
        <p:spPr>
          <a:xfrm flipV="1">
            <a:off x="6929438" y="4500563"/>
            <a:ext cx="500062" cy="21431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83"/>
          <p:cNvCxnSpPr/>
          <p:nvPr/>
        </p:nvCxnSpPr>
        <p:spPr>
          <a:xfrm rot="16200000" flipV="1">
            <a:off x="3536157" y="3607594"/>
            <a:ext cx="642937" cy="428625"/>
          </a:xfrm>
          <a:prstGeom prst="bentConnector3">
            <a:avLst>
              <a:gd name="adj1" fmla="val 1112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83"/>
          <p:cNvCxnSpPr>
            <a:stCxn id="53" idx="1"/>
            <a:endCxn id="66" idx="2"/>
          </p:cNvCxnSpPr>
          <p:nvPr/>
        </p:nvCxnSpPr>
        <p:spPr>
          <a:xfrm rot="10800000">
            <a:off x="2928938" y="3786188"/>
            <a:ext cx="500062" cy="19002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83"/>
          <p:cNvCxnSpPr>
            <a:stCxn id="66" idx="3"/>
          </p:cNvCxnSpPr>
          <p:nvPr/>
        </p:nvCxnSpPr>
        <p:spPr>
          <a:xfrm flipV="1">
            <a:off x="3071813" y="3500438"/>
            <a:ext cx="428625" cy="142875"/>
          </a:xfrm>
          <a:prstGeom prst="bentConnector3">
            <a:avLst>
              <a:gd name="adj1" fmla="val 98892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83"/>
          <p:cNvCxnSpPr>
            <a:stCxn id="63" idx="1"/>
            <a:endCxn id="76" idx="2"/>
          </p:cNvCxnSpPr>
          <p:nvPr/>
        </p:nvCxnSpPr>
        <p:spPr>
          <a:xfrm rot="10800000">
            <a:off x="2357438" y="2928938"/>
            <a:ext cx="1071562" cy="2857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83"/>
          <p:cNvCxnSpPr/>
          <p:nvPr/>
        </p:nvCxnSpPr>
        <p:spPr>
          <a:xfrm rot="10800000">
            <a:off x="1785938" y="3214688"/>
            <a:ext cx="1643062" cy="214312"/>
          </a:xfrm>
          <a:prstGeom prst="bentConnector3">
            <a:avLst>
              <a:gd name="adj1" fmla="val 99855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928688" y="3429000"/>
            <a:ext cx="285750" cy="142875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B05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77" name="TextBox 176"/>
          <p:cNvSpPr txBox="1"/>
          <p:nvPr/>
        </p:nvSpPr>
        <p:spPr>
          <a:xfrm>
            <a:off x="71438" y="30289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georgicus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2571750" y="88582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heidelbergensis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2786063" y="1828800"/>
            <a:ext cx="285750" cy="38576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7" name="TextBox 166"/>
          <p:cNvSpPr txBox="1"/>
          <p:nvPr/>
        </p:nvSpPr>
        <p:spPr>
          <a:xfrm>
            <a:off x="1928813" y="142875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antecessor</a:t>
            </a:r>
            <a:endParaRPr lang="hr-HR" sz="1000" b="1" i="1" dirty="0">
              <a:latin typeface="+mn-lt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1928813" y="60007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neanderthalensis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192" name="Elbow Connector 83"/>
          <p:cNvCxnSpPr/>
          <p:nvPr/>
        </p:nvCxnSpPr>
        <p:spPr>
          <a:xfrm rot="10800000">
            <a:off x="2928938" y="1214438"/>
            <a:ext cx="500062" cy="3000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3214688" y="457200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>
                <a:latin typeface="+mn-lt"/>
              </a:rPr>
              <a:t>sapiens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928688" y="928688"/>
            <a:ext cx="285750" cy="1428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11" name="TextBox 210"/>
          <p:cNvSpPr txBox="1"/>
          <p:nvPr/>
        </p:nvSpPr>
        <p:spPr>
          <a:xfrm>
            <a:off x="71438" y="5286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Homo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floresiensis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213" name="Elbow Connector 83"/>
          <p:cNvCxnSpPr/>
          <p:nvPr/>
        </p:nvCxnSpPr>
        <p:spPr>
          <a:xfrm flipV="1">
            <a:off x="3714750" y="1214438"/>
            <a:ext cx="500063" cy="30003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Rectangle 277"/>
          <p:cNvSpPr/>
          <p:nvPr/>
        </p:nvSpPr>
        <p:spPr>
          <a:xfrm>
            <a:off x="3429000" y="1285875"/>
            <a:ext cx="285750" cy="457200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rgbClr val="00B050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79" name="Rectangle 278"/>
          <p:cNvSpPr/>
          <p:nvPr/>
        </p:nvSpPr>
        <p:spPr>
          <a:xfrm>
            <a:off x="4071938" y="857250"/>
            <a:ext cx="285750" cy="357188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rgbClr val="00B050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80" name="Rectangle 279"/>
          <p:cNvSpPr/>
          <p:nvPr/>
        </p:nvSpPr>
        <p:spPr>
          <a:xfrm>
            <a:off x="2786063" y="1000125"/>
            <a:ext cx="285750" cy="214313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rgbClr val="00B050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105" name="Elbow Connector 83"/>
          <p:cNvCxnSpPr/>
          <p:nvPr/>
        </p:nvCxnSpPr>
        <p:spPr>
          <a:xfrm rot="10800000">
            <a:off x="1071563" y="3571875"/>
            <a:ext cx="3000375" cy="5715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83"/>
          <p:cNvCxnSpPr>
            <a:stCxn id="174" idx="3"/>
          </p:cNvCxnSpPr>
          <p:nvPr/>
        </p:nvCxnSpPr>
        <p:spPr>
          <a:xfrm flipV="1">
            <a:off x="1214438" y="3214688"/>
            <a:ext cx="428625" cy="285750"/>
          </a:xfrm>
          <a:prstGeom prst="bentConnector3">
            <a:avLst>
              <a:gd name="adj1" fmla="val 98894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83"/>
          <p:cNvCxnSpPr>
            <a:endCxn id="210" idx="2"/>
          </p:cNvCxnSpPr>
          <p:nvPr/>
        </p:nvCxnSpPr>
        <p:spPr>
          <a:xfrm rot="10800000">
            <a:off x="1071563" y="1071563"/>
            <a:ext cx="500062" cy="103505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4714875" y="4429125"/>
            <a:ext cx="285750" cy="2857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5" name="TextBox 134"/>
          <p:cNvSpPr txBox="1"/>
          <p:nvPr/>
        </p:nvSpPr>
        <p:spPr>
          <a:xfrm>
            <a:off x="3857625" y="4029075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garhi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136" name="Elbow Connector 83"/>
          <p:cNvCxnSpPr>
            <a:stCxn id="129" idx="1"/>
            <a:endCxn id="64" idx="2"/>
          </p:cNvCxnSpPr>
          <p:nvPr/>
        </p:nvCxnSpPr>
        <p:spPr>
          <a:xfrm rot="10800000">
            <a:off x="4214813" y="4186238"/>
            <a:ext cx="500062" cy="385762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83"/>
          <p:cNvCxnSpPr>
            <a:stCxn id="32" idx="1"/>
          </p:cNvCxnSpPr>
          <p:nvPr/>
        </p:nvCxnSpPr>
        <p:spPr>
          <a:xfrm rot="10800000">
            <a:off x="4143375" y="4186238"/>
            <a:ext cx="1214438" cy="150018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5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Danas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571625" y="1000125"/>
            <a:ext cx="285750" cy="221456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93" name="Elbow Connector 83"/>
          <p:cNvCxnSpPr/>
          <p:nvPr/>
        </p:nvCxnSpPr>
        <p:spPr>
          <a:xfrm flipV="1">
            <a:off x="2500313" y="1743075"/>
            <a:ext cx="1071562" cy="828675"/>
          </a:xfrm>
          <a:prstGeom prst="bentConnector3">
            <a:avLst>
              <a:gd name="adj1" fmla="val 99778"/>
            </a:avLst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83"/>
          <p:cNvCxnSpPr/>
          <p:nvPr/>
        </p:nvCxnSpPr>
        <p:spPr>
          <a:xfrm flipV="1">
            <a:off x="2500313" y="2214563"/>
            <a:ext cx="428625" cy="357187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upload.wikimedia.org/wikipedia/commons/thumb/f/f5/Cro-Magnon.jpg/640px-Cro-Mag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4299"/>
            <a:ext cx="5724525" cy="6743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56176" y="1844824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Lubanja Kromanjonca iz špilje Cro-Magnon</a:t>
            </a:r>
          </a:p>
        </p:txBody>
      </p:sp>
      <p:pic>
        <p:nvPicPr>
          <p:cNvPr id="39940" name="Picture 4" descr="http://api.ning.com/files/Gp85O2XzVxgF10sz5R-L4cenaFsroyN-PIEtvT9Pv7Ybs-FOfGWVAWzGkTGcD7T4Ln3hXvus1ZKYT7BOD6mJPdyph59adcSS/Homosapi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784298" cy="4941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Korisnik\Desktop\capture-20140922-152954-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0" y="915805"/>
            <a:ext cx="9106940" cy="59421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20072" y="11663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/>
              <a:t>Lascaux</a:t>
            </a:r>
          </a:p>
        </p:txBody>
      </p:sp>
      <p:pic>
        <p:nvPicPr>
          <p:cNvPr id="45061" name="Picture 5" descr="http://www.bradshawfoundation.com/lascaux/gallery/lascaux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  <p:pic>
        <p:nvPicPr>
          <p:cNvPr id="45063" name="Picture 7" descr="http://witcombe.sbc.edu/sacredplaces/images/lascaux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3255" y="836712"/>
            <a:ext cx="9237255" cy="6021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realspaintravel.ecran.es/Image.axd/Programa/90/1417/800/altamir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46274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40152" y="0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        Altamira</a:t>
            </a:r>
          </a:p>
        </p:txBody>
      </p:sp>
      <p:pic>
        <p:nvPicPr>
          <p:cNvPr id="46084" name="Picture 4" descr="http://historysshadow.files.wordpress.com/2014/02/altamir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620688"/>
            <a:ext cx="5143500" cy="3629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86" name="Picture 6" descr="http://upload.wikimedia.org/wikipedia/commons/c/cc/AltamiraBi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73295"/>
            <a:ext cx="7740352" cy="6284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5/50/Venus_von_Willendorf_01.jpg/640px-Venus_von_Willendorf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088"/>
            <a:ext cx="3491880" cy="655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35896" y="476672"/>
            <a:ext cx="504056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u="sng" dirty="0"/>
              <a:t>Venera iz Willendorfa (Austrija)</a:t>
            </a:r>
          </a:p>
          <a:p>
            <a:endParaRPr lang="hr-HR" sz="2400" b="1" u="sng" dirty="0"/>
          </a:p>
          <a:p>
            <a:r>
              <a:rPr lang="hr-HR" sz="2100" dirty="0"/>
              <a:t>“...m</a:t>
            </a:r>
            <a:r>
              <a:rPr lang="vi-VN" sz="2100" dirty="0"/>
              <a:t>ožemo samo pretpostavljati što je umjetnik želio iskazati. On je naglasio dijelove tijela koji su u direktnoj vezi s reprodukcijom i dojenjem. </a:t>
            </a:r>
            <a:r>
              <a:rPr lang="hr-HR" sz="2100" dirty="0"/>
              <a:t>T</a:t>
            </a:r>
            <a:r>
              <a:rPr lang="vi-VN" sz="2100" dirty="0"/>
              <a:t>akođer, ako usporedimo stražnju stranu skulpture s prednjom, premda je naoko "okrugla" primjećujemo da je umjetnik zapravo obrađivao samo sprijeda. </a:t>
            </a:r>
            <a:r>
              <a:rPr lang="hr-HR" sz="2100" dirty="0"/>
              <a:t>Š</a:t>
            </a:r>
            <a:r>
              <a:rPr lang="vi-VN" sz="2100" dirty="0"/>
              <a:t>to upućuje na zaključak da je figura bila postavljena tako da se gleda s prednje strane.</a:t>
            </a:r>
          </a:p>
          <a:p>
            <a:r>
              <a:rPr lang="vi-VN" sz="2100" dirty="0"/>
              <a:t>Ova kombinacija frontalnosti i simboličnog pretjerivanja dovela je znanstvenike do zaključka kako se radi o </a:t>
            </a:r>
            <a:r>
              <a:rPr lang="vi-VN" sz="2100" i="1" dirty="0"/>
              <a:t>Božici plodnosti</a:t>
            </a:r>
            <a:r>
              <a:rPr lang="vi-VN" sz="2100" dirty="0"/>
              <a:t>. U duhu ovog zaključka su i maleni tragovi crvene boje koji upućuju na porođaj</a:t>
            </a:r>
            <a:r>
              <a:rPr lang="hr-HR" sz="2100" dirty="0"/>
              <a:t>...”</a:t>
            </a:r>
            <a:endParaRPr lang="vi-VN" sz="2100" dirty="0"/>
          </a:p>
          <a:p>
            <a:endParaRPr lang="hr-HR" sz="2400" dirty="0"/>
          </a:p>
          <a:p>
            <a:endParaRPr lang="hr-HR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os-popovaca.skole.hr/8ace/evolucija/documents/evolucion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418290" cy="5471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u="sng" dirty="0"/>
              <a:t>PALEOLITIK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599"/>
          </a:xfrm>
        </p:spPr>
        <p:txBody>
          <a:bodyPr/>
          <a:lstStyle/>
          <a:p>
            <a:r>
              <a:rPr lang="hr-HR" sz="2400" dirty="0"/>
              <a:t>Starije kameno doba</a:t>
            </a:r>
          </a:p>
          <a:p>
            <a:r>
              <a:rPr lang="hr-HR" sz="2400" dirty="0"/>
              <a:t>2.5 mil.god. – 10 000 god.pr.Kr.</a:t>
            </a:r>
          </a:p>
          <a:p>
            <a:r>
              <a:rPr lang="hr-HR" sz="2400" b="1" u="sng" dirty="0"/>
              <a:t>Australopitecus</a:t>
            </a:r>
            <a:r>
              <a:rPr lang="hr-HR" sz="2400" dirty="0"/>
              <a:t> (lat. južni majmun)</a:t>
            </a:r>
            <a:endParaRPr lang="hr-HR" sz="2400" b="1" u="sng" dirty="0"/>
          </a:p>
          <a:p>
            <a:r>
              <a:rPr lang="hr-HR" sz="2400" dirty="0"/>
              <a:t>     1) </a:t>
            </a:r>
            <a:r>
              <a:rPr lang="hr-HR" sz="2400" i="1" dirty="0"/>
              <a:t>anamensis – 4 mil.god.</a:t>
            </a:r>
            <a:endParaRPr lang="hr-HR" sz="2400" dirty="0"/>
          </a:p>
          <a:p>
            <a:r>
              <a:rPr lang="hr-HR" sz="2400" dirty="0"/>
              <a:t>     2) </a:t>
            </a:r>
            <a:r>
              <a:rPr lang="hr-HR" sz="2400" i="1" dirty="0"/>
              <a:t>afarensis</a:t>
            </a:r>
            <a:r>
              <a:rPr lang="hr-HR" sz="2400" dirty="0"/>
              <a:t> – 3.5 mil.god.</a:t>
            </a:r>
          </a:p>
          <a:p>
            <a:r>
              <a:rPr lang="hr-HR" sz="2400" dirty="0"/>
              <a:t>     3) </a:t>
            </a:r>
            <a:r>
              <a:rPr lang="hr-HR" sz="2400" i="1" dirty="0"/>
              <a:t>africanus</a:t>
            </a:r>
            <a:r>
              <a:rPr lang="hr-HR" sz="2400" dirty="0"/>
              <a:t> – 3.1 mil.god. (Lucy, 1974.)</a:t>
            </a:r>
          </a:p>
          <a:p>
            <a:r>
              <a:rPr lang="hr-HR" sz="2400" dirty="0"/>
              <a:t>           </a:t>
            </a:r>
            <a:r>
              <a:rPr lang="hr-HR" sz="2400" dirty="0">
                <a:latin typeface="Franklin Gothic Book"/>
              </a:rPr>
              <a:t>→</a:t>
            </a:r>
            <a:r>
              <a:rPr lang="hr-HR" sz="2400" dirty="0"/>
              <a:t> hodaju na dvije noge</a:t>
            </a:r>
          </a:p>
          <a:p>
            <a:r>
              <a:rPr lang="hr-HR" sz="2400" dirty="0"/>
              <a:t>           </a:t>
            </a:r>
            <a:r>
              <a:rPr lang="hr-HR" sz="2400" dirty="0">
                <a:latin typeface="Franklin Gothic Book"/>
              </a:rPr>
              <a:t>→</a:t>
            </a:r>
            <a:r>
              <a:rPr lang="hr-HR" sz="2400" dirty="0"/>
              <a:t> horda ili čopor (matrijarhat)</a:t>
            </a:r>
          </a:p>
          <a:p>
            <a:r>
              <a:rPr lang="hr-HR" sz="2400" dirty="0"/>
              <a:t>           </a:t>
            </a:r>
            <a:r>
              <a:rPr lang="hr-HR" sz="2400" dirty="0">
                <a:latin typeface="Franklin Gothic Book"/>
              </a:rPr>
              <a:t>→ </a:t>
            </a:r>
            <a:r>
              <a:rPr lang="hr-HR" sz="2400" dirty="0"/>
              <a:t>lovci, sakupljači, strvinari</a:t>
            </a:r>
          </a:p>
          <a:p>
            <a:r>
              <a:rPr lang="hr-HR" sz="2400" dirty="0"/>
              <a:t>           </a:t>
            </a:r>
            <a:r>
              <a:rPr lang="hr-HR" sz="2400" dirty="0">
                <a:latin typeface="Franklin Gothic Book"/>
              </a:rPr>
              <a:t>→ </a:t>
            </a:r>
            <a:r>
              <a:rPr lang="hr-HR" sz="2400" dirty="0"/>
              <a:t>Etiopija (Hadar)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u="sng" dirty="0"/>
              <a:t>MEZOLITIK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040560"/>
          </a:xfrm>
        </p:spPr>
        <p:txBody>
          <a:bodyPr>
            <a:normAutofit/>
          </a:bodyPr>
          <a:lstStyle/>
          <a:p>
            <a:r>
              <a:rPr lang="hr-HR" sz="2400" dirty="0"/>
              <a:t>Srednje kameno doba</a:t>
            </a:r>
          </a:p>
          <a:p>
            <a:r>
              <a:rPr lang="hr-HR" sz="2400" dirty="0"/>
              <a:t>10 000 – 6 000 god.pr.Kr.</a:t>
            </a:r>
          </a:p>
          <a:p>
            <a:r>
              <a:rPr lang="hr-HR" sz="2400" dirty="0"/>
              <a:t>Pleistocen </a:t>
            </a:r>
            <a:r>
              <a:rPr lang="hr-HR" sz="2400" dirty="0">
                <a:latin typeface="Franklin Gothic Book"/>
              </a:rPr>
              <a:t>→ </a:t>
            </a:r>
            <a:r>
              <a:rPr lang="hr-HR" sz="2400" dirty="0"/>
              <a:t>holocen (oledba)</a:t>
            </a:r>
          </a:p>
          <a:p>
            <a:r>
              <a:rPr lang="hr-HR" sz="2400" dirty="0"/>
              <a:t>Ribolov; prvi čamci, udice i vrše (košare)</a:t>
            </a:r>
          </a:p>
          <a:p>
            <a:r>
              <a:rPr lang="hr-HR" sz="2400" dirty="0"/>
              <a:t>Lov; luk i strijela, zamke, psi</a:t>
            </a:r>
          </a:p>
          <a:p>
            <a:r>
              <a:rPr lang="hr-HR" sz="2400" dirty="0"/>
              <a:t>Život; špilje, zemunice, šatori i kolibe</a:t>
            </a:r>
          </a:p>
          <a:p>
            <a:r>
              <a:rPr lang="hr-HR" sz="2400" dirty="0"/>
              <a:t>Postupan razvoj stočarstva (ovce, koze, goveda, svinje) i ratarstva (ječam i pšenica)</a:t>
            </a:r>
          </a:p>
          <a:p>
            <a:r>
              <a:rPr lang="hr-HR" sz="2400" dirty="0"/>
              <a:t>  </a:t>
            </a:r>
            <a:r>
              <a:rPr lang="hr-HR" sz="2400" dirty="0">
                <a:latin typeface="Franklin Gothic Book"/>
              </a:rPr>
              <a:t>→ </a:t>
            </a:r>
            <a:r>
              <a:rPr lang="hr-HR" sz="2400" b="1" u="sng" dirty="0"/>
              <a:t>sjedilački način života</a:t>
            </a:r>
            <a:r>
              <a:rPr lang="hr-HR" sz="2400" dirty="0"/>
              <a:t> (rase, jezici)</a:t>
            </a:r>
            <a:endParaRPr lang="hr-HR" sz="2400" b="1" u="sng" dirty="0"/>
          </a:p>
          <a:p>
            <a:r>
              <a:rPr lang="hr-HR" sz="2400" dirty="0"/>
              <a:t>Jerihon, Çatal Hüyük</a:t>
            </a:r>
            <a:r>
              <a:rPr lang="hr-HR" sz="2400" dirty="0">
                <a:latin typeface="Franklin Gothic Book"/>
              </a:rPr>
              <a:t>, </a:t>
            </a:r>
            <a:r>
              <a:rPr lang="hr-HR" sz="2400" dirty="0"/>
              <a:t>Qualat Jarmo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thumb/6/6f/Archeon_8000_years_BC.jpg/1024px-Archeon_8000_years_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136904" cy="6100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 Rekonstrukcija mezolitičke naseobine u Archeonu (oko 8000. pr. Kr.)</a:t>
            </a:r>
            <a:endParaRPr lang="hr-HR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pload.wikimedia.org/wikipedia/commons/thumb/9/9d/Microburil_4.png/640px-Microburil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397820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0" name="Picture 4" descr="http://upload.wikimedia.org/wikipedia/commons/8/86/Ahrensburg_poi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2448515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2" name="Picture 6" descr="http://upload.wikimedia.org/wikipedia/commons/thumb/b/bb/Microlith_in_hand.jpg/640px-Microlith_in_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6808" y="2708920"/>
            <a:ext cx="3027192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79912" y="47251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   Mikroliti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f/f4/Tell_es-sultan.jpg/1280px-Tell_es-sul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88138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558924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Jerihon (Palestina), najstarije naselje na svijetu (oko 9000. pr. Kr.) u kojemu se još uvijek živi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upload.wikimedia.org/wikipedia/commons/thumb/c/c5/Museum_of_Anatolian_Civilizations002.jpg/1024px-Museum_of_Anatolian_Civilizations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064896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609329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Rekonstrukcija sobe u Çatal Hüyüku (6250. - 5400. pr. Kr.), Arheološki muzej, Ankara, Turska.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u="sng" dirty="0"/>
              <a:t>NEOLITIK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496944" cy="4896543"/>
          </a:xfrm>
        </p:spPr>
        <p:txBody>
          <a:bodyPr/>
          <a:lstStyle/>
          <a:p>
            <a:r>
              <a:rPr lang="hr-HR" sz="2400" dirty="0"/>
              <a:t>Mlađe kameno doba</a:t>
            </a:r>
          </a:p>
          <a:p>
            <a:r>
              <a:rPr lang="hr-HR" sz="2400" dirty="0"/>
              <a:t>6 000 – 3 500 g.pr.Kr.</a:t>
            </a:r>
          </a:p>
          <a:p>
            <a:r>
              <a:rPr lang="hr-HR" sz="2400" dirty="0"/>
              <a:t>Poljoprivreda i stočarstvo; motika, srp</a:t>
            </a:r>
          </a:p>
          <a:p>
            <a:r>
              <a:rPr lang="hr-HR" sz="2400" dirty="0"/>
              <a:t>Sojenice – kuće na drvenim stupovima</a:t>
            </a:r>
          </a:p>
          <a:p>
            <a:r>
              <a:rPr lang="hr-HR" sz="2400" dirty="0"/>
              <a:t>Uporaba keramike – kulture</a:t>
            </a:r>
          </a:p>
          <a:p>
            <a:r>
              <a:rPr lang="hr-HR" sz="2400" dirty="0"/>
              <a:t>Tehnike glačanja i poliranja kamena </a:t>
            </a:r>
          </a:p>
          <a:p>
            <a:r>
              <a:rPr lang="hr-HR" sz="2400" dirty="0"/>
              <a:t>Megalitski spomenici</a:t>
            </a:r>
          </a:p>
          <a:p>
            <a:r>
              <a:rPr lang="hr-HR" sz="2400" dirty="0"/>
              <a:t>Kotač</a:t>
            </a:r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encrypted-tbn0.gstatic.com/images?q=tbn:ANd9GcS71eY0uOa1Gx1C6QhC_aAdVNBit0ICD0BWEw9S9s7yBGqGHGRF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4543601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80" name="Picture 4" descr="http://www.novomilosevo.devbin.org/pho13/sl_kameno_doba_0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8303" y="1"/>
            <a:ext cx="5145697" cy="3861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82" name="Picture 6" descr="http://www.mdc.hr/krizevci/images/foto-arh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3810000" cy="284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84" name="Picture 8" descr="http://v3.arkitera.com/UserFiles/Image/news/art/news/2007/ekim/12000y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7085" y="3933056"/>
            <a:ext cx="4456915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starapovijest.eu/sadrzaj/uploads/2014/03/Stonehenge-1200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9" y="404664"/>
            <a:ext cx="9144259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59632" y="443711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Stonehenge, Engleska – megalitska građevina</a:t>
            </a:r>
          </a:p>
        </p:txBody>
      </p:sp>
      <p:pic>
        <p:nvPicPr>
          <p:cNvPr id="51204" name="Picture 4" descr="http://znanost.geek.hr/wp-content/uploads/sites/14/images/daria/stonehe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8352928" cy="533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e/e3/Pfahlbau_Rekonstruktion_Museum_SH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10350" cy="5181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28" name="Picture 4" descr="http://visualdata.dw.de/specials/welterbe/images/route_r8/bg_video_r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46318"/>
            <a:ext cx="5004048" cy="2811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7544" y="537321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           Sojenica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8/8e/Ljubljana_%288629147956%29.jpg/800px-Ljubljana_%288629147956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4808"/>
            <a:ext cx="5072098" cy="6753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29256" y="2214554"/>
            <a:ext cx="3429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Ljubljanski drveni kotač je najstariji drveni kotač s osovinom na svijetu i star je oko 5150 godina.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/>
              <a:t>Australopithecus anamensis</a:t>
            </a:r>
            <a:endParaRPr lang="hr-HR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124348"/>
            <a:ext cx="8572500" cy="5602287"/>
          </a:xfrm>
          <a:noFill/>
        </p:spPr>
      </p:pic>
      <p:sp>
        <p:nvSpPr>
          <p:cNvPr id="8" name="5-Point Star 7"/>
          <p:cNvSpPr/>
          <p:nvPr/>
        </p:nvSpPr>
        <p:spPr>
          <a:xfrm>
            <a:off x="3071813" y="3786188"/>
            <a:ext cx="214312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5-Point Star 8"/>
          <p:cNvSpPr/>
          <p:nvPr/>
        </p:nvSpPr>
        <p:spPr>
          <a:xfrm>
            <a:off x="3000375" y="4286250"/>
            <a:ext cx="214313" cy="21431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6" name="Picture 32" descr="Australopithecus Anamen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24744"/>
            <a:ext cx="6000750" cy="551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u="sng" dirty="0"/>
              <a:t>VJEROVANJA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143536"/>
          </a:xfrm>
        </p:spPr>
        <p:txBody>
          <a:bodyPr>
            <a:normAutofit/>
          </a:bodyPr>
          <a:lstStyle/>
          <a:p>
            <a:r>
              <a:rPr lang="hr-HR" sz="2400" b="1" dirty="0"/>
              <a:t>Animizam</a:t>
            </a:r>
            <a:r>
              <a:rPr lang="hr-HR" sz="2400" dirty="0"/>
              <a:t> – svijet je nastanjen duhovima koji djeluju kao živa bića</a:t>
            </a:r>
          </a:p>
          <a:p>
            <a:r>
              <a:rPr lang="hr-HR" sz="2400" b="1" dirty="0"/>
              <a:t>Animalizam</a:t>
            </a:r>
            <a:r>
              <a:rPr lang="hr-HR" sz="2400" dirty="0"/>
              <a:t> – neka zajednica potječe od svete životinje</a:t>
            </a:r>
          </a:p>
          <a:p>
            <a:r>
              <a:rPr lang="hr-HR" sz="2400" b="1" dirty="0"/>
              <a:t>Kult lubanje</a:t>
            </a:r>
          </a:p>
          <a:p>
            <a:r>
              <a:rPr lang="hr-HR" sz="2400" b="1" dirty="0"/>
              <a:t>Totemizam</a:t>
            </a:r>
            <a:r>
              <a:rPr lang="hr-HR" sz="2400" dirty="0"/>
              <a:t> – životinja, predmet ili prirodna pojava svojim duhovnim moćima djeluju kao zaštitnici zajednice (vračevi)</a:t>
            </a:r>
          </a:p>
          <a:p>
            <a:r>
              <a:rPr lang="hr-HR" sz="2400" b="1" dirty="0"/>
              <a:t>Kult predaka</a:t>
            </a:r>
            <a:r>
              <a:rPr lang="hr-HR" sz="2400" dirty="0"/>
              <a:t> – neolitik</a:t>
            </a:r>
            <a:endParaRPr lang="hr-H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8596" y="428604"/>
          <a:ext cx="8358248" cy="614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28734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/>
                        <a:t>PALEOLITIK</a:t>
                      </a:r>
                    </a:p>
                    <a:p>
                      <a:endParaRPr lang="hr-H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200" dirty="0"/>
                        <a:t>MEZOLITIK</a:t>
                      </a:r>
                    </a:p>
                    <a:p>
                      <a:endParaRPr lang="hr-H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2200" dirty="0"/>
                    </a:p>
                    <a:p>
                      <a:pPr algn="ctr"/>
                      <a:r>
                        <a:rPr lang="hr-HR" sz="2200" dirty="0"/>
                        <a:t>NEOLITIK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734">
                <a:tc>
                  <a:txBody>
                    <a:bodyPr/>
                    <a:lstStyle/>
                    <a:p>
                      <a:endParaRPr lang="hr-HR" sz="2200" dirty="0"/>
                    </a:p>
                    <a:p>
                      <a:r>
                        <a:rPr lang="hr-HR" sz="2200" dirty="0"/>
                        <a:t>TRAJANJE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734">
                <a:tc>
                  <a:txBody>
                    <a:bodyPr/>
                    <a:lstStyle/>
                    <a:p>
                      <a:endParaRPr lang="hr-HR" sz="2200" dirty="0"/>
                    </a:p>
                    <a:p>
                      <a:r>
                        <a:rPr lang="hr-HR" sz="2200" dirty="0"/>
                        <a:t>STANIŠTA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8734">
                <a:tc>
                  <a:txBody>
                    <a:bodyPr/>
                    <a:lstStyle/>
                    <a:p>
                      <a:endParaRPr lang="hr-HR" sz="2200" dirty="0"/>
                    </a:p>
                    <a:p>
                      <a:r>
                        <a:rPr lang="hr-HR" sz="2200" dirty="0"/>
                        <a:t>PREHRANA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8734">
                <a:tc>
                  <a:txBody>
                    <a:bodyPr/>
                    <a:lstStyle/>
                    <a:p>
                      <a:r>
                        <a:rPr lang="hr-HR" sz="2200" dirty="0"/>
                        <a:t>ORUŽJE I ORUĐE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801990"/>
              </p:ext>
            </p:extLst>
          </p:nvPr>
        </p:nvGraphicFramePr>
        <p:xfrm>
          <a:off x="482600" y="1071025"/>
          <a:ext cx="8178801" cy="471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9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2922"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210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100"/>
                        <a:t>PALEOLITIK</a:t>
                      </a:r>
                    </a:p>
                    <a:p>
                      <a:endParaRPr lang="hr-HR" sz="2100"/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210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100"/>
                        <a:t>MEZOLITIK</a:t>
                      </a:r>
                    </a:p>
                    <a:p>
                      <a:endParaRPr lang="hr-HR" sz="2100"/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2100"/>
                    </a:p>
                    <a:p>
                      <a:pPr algn="ctr"/>
                      <a:r>
                        <a:rPr lang="hr-HR" sz="2100"/>
                        <a:t>NEOLITIK</a:t>
                      </a:r>
                    </a:p>
                  </a:txBody>
                  <a:tcPr marL="87332" marR="87332" marT="43666" marB="4366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257">
                <a:tc>
                  <a:txBody>
                    <a:bodyPr/>
                    <a:lstStyle/>
                    <a:p>
                      <a:endParaRPr lang="hr-HR" sz="2100"/>
                    </a:p>
                    <a:p>
                      <a:r>
                        <a:rPr lang="hr-HR" sz="2100"/>
                        <a:t>TRAJANJE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1700"/>
                    </a:p>
                    <a:p>
                      <a:r>
                        <a:rPr lang="hr-HR" sz="1700"/>
                        <a:t>Do 10 000 g.pr.Kr.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1700"/>
                    </a:p>
                    <a:p>
                      <a:r>
                        <a:rPr lang="hr-HR" sz="1700"/>
                        <a:t>10</a:t>
                      </a:r>
                      <a:r>
                        <a:rPr lang="hr-HR" sz="1700" baseline="0"/>
                        <a:t> 000 – 6 500 g.pr.Kr.</a:t>
                      </a:r>
                      <a:endParaRPr lang="hr-HR" sz="1700"/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1700"/>
                    </a:p>
                    <a:p>
                      <a:r>
                        <a:rPr lang="hr-HR" sz="1700"/>
                        <a:t>6</a:t>
                      </a:r>
                      <a:r>
                        <a:rPr lang="hr-HR" sz="1700" baseline="0"/>
                        <a:t> 500 – 3 500 g.pr.Kr.</a:t>
                      </a:r>
                      <a:endParaRPr lang="hr-HR" sz="1700"/>
                    </a:p>
                  </a:txBody>
                  <a:tcPr marL="87332" marR="87332" marT="43666" marB="4366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257">
                <a:tc>
                  <a:txBody>
                    <a:bodyPr/>
                    <a:lstStyle/>
                    <a:p>
                      <a:endParaRPr lang="hr-HR" sz="2100"/>
                    </a:p>
                    <a:p>
                      <a:r>
                        <a:rPr lang="hr-HR" sz="2100"/>
                        <a:t>STANIŠTA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1700"/>
                    </a:p>
                    <a:p>
                      <a:r>
                        <a:rPr lang="hr-HR" sz="1700"/>
                        <a:t>Život na otvorenom, špilje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1700"/>
                    </a:p>
                    <a:p>
                      <a:r>
                        <a:rPr lang="hr-HR" sz="1700"/>
                        <a:t>Zemunice, šatori, kolibe, špilje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endParaRPr lang="hr-HR" sz="1700"/>
                    </a:p>
                    <a:p>
                      <a:r>
                        <a:rPr lang="hr-HR" sz="1700"/>
                        <a:t>Sojenice, sela, gradovi</a:t>
                      </a:r>
                    </a:p>
                  </a:txBody>
                  <a:tcPr marL="87332" marR="87332" marT="43666" marB="4366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257">
                <a:tc>
                  <a:txBody>
                    <a:bodyPr/>
                    <a:lstStyle/>
                    <a:p>
                      <a:endParaRPr lang="hr-HR" sz="2100"/>
                    </a:p>
                    <a:p>
                      <a:r>
                        <a:rPr lang="hr-HR" sz="2100"/>
                        <a:t>PREHRANA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r>
                        <a:rPr lang="hr-HR" sz="1700"/>
                        <a:t>Strvinarstvo ,lov, sakupljanje plodova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r>
                        <a:rPr lang="hr-HR" sz="1700"/>
                        <a:t>Lov, ribolov, pripitomljavanje životinja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r>
                        <a:rPr lang="hr-HR" sz="1700"/>
                        <a:t>Ratarstvo i stočarstvo</a:t>
                      </a:r>
                    </a:p>
                  </a:txBody>
                  <a:tcPr marL="87332" marR="87332" marT="43666" marB="4366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257">
                <a:tc>
                  <a:txBody>
                    <a:bodyPr/>
                    <a:lstStyle/>
                    <a:p>
                      <a:r>
                        <a:rPr lang="hr-HR" sz="2100"/>
                        <a:t>ORUŽJE I ORUĐE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r>
                        <a:rPr lang="hr-HR" sz="1700"/>
                        <a:t>Malo kameno oruđe i oružje, kosti, rogovi</a:t>
                      </a:r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r>
                        <a:rPr lang="hr-HR" sz="1700"/>
                        <a:t>Kamene</a:t>
                      </a:r>
                      <a:r>
                        <a:rPr lang="hr-HR" sz="1700" baseline="0"/>
                        <a:t> sjekire, luk i strijela, koplje</a:t>
                      </a:r>
                      <a:endParaRPr lang="hr-HR" sz="1700"/>
                    </a:p>
                  </a:txBody>
                  <a:tcPr marL="87332" marR="87332" marT="43666" marB="43666"/>
                </a:tc>
                <a:tc>
                  <a:txBody>
                    <a:bodyPr/>
                    <a:lstStyle/>
                    <a:p>
                      <a:r>
                        <a:rPr lang="hr-HR" sz="1700"/>
                        <a:t>Motika, srp, glačani kamen</a:t>
                      </a:r>
                    </a:p>
                  </a:txBody>
                  <a:tcPr marL="87332" marR="87332" marT="43666" marB="4366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vezana sli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8535107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9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Početak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357187" y="12573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" y="16144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57187" y="19716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500" y="23288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57187" y="26860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1500" y="30432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357187" y="34004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" y="37576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357187" y="41148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" y="44719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57187" y="48291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" y="51863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357187" y="55435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1500" y="59007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57187" y="62579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1500" y="6615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1500" y="900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8" name="TextBox 51"/>
          <p:cNvSpPr txBox="1">
            <a:spLocks noChangeArrowheads="1"/>
          </p:cNvSpPr>
          <p:nvPr/>
        </p:nvSpPr>
        <p:spPr bwMode="auto">
          <a:xfrm>
            <a:off x="0" y="7572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0Ma</a:t>
            </a:r>
          </a:p>
        </p:txBody>
      </p:sp>
      <p:sp>
        <p:nvSpPr>
          <p:cNvPr id="17429" name="TextBox 52"/>
          <p:cNvSpPr txBox="1">
            <a:spLocks noChangeArrowheads="1"/>
          </p:cNvSpPr>
          <p:nvPr/>
        </p:nvSpPr>
        <p:spPr bwMode="auto">
          <a:xfrm>
            <a:off x="0" y="14716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0,5Ma</a:t>
            </a:r>
          </a:p>
        </p:txBody>
      </p:sp>
      <p:sp>
        <p:nvSpPr>
          <p:cNvPr id="17430" name="TextBox 53"/>
          <p:cNvSpPr txBox="1">
            <a:spLocks noChangeArrowheads="1"/>
          </p:cNvSpPr>
          <p:nvPr/>
        </p:nvSpPr>
        <p:spPr bwMode="auto">
          <a:xfrm>
            <a:off x="0" y="21955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1Ma</a:t>
            </a:r>
          </a:p>
        </p:txBody>
      </p:sp>
      <p:sp>
        <p:nvSpPr>
          <p:cNvPr id="17431" name="TextBox 54"/>
          <p:cNvSpPr txBox="1">
            <a:spLocks noChangeArrowheads="1"/>
          </p:cNvSpPr>
          <p:nvPr/>
        </p:nvSpPr>
        <p:spPr bwMode="auto">
          <a:xfrm>
            <a:off x="0" y="290988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1,5Ma</a:t>
            </a:r>
          </a:p>
        </p:txBody>
      </p:sp>
      <p:sp>
        <p:nvSpPr>
          <p:cNvPr id="17432" name="TextBox 62"/>
          <p:cNvSpPr txBox="1">
            <a:spLocks noChangeArrowheads="1"/>
          </p:cNvSpPr>
          <p:nvPr/>
        </p:nvSpPr>
        <p:spPr bwMode="auto">
          <a:xfrm>
            <a:off x="0" y="36242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2Ma</a:t>
            </a:r>
          </a:p>
        </p:txBody>
      </p:sp>
      <p:sp>
        <p:nvSpPr>
          <p:cNvPr id="17433" name="TextBox 63"/>
          <p:cNvSpPr txBox="1">
            <a:spLocks noChangeArrowheads="1"/>
          </p:cNvSpPr>
          <p:nvPr/>
        </p:nvSpPr>
        <p:spPr bwMode="auto">
          <a:xfrm>
            <a:off x="0" y="43386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2,5Ma</a:t>
            </a:r>
          </a:p>
        </p:txBody>
      </p:sp>
      <p:sp>
        <p:nvSpPr>
          <p:cNvPr id="17434" name="TextBox 64"/>
          <p:cNvSpPr txBox="1">
            <a:spLocks noChangeArrowheads="1"/>
          </p:cNvSpPr>
          <p:nvPr/>
        </p:nvSpPr>
        <p:spPr bwMode="auto">
          <a:xfrm>
            <a:off x="0" y="50530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3Ma</a:t>
            </a:r>
          </a:p>
        </p:txBody>
      </p:sp>
      <p:sp>
        <p:nvSpPr>
          <p:cNvPr id="17435" name="TextBox 65"/>
          <p:cNvSpPr txBox="1">
            <a:spLocks noChangeArrowheads="1"/>
          </p:cNvSpPr>
          <p:nvPr/>
        </p:nvSpPr>
        <p:spPr bwMode="auto">
          <a:xfrm>
            <a:off x="0" y="57578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3,5Ma</a:t>
            </a:r>
          </a:p>
        </p:txBody>
      </p:sp>
      <p:sp>
        <p:nvSpPr>
          <p:cNvPr id="17436" name="TextBox 66"/>
          <p:cNvSpPr txBox="1">
            <a:spLocks noChangeArrowheads="1"/>
          </p:cNvSpPr>
          <p:nvPr/>
        </p:nvSpPr>
        <p:spPr bwMode="auto">
          <a:xfrm>
            <a:off x="0" y="6480175"/>
            <a:ext cx="642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4Ma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71938" y="6500813"/>
            <a:ext cx="285750" cy="2143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3" name="TextBox 32"/>
          <p:cNvSpPr txBox="1"/>
          <p:nvPr/>
        </p:nvSpPr>
        <p:spPr>
          <a:xfrm>
            <a:off x="3214688" y="61007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anamensis</a:t>
            </a:r>
            <a:endParaRPr lang="hr-HR" sz="1000" b="1" i="1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/>
              <a:t>Australopithecus afarensis</a:t>
            </a:r>
            <a:endParaRPr lang="hr-HR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092200"/>
            <a:ext cx="8572500" cy="5602287"/>
          </a:xfrm>
          <a:noFill/>
        </p:spPr>
      </p:pic>
      <p:sp>
        <p:nvSpPr>
          <p:cNvPr id="8" name="5-Point Star 7"/>
          <p:cNvSpPr/>
          <p:nvPr/>
        </p:nvSpPr>
        <p:spPr>
          <a:xfrm>
            <a:off x="3071813" y="3786188"/>
            <a:ext cx="214312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5-Point Star 8"/>
          <p:cNvSpPr/>
          <p:nvPr/>
        </p:nvSpPr>
        <p:spPr>
          <a:xfrm>
            <a:off x="2857500" y="4643438"/>
            <a:ext cx="214313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ttp://content.answers.com/main/content/img/getty/8/0/57019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813" y="1785938"/>
            <a:ext cx="6167437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Lucy</a:t>
            </a:r>
          </a:p>
        </p:txBody>
      </p:sp>
      <p:pic>
        <p:nvPicPr>
          <p:cNvPr id="21508" name="Picture 36" descr="http://media-2.web.britannica.com/eb-media/98/44398-050-0A85BA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57188"/>
            <a:ext cx="3500438" cy="5721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72250"/>
            <a:ext cx="1143000" cy="28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200" dirty="0" err="1">
                <a:latin typeface="+mn-lt"/>
              </a:rPr>
              <a:t>britannica.com</a:t>
            </a:r>
            <a:endParaRPr lang="hr-HR" sz="1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2375" y="6581775"/>
            <a:ext cx="15716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200" dirty="0">
                <a:latin typeface="+mn-lt"/>
              </a:rPr>
              <a:t>content.answers.com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57187" y="12573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1500" y="16144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57187" y="19716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500" y="23288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57187" y="26860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1500" y="30432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357187" y="34004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" y="37576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357187" y="411480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1500" y="447198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57187" y="482917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" y="518636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357187" y="5543551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1500" y="5900738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57187" y="6257926"/>
            <a:ext cx="7143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1500" y="6615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1500" y="900113"/>
            <a:ext cx="285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9" name="TextBox 51"/>
          <p:cNvSpPr txBox="1">
            <a:spLocks noChangeArrowheads="1"/>
          </p:cNvSpPr>
          <p:nvPr/>
        </p:nvSpPr>
        <p:spPr bwMode="auto">
          <a:xfrm>
            <a:off x="0" y="7572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0Ma</a:t>
            </a:r>
          </a:p>
        </p:txBody>
      </p:sp>
      <p:sp>
        <p:nvSpPr>
          <p:cNvPr id="20500" name="TextBox 52"/>
          <p:cNvSpPr txBox="1">
            <a:spLocks noChangeArrowheads="1"/>
          </p:cNvSpPr>
          <p:nvPr/>
        </p:nvSpPr>
        <p:spPr bwMode="auto">
          <a:xfrm>
            <a:off x="0" y="14716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0,5Ma</a:t>
            </a:r>
          </a:p>
        </p:txBody>
      </p:sp>
      <p:sp>
        <p:nvSpPr>
          <p:cNvPr id="20501" name="TextBox 53"/>
          <p:cNvSpPr txBox="1">
            <a:spLocks noChangeArrowheads="1"/>
          </p:cNvSpPr>
          <p:nvPr/>
        </p:nvSpPr>
        <p:spPr bwMode="auto">
          <a:xfrm>
            <a:off x="0" y="21955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1Ma</a:t>
            </a:r>
          </a:p>
        </p:txBody>
      </p:sp>
      <p:sp>
        <p:nvSpPr>
          <p:cNvPr id="20502" name="TextBox 54"/>
          <p:cNvSpPr txBox="1">
            <a:spLocks noChangeArrowheads="1"/>
          </p:cNvSpPr>
          <p:nvPr/>
        </p:nvSpPr>
        <p:spPr bwMode="auto">
          <a:xfrm>
            <a:off x="0" y="290988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1,5Ma</a:t>
            </a:r>
          </a:p>
        </p:txBody>
      </p:sp>
      <p:sp>
        <p:nvSpPr>
          <p:cNvPr id="20503" name="TextBox 62"/>
          <p:cNvSpPr txBox="1">
            <a:spLocks noChangeArrowheads="1"/>
          </p:cNvSpPr>
          <p:nvPr/>
        </p:nvSpPr>
        <p:spPr bwMode="auto">
          <a:xfrm>
            <a:off x="0" y="36242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2Ma</a:t>
            </a:r>
          </a:p>
        </p:txBody>
      </p:sp>
      <p:sp>
        <p:nvSpPr>
          <p:cNvPr id="20504" name="TextBox 63"/>
          <p:cNvSpPr txBox="1">
            <a:spLocks noChangeArrowheads="1"/>
          </p:cNvSpPr>
          <p:nvPr/>
        </p:nvSpPr>
        <p:spPr bwMode="auto">
          <a:xfrm>
            <a:off x="0" y="4338638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2,5Ma</a:t>
            </a:r>
          </a:p>
        </p:txBody>
      </p:sp>
      <p:sp>
        <p:nvSpPr>
          <p:cNvPr id="20505" name="TextBox 64"/>
          <p:cNvSpPr txBox="1">
            <a:spLocks noChangeArrowheads="1"/>
          </p:cNvSpPr>
          <p:nvPr/>
        </p:nvSpPr>
        <p:spPr bwMode="auto">
          <a:xfrm>
            <a:off x="0" y="505301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3Ma</a:t>
            </a:r>
          </a:p>
        </p:txBody>
      </p:sp>
      <p:sp>
        <p:nvSpPr>
          <p:cNvPr id="20506" name="TextBox 65"/>
          <p:cNvSpPr txBox="1">
            <a:spLocks noChangeArrowheads="1"/>
          </p:cNvSpPr>
          <p:nvPr/>
        </p:nvSpPr>
        <p:spPr bwMode="auto">
          <a:xfrm>
            <a:off x="0" y="575786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3,5Ma</a:t>
            </a:r>
          </a:p>
        </p:txBody>
      </p:sp>
      <p:sp>
        <p:nvSpPr>
          <p:cNvPr id="20507" name="TextBox 66"/>
          <p:cNvSpPr txBox="1">
            <a:spLocks noChangeArrowheads="1"/>
          </p:cNvSpPr>
          <p:nvPr/>
        </p:nvSpPr>
        <p:spPr bwMode="auto">
          <a:xfrm>
            <a:off x="0" y="6480175"/>
            <a:ext cx="642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200" b="1"/>
              <a:t>4Ma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071938" y="6500813"/>
            <a:ext cx="285750" cy="2143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2" name="Rectangle 31"/>
          <p:cNvSpPr/>
          <p:nvPr/>
        </p:nvSpPr>
        <p:spPr>
          <a:xfrm>
            <a:off x="5357813" y="5043488"/>
            <a:ext cx="285750" cy="12858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33" name="TextBox 32"/>
          <p:cNvSpPr txBox="1"/>
          <p:nvPr/>
        </p:nvSpPr>
        <p:spPr>
          <a:xfrm>
            <a:off x="3214688" y="61007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anamensis</a:t>
            </a:r>
            <a:endParaRPr lang="hr-HR" sz="1000" b="1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0563" y="4643438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000" b="1" i="1" dirty="0" err="1">
                <a:latin typeface="+mn-lt"/>
              </a:rPr>
              <a:t>Australopithecus</a:t>
            </a:r>
            <a:endParaRPr lang="hr-HR" sz="1000" b="1" i="1" dirty="0">
              <a:latin typeface="+mn-lt"/>
            </a:endParaRPr>
          </a:p>
          <a:p>
            <a:pPr algn="ctr">
              <a:defRPr/>
            </a:pPr>
            <a:r>
              <a:rPr lang="hr-HR" sz="1000" b="1" i="1" dirty="0" err="1">
                <a:latin typeface="+mn-lt"/>
              </a:rPr>
              <a:t>afarensis</a:t>
            </a:r>
            <a:endParaRPr lang="hr-HR" sz="1000" b="1" i="1" dirty="0">
              <a:latin typeface="+mn-lt"/>
            </a:endParaRPr>
          </a:p>
        </p:txBody>
      </p:sp>
      <p:cxnSp>
        <p:nvCxnSpPr>
          <p:cNvPr id="84" name="Elbow Connector 83"/>
          <p:cNvCxnSpPr>
            <a:stCxn id="68" idx="3"/>
            <a:endCxn id="32" idx="2"/>
          </p:cNvCxnSpPr>
          <p:nvPr/>
        </p:nvCxnSpPr>
        <p:spPr>
          <a:xfrm flipV="1">
            <a:off x="4357688" y="6329363"/>
            <a:ext cx="1143000" cy="279400"/>
          </a:xfrm>
          <a:prstGeom prst="bentConnector2">
            <a:avLst/>
          </a:prstGeom>
          <a:ln w="254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3" name="Title 8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/>
              <a:t>Lucy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4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hr-HR" b="1" i="1"/>
              <a:t>Australopithecus africanus</a:t>
            </a:r>
            <a:endParaRPr lang="hr-HR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528" y="1136179"/>
            <a:ext cx="8572500" cy="5602287"/>
          </a:xfrm>
          <a:noFill/>
        </p:spPr>
      </p:pic>
      <p:sp>
        <p:nvSpPr>
          <p:cNvPr id="9" name="5-Point Star 8"/>
          <p:cNvSpPr/>
          <p:nvPr/>
        </p:nvSpPr>
        <p:spPr>
          <a:xfrm>
            <a:off x="2286000" y="6072188"/>
            <a:ext cx="214313" cy="21431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1028" name="Picture 4" descr="http://upload.wikimedia.org/wikipedia/commons/thumb/e/e5/Mrs_Ples_Face.jpg/800px-Mrs_Ples_F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7419975" cy="672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1056</Words>
  <Application>Microsoft Office PowerPoint</Application>
  <PresentationFormat>Prikaz na zaslonu (4:3)</PresentationFormat>
  <Paragraphs>337</Paragraphs>
  <Slides>43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9" baseType="lpstr">
      <vt:lpstr>Arial</vt:lpstr>
      <vt:lpstr>Calibri</vt:lpstr>
      <vt:lpstr>Century Gothic</vt:lpstr>
      <vt:lpstr>Franklin Gothic Book</vt:lpstr>
      <vt:lpstr>Wingdings 3</vt:lpstr>
      <vt:lpstr>Ion</vt:lpstr>
      <vt:lpstr>ŽIVOT I KULTURA LJUDI U PRAPOVIJESNO DOBA</vt:lpstr>
      <vt:lpstr>PRAPOVIJEST</vt:lpstr>
      <vt:lpstr>PALEOLITIK</vt:lpstr>
      <vt:lpstr>Australopithecus anamensis</vt:lpstr>
      <vt:lpstr>Početak</vt:lpstr>
      <vt:lpstr>Australopithecus afarensis</vt:lpstr>
      <vt:lpstr>Lucy</vt:lpstr>
      <vt:lpstr>Lucy</vt:lpstr>
      <vt:lpstr>Australopithecus africanus</vt:lpstr>
      <vt:lpstr>PowerPoint prezentacija</vt:lpstr>
      <vt:lpstr>Homo habilis</vt:lpstr>
      <vt:lpstr>PowerPoint prezentacija</vt:lpstr>
      <vt:lpstr>Prvo oruđe</vt:lpstr>
      <vt:lpstr>PowerPoint prezentacija</vt:lpstr>
      <vt:lpstr>Homo ergaster ili erectus  </vt:lpstr>
      <vt:lpstr>PowerPoint prezentacija</vt:lpstr>
      <vt:lpstr>Homo erectus</vt:lpstr>
      <vt:lpstr>Velike migracije</vt:lpstr>
      <vt:lpstr>PowerPoint prezentacija</vt:lpstr>
      <vt:lpstr>Homo neanderthalensis</vt:lpstr>
      <vt:lpstr>PowerPoint prezentacija</vt:lpstr>
      <vt:lpstr>Najbliži rođaci</vt:lpstr>
      <vt:lpstr>PowerPoint prezentacija</vt:lpstr>
      <vt:lpstr>Danas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MEZOLITIK</vt:lpstr>
      <vt:lpstr>PowerPoint prezentacija</vt:lpstr>
      <vt:lpstr>PowerPoint prezentacija</vt:lpstr>
      <vt:lpstr>PowerPoint prezentacija</vt:lpstr>
      <vt:lpstr>PowerPoint prezentacija</vt:lpstr>
      <vt:lpstr>NEOLITIK</vt:lpstr>
      <vt:lpstr>PowerPoint prezentacija</vt:lpstr>
      <vt:lpstr>PowerPoint prezentacija</vt:lpstr>
      <vt:lpstr>PowerPoint prezentacija</vt:lpstr>
      <vt:lpstr>PowerPoint prezentacija</vt:lpstr>
      <vt:lpstr>VJEROVANJA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I KULTURA LJUDI U PRAPOVIJESNO DOBA</dc:title>
  <dc:creator>Dario Kovač</dc:creator>
  <cp:lastModifiedBy>Dario Kovač</cp:lastModifiedBy>
  <cp:revision>4</cp:revision>
  <dcterms:created xsi:type="dcterms:W3CDTF">2020-09-21T20:35:52Z</dcterms:created>
  <dcterms:modified xsi:type="dcterms:W3CDTF">2020-10-05T20:39:24Z</dcterms:modified>
</cp:coreProperties>
</file>