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260"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E6AC2-7A62-4F00-B795-C3814573A780}" type="datetimeFigureOut">
              <a:rPr lang="sr-Latn-CS" smtClean="0"/>
              <a:pPr/>
              <a:t>6.11.2017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43E24-669A-405C-AFFA-0BC81E5D924E}"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Nome – na egipatskome Sepat; bilo ih je 42</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3</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Svećenici boga Amona ga htjeli otrovati dva puta.</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24</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Došao na vlast s 25 godina i vladao</a:t>
            </a:r>
            <a:r>
              <a:rPr lang="hr-HR" baseline="0" dirty="0" smtClean="0"/>
              <a:t> još 67. </a:t>
            </a:r>
          </a:p>
          <a:p>
            <a:r>
              <a:rPr lang="hr-HR" baseline="0" dirty="0" smtClean="0"/>
              <a:t>Imao preko stotinu sinova i nebrojeno mnogo kćeri – 8 službenih žena iz svih kraljevstava + harem</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28</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mtClean="0"/>
              <a:t>Egipatsko svećenstvo je stvorilo mit da je Aleksandar nasljednik drevnih faraona</a:t>
            </a:r>
            <a:endParaRPr lang="hr-HR"/>
          </a:p>
        </p:txBody>
      </p:sp>
      <p:sp>
        <p:nvSpPr>
          <p:cNvPr id="4" name="Slide Number Placeholder 3"/>
          <p:cNvSpPr>
            <a:spLocks noGrp="1"/>
          </p:cNvSpPr>
          <p:nvPr>
            <p:ph type="sldNum" sz="quarter" idx="10"/>
          </p:nvPr>
        </p:nvSpPr>
        <p:spPr/>
        <p:txBody>
          <a:bodyPr/>
          <a:lstStyle/>
          <a:p>
            <a:fld id="{BD043E24-669A-405C-AFFA-0BC81E5D924E}" type="slidenum">
              <a:rPr lang="hr-HR" smtClean="0"/>
              <a:pPr/>
              <a:t>32</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Maneton piše Menes, ali kasnije je otkriveno da to znači Čvrst vladar (možda nadimak).</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4</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Sakara – sjeverno od Memfisa; piramida je jedna od najstarijih kamenih građevina</a:t>
            </a:r>
            <a:r>
              <a:rPr lang="hr-HR" baseline="0" dirty="0" smtClean="0"/>
              <a:t> i nastala je slaganjem mastaba.</a:t>
            </a:r>
            <a:endParaRPr lang="hr-HR" dirty="0" smtClean="0"/>
          </a:p>
          <a:p>
            <a:r>
              <a:rPr lang="hr-HR" dirty="0" smtClean="0"/>
              <a:t>Imhotep – vezir, svećenik i prvi poznati graditelj i umjetnik u povijesti, prvi genije u povijesti, intelektualac,</a:t>
            </a:r>
            <a:r>
              <a:rPr lang="hr-HR" baseline="0" dirty="0" smtClean="0"/>
              <a:t> kasnije štovan i kao otac medicine više od 2 tisuće godina – danas se traži njegov grob kao “sveti gral Egiptologije”</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7</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Snofru – možda i tri piramide (stepenastu je započeo njegov otac a završio očito Snofru) – nije bio iz glavnog faraonovog braka pa je morao oženiti polusestru iz toga</a:t>
            </a:r>
            <a:r>
              <a:rPr lang="hr-HR" baseline="0" dirty="0" smtClean="0"/>
              <a:t> očevog braka da bi imao legitimitet – kod Egipčana muškarci vladaju ali žene prenose kraljevsku krv</a:t>
            </a:r>
            <a:r>
              <a:rPr lang="hr-HR" baseline="0" dirty="0" smtClean="0"/>
              <a:t>!</a:t>
            </a:r>
          </a:p>
          <a:p>
            <a:r>
              <a:rPr lang="hr-HR" baseline="0" dirty="0" smtClean="0"/>
              <a:t>Pepi II je došao na vlast sa 6 godina i umro sa 100g. Vladao najduše na svijetu. Posljednji vladar 6. dinastije – nakon njega propast!</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8</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U njoj pronađena mumija, pretpostavlja se Snofruova; prva savršena piramida</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10</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11.-14. dinastija (najsnažnija 12 </a:t>
            </a:r>
            <a:r>
              <a:rPr lang="hr-HR" dirty="0" smtClean="0"/>
              <a:t>dinastija, vladar Amenemhat i institucija suvladara – da bi sin znao vladati</a:t>
            </a:r>
            <a:r>
              <a:rPr lang="hr-HR" baseline="0" dirty="0" smtClean="0"/>
              <a:t> i da bi se spriječile neke urote i sl.</a:t>
            </a:r>
            <a:r>
              <a:rPr lang="hr-HR" dirty="0" smtClean="0"/>
              <a:t>)</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13</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Priča o Josipu i njegovoj braći (Židovi)</a:t>
            </a:r>
          </a:p>
          <a:p>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Hatšepsut – uzurirala prijestolje, morala se oblačiti kao muškarac i nositi umjetnu bradu, kasnije je Tutmozis III dao izbrisati većinu njezinih natpise i razbiti kipove...Zahi Hawass pronašao</a:t>
            </a:r>
            <a:r>
              <a:rPr lang="hr-HR" baseline="0" dirty="0" smtClean="0"/>
              <a:t> mumiju u Dolini kraljeva.</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19</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Stalno se vraćao u glavni grad Tebu kako bi slavio pobjede pa se opet vraćao na bojište.</a:t>
            </a:r>
          </a:p>
          <a:p>
            <a:r>
              <a:rPr lang="hr-HR" dirty="0" smtClean="0"/>
              <a:t>Grobnica mu je opljačkana (mada je ulaz bio na polovici klisure) ali mumija je ostala do danas.</a:t>
            </a:r>
            <a:endParaRPr lang="hr-HR" dirty="0"/>
          </a:p>
        </p:txBody>
      </p:sp>
      <p:sp>
        <p:nvSpPr>
          <p:cNvPr id="4" name="Slide Number Placeholder 3"/>
          <p:cNvSpPr>
            <a:spLocks noGrp="1"/>
          </p:cNvSpPr>
          <p:nvPr>
            <p:ph type="sldNum" sz="quarter" idx="10"/>
          </p:nvPr>
        </p:nvSpPr>
        <p:spPr/>
        <p:txBody>
          <a:bodyPr/>
          <a:lstStyle/>
          <a:p>
            <a:fld id="{BD043E24-669A-405C-AFFA-0BC81E5D924E}" type="slidenum">
              <a:rPr lang="hr-HR" smtClean="0"/>
              <a:pPr/>
              <a:t>22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20" name="Footer Placeholder 19"/>
          <p:cNvSpPr>
            <a:spLocks noGrp="1"/>
          </p:cNvSpPr>
          <p:nvPr>
            <p:ph type="ftr" sz="quarter" idx="11"/>
          </p:nvPr>
        </p:nvSpPr>
        <p:spPr/>
        <p:txBody>
          <a:bodyPr/>
          <a:lstStyle>
            <a:extLst/>
          </a:lstStyle>
          <a:p>
            <a:endParaRPr lang="hr-HR"/>
          </a:p>
        </p:txBody>
      </p:sp>
      <p:sp>
        <p:nvSpPr>
          <p:cNvPr id="10" name="Slide Number Placeholder 9"/>
          <p:cNvSpPr>
            <a:spLocks noGrp="1"/>
          </p:cNvSpPr>
          <p:nvPr>
            <p:ph type="sldNum" sz="quarter" idx="12"/>
          </p:nvPr>
        </p:nvSpPr>
        <p:spPr/>
        <p:txBody>
          <a:bodyPr/>
          <a:lstStyle>
            <a:extLst/>
          </a:lstStyle>
          <a:p>
            <a:fld id="{93FF6BA1-882B-4734-910F-621F72407709}" type="slidenum">
              <a:rPr lang="hr-HR" smtClean="0"/>
              <a:pPr/>
              <a:t>‹#›</a:t>
            </a:fld>
            <a:endParaRPr lang="hr-H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93FF6BA1-882B-4734-910F-621F72407709}" type="slidenum">
              <a:rPr lang="hr-HR" smtClean="0"/>
              <a:pPr/>
              <a:t>‹#›</a:t>
            </a:fld>
            <a:endParaRPr lang="hr-H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93FF6BA1-882B-4734-910F-621F72407709}" type="slidenum">
              <a:rPr lang="hr-HR" smtClean="0"/>
              <a:pPr/>
              <a:t>‹#›</a:t>
            </a:fld>
            <a:endParaRPr lang="hr-H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93FF6BA1-882B-4734-910F-621F72407709}"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0E9CB1B-3BA6-4BB3-BE3C-C27A086A8127}" type="datetimeFigureOut">
              <a:rPr lang="sr-Latn-CS" smtClean="0"/>
              <a:pPr/>
              <a:t>6.11.2017</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93FF6BA1-882B-4734-910F-621F72407709}" type="slidenum">
              <a:rPr lang="hr-HR" smtClean="0"/>
              <a:pPr/>
              <a:t>‹#›</a:t>
            </a:fld>
            <a:endParaRPr lang="hr-H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0E9CB1B-3BA6-4BB3-BE3C-C27A086A8127}" type="datetimeFigureOut">
              <a:rPr lang="sr-Latn-CS" smtClean="0"/>
              <a:pPr/>
              <a:t>6.11.2017</a:t>
            </a:fld>
            <a:endParaRPr lang="hr-H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r-H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3FF6BA1-882B-4734-910F-621F72407709}" type="slidenum">
              <a:rPr lang="hr-HR" smtClean="0"/>
              <a:pPr/>
              <a:t>‹#›</a:t>
            </a:fld>
            <a:endParaRPr lang="hr-H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359898"/>
            <a:ext cx="7339034" cy="2426160"/>
          </a:xfrm>
        </p:spPr>
        <p:txBody>
          <a:bodyPr/>
          <a:lstStyle/>
          <a:p>
            <a:pPr algn="ctr"/>
            <a:r>
              <a:rPr lang="hr-HR" b="1" dirty="0" smtClean="0">
                <a:latin typeface="Baskerville Old Face" pitchFamily="18" charset="0"/>
              </a:rPr>
              <a:t>RAZVOJ EGIPATSKE DRŽAVE</a:t>
            </a:r>
            <a:endParaRPr lang="hr-HR" b="1" dirty="0">
              <a:latin typeface="Baskerville Old Face" pitchFamily="18" charset="0"/>
            </a:endParaRPr>
          </a:p>
        </p:txBody>
      </p:sp>
      <p:sp>
        <p:nvSpPr>
          <p:cNvPr id="3" name="Subtitle 2"/>
          <p:cNvSpPr>
            <a:spLocks noGrp="1"/>
          </p:cNvSpPr>
          <p:nvPr>
            <p:ph type="subTitle" idx="1"/>
          </p:nvPr>
        </p:nvSpPr>
        <p:spPr>
          <a:xfrm>
            <a:off x="1432560" y="2786058"/>
            <a:ext cx="7406640" cy="816606"/>
          </a:xfrm>
        </p:spPr>
        <p:txBody>
          <a:bodyPr/>
          <a:lstStyle/>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commons/0/00/RedPyramid.JPG"/>
          <p:cNvPicPr>
            <a:picLocks noChangeAspect="1" noChangeArrowheads="1"/>
          </p:cNvPicPr>
          <p:nvPr/>
        </p:nvPicPr>
        <p:blipFill>
          <a:blip r:embed="rId3"/>
          <a:srcRect/>
          <a:stretch>
            <a:fillRect/>
          </a:stretch>
        </p:blipFill>
        <p:spPr bwMode="auto">
          <a:xfrm>
            <a:off x="928662" y="214290"/>
            <a:ext cx="8001056" cy="6000792"/>
          </a:xfrm>
          <a:prstGeom prst="rect">
            <a:avLst/>
          </a:prstGeom>
          <a:ln>
            <a:noFill/>
          </a:ln>
          <a:effectLst>
            <a:outerShdw blurRad="190500" algn="tl" rotWithShape="0">
              <a:srgbClr val="000000">
                <a:alpha val="70000"/>
              </a:srgbClr>
            </a:outerShdw>
          </a:effectLst>
        </p:spPr>
      </p:pic>
      <p:sp>
        <p:nvSpPr>
          <p:cNvPr id="3" name="TextBox 2"/>
          <p:cNvSpPr txBox="1"/>
          <p:nvPr/>
        </p:nvSpPr>
        <p:spPr>
          <a:xfrm>
            <a:off x="2928926" y="6215082"/>
            <a:ext cx="3929090" cy="461665"/>
          </a:xfrm>
          <a:prstGeom prst="rect">
            <a:avLst/>
          </a:prstGeom>
          <a:noFill/>
        </p:spPr>
        <p:txBody>
          <a:bodyPr wrap="square" rtlCol="0">
            <a:spAutoFit/>
          </a:bodyPr>
          <a:lstStyle/>
          <a:p>
            <a:r>
              <a:rPr lang="hr-HR" sz="2400" dirty="0" smtClean="0">
                <a:latin typeface="Baskerville Old Face" pitchFamily="18" charset="0"/>
              </a:rPr>
              <a:t>          Crvena piramida</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kovni rezultat za piramide u gizi"/>
          <p:cNvPicPr>
            <a:picLocks noChangeAspect="1" noChangeArrowheads="1"/>
          </p:cNvPicPr>
          <p:nvPr/>
        </p:nvPicPr>
        <p:blipFill>
          <a:blip r:embed="rId2"/>
          <a:srcRect/>
          <a:stretch>
            <a:fillRect/>
          </a:stretch>
        </p:blipFill>
        <p:spPr bwMode="auto">
          <a:xfrm>
            <a:off x="500034" y="357166"/>
            <a:ext cx="8358244" cy="557216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071802" y="6072206"/>
            <a:ext cx="3286148" cy="461665"/>
          </a:xfrm>
          <a:prstGeom prst="rect">
            <a:avLst/>
          </a:prstGeom>
          <a:noFill/>
        </p:spPr>
        <p:txBody>
          <a:bodyPr wrap="square" rtlCol="0">
            <a:spAutoFit/>
          </a:bodyPr>
          <a:lstStyle/>
          <a:p>
            <a:r>
              <a:rPr lang="hr-HR" sz="2400" dirty="0" smtClean="0">
                <a:latin typeface="Baskerville Old Face" pitchFamily="18" charset="0"/>
              </a:rPr>
              <a:t>      Piramide u Gizi</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725470"/>
          </a:xfrm>
        </p:spPr>
        <p:txBody>
          <a:bodyPr>
            <a:normAutofit/>
          </a:bodyPr>
          <a:lstStyle/>
          <a:p>
            <a:r>
              <a:rPr lang="hr-HR" sz="3600" b="1" dirty="0" smtClean="0">
                <a:latin typeface="Baskerville Old Face" pitchFamily="18" charset="0"/>
              </a:rPr>
              <a:t>Prvo međurazdoblje</a:t>
            </a:r>
            <a:endParaRPr lang="hr-HR" sz="3600" b="1" dirty="0">
              <a:latin typeface="Baskerville Old Face" pitchFamily="18" charset="0"/>
            </a:endParaRPr>
          </a:p>
        </p:txBody>
      </p:sp>
      <p:sp>
        <p:nvSpPr>
          <p:cNvPr id="3" name="Content Placeholder 2"/>
          <p:cNvSpPr>
            <a:spLocks noGrp="1"/>
          </p:cNvSpPr>
          <p:nvPr>
            <p:ph idx="1"/>
          </p:nvPr>
        </p:nvSpPr>
        <p:spPr>
          <a:xfrm>
            <a:off x="1142976" y="1000108"/>
            <a:ext cx="7790712" cy="5572164"/>
          </a:xfrm>
        </p:spPr>
        <p:txBody>
          <a:bodyPr/>
          <a:lstStyle/>
          <a:p>
            <a:r>
              <a:rPr lang="hr-HR" dirty="0" smtClean="0">
                <a:latin typeface="Baskerville Old Face" pitchFamily="18" charset="0"/>
              </a:rPr>
              <a:t>2155. – 2040. pr.Kr.</a:t>
            </a:r>
          </a:p>
          <a:p>
            <a:r>
              <a:rPr lang="hr-HR" dirty="0" smtClean="0">
                <a:latin typeface="Baskerville Old Face" pitchFamily="18" charset="0"/>
              </a:rPr>
              <a:t>Klimatske promjene – raspad države</a:t>
            </a:r>
          </a:p>
          <a:p>
            <a:r>
              <a:rPr lang="hr-HR" dirty="0" smtClean="0">
                <a:latin typeface="Baskerville Old Face" pitchFamily="18" charset="0"/>
              </a:rPr>
              <a:t>Društveni nemiri – građanski ratovi i pljačke</a:t>
            </a:r>
          </a:p>
          <a:p>
            <a:r>
              <a:rPr lang="hr-HR" dirty="0" smtClean="0">
                <a:latin typeface="Baskerville Old Face" pitchFamily="18" charset="0"/>
              </a:rPr>
              <a:t>Jačanje nomarha</a:t>
            </a:r>
          </a:p>
          <a:p>
            <a:r>
              <a:rPr lang="hr-HR" b="1" dirty="0" smtClean="0">
                <a:latin typeface="Baskerville Old Face" pitchFamily="18" charset="0"/>
              </a:rPr>
              <a:t>Žalopojka Ipu Ura</a:t>
            </a:r>
            <a:endParaRPr lang="hr-HR" b="1" dirty="0">
              <a:latin typeface="Baskerville Old Face" pitchFamily="18" charset="0"/>
            </a:endParaRPr>
          </a:p>
        </p:txBody>
      </p:sp>
      <p:pic>
        <p:nvPicPr>
          <p:cNvPr id="30722" name="Picture 2" descr="Slikovni rezultat za ipu ur"/>
          <p:cNvPicPr>
            <a:picLocks noChangeAspect="1" noChangeArrowheads="1"/>
          </p:cNvPicPr>
          <p:nvPr/>
        </p:nvPicPr>
        <p:blipFill>
          <a:blip r:embed="rId2"/>
          <a:srcRect/>
          <a:stretch>
            <a:fillRect/>
          </a:stretch>
        </p:blipFill>
        <p:spPr bwMode="auto">
          <a:xfrm>
            <a:off x="1142976" y="642918"/>
            <a:ext cx="7666858" cy="4643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22"/>
                                        </p:tgtEl>
                                        <p:attrNameLst>
                                          <p:attrName>style.visibility</p:attrName>
                                        </p:attrNameLst>
                                      </p:cBhvr>
                                      <p:to>
                                        <p:strVal val="visible"/>
                                      </p:to>
                                    </p:set>
                                    <p:animEffect transition="in" filter="blinds(horizontal)">
                                      <p:cBhvr>
                                        <p:cTn id="3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smtClean="0">
                <a:latin typeface="Baskerville Old Face" pitchFamily="18" charset="0"/>
              </a:rPr>
              <a:t>Srednja država</a:t>
            </a:r>
            <a:endParaRPr lang="hr-HR" sz="3600" b="1" dirty="0">
              <a:latin typeface="Baskerville Old Face" pitchFamily="18" charset="0"/>
            </a:endParaRPr>
          </a:p>
        </p:txBody>
      </p:sp>
      <p:sp>
        <p:nvSpPr>
          <p:cNvPr id="3" name="Content Placeholder 2"/>
          <p:cNvSpPr>
            <a:spLocks noGrp="1"/>
          </p:cNvSpPr>
          <p:nvPr>
            <p:ph idx="1"/>
          </p:nvPr>
        </p:nvSpPr>
        <p:spPr>
          <a:xfrm>
            <a:off x="1142976" y="857232"/>
            <a:ext cx="7786742" cy="5786478"/>
          </a:xfrm>
        </p:spPr>
        <p:txBody>
          <a:bodyPr>
            <a:normAutofit lnSpcReduction="10000"/>
          </a:bodyPr>
          <a:lstStyle/>
          <a:p>
            <a:r>
              <a:rPr lang="hr-HR" dirty="0" smtClean="0">
                <a:latin typeface="Baskerville Old Face" pitchFamily="18" charset="0"/>
              </a:rPr>
              <a:t>2040.-1785.pr.Kr.</a:t>
            </a:r>
          </a:p>
          <a:p>
            <a:r>
              <a:rPr lang="hr-HR" u="sng" dirty="0" smtClean="0">
                <a:latin typeface="Baskerville Old Face" pitchFamily="18" charset="0"/>
              </a:rPr>
              <a:t>Grad </a:t>
            </a:r>
            <a:r>
              <a:rPr lang="hr-HR" b="1" u="sng" dirty="0" smtClean="0">
                <a:latin typeface="Baskerville Old Face" pitchFamily="18" charset="0"/>
              </a:rPr>
              <a:t>Teba</a:t>
            </a:r>
            <a:r>
              <a:rPr lang="hr-HR" u="sng" dirty="0" smtClean="0">
                <a:latin typeface="Baskerville Old Face" pitchFamily="18" charset="0"/>
              </a:rPr>
              <a:t> </a:t>
            </a:r>
            <a:r>
              <a:rPr lang="hr-HR" dirty="0" smtClean="0">
                <a:latin typeface="Baskerville Old Face" pitchFamily="18" charset="0"/>
              </a:rPr>
              <a:t>– ponovno jačanje </a:t>
            </a:r>
            <a:r>
              <a:rPr lang="hr-HR" dirty="0" smtClean="0">
                <a:latin typeface="Baskerville Old Face" pitchFamily="18" charset="0"/>
              </a:rPr>
              <a:t>države (12.d.)</a:t>
            </a:r>
            <a:endParaRPr lang="hr-HR" dirty="0" smtClean="0">
              <a:latin typeface="Baskerville Old Face" pitchFamily="18" charset="0"/>
            </a:endParaRPr>
          </a:p>
          <a:p>
            <a:r>
              <a:rPr lang="hr-HR" dirty="0" smtClean="0">
                <a:latin typeface="Baskerville Old Face" pitchFamily="18" charset="0"/>
              </a:rPr>
              <a:t>   - miroljubiva politika</a:t>
            </a:r>
          </a:p>
          <a:p>
            <a:r>
              <a:rPr lang="hr-HR" dirty="0" smtClean="0">
                <a:latin typeface="Baskerville Old Face" pitchFamily="18" charset="0"/>
              </a:rPr>
              <a:t>   - građevinski zahvati</a:t>
            </a:r>
          </a:p>
          <a:p>
            <a:r>
              <a:rPr lang="hr-HR" dirty="0" smtClean="0">
                <a:latin typeface="Baskerville Old Face" pitchFamily="18" charset="0"/>
              </a:rPr>
              <a:t>   - trgovačka predstavništva – širenje utjecaja</a:t>
            </a:r>
          </a:p>
          <a:p>
            <a:r>
              <a:rPr lang="hr-HR" dirty="0" smtClean="0">
                <a:latin typeface="Baskerville Old Face" pitchFamily="18" charset="0"/>
              </a:rPr>
              <a:t>     (istočno Sredozemlje i Punt)</a:t>
            </a:r>
          </a:p>
          <a:p>
            <a:r>
              <a:rPr lang="hr-HR" b="1" dirty="0" smtClean="0">
                <a:latin typeface="Baskerville Old Face" pitchFamily="18" charset="0"/>
              </a:rPr>
              <a:t>Sesostris III</a:t>
            </a:r>
            <a:r>
              <a:rPr lang="hr-HR" dirty="0" smtClean="0">
                <a:latin typeface="Baskerville Old Face" pitchFamily="18" charset="0"/>
              </a:rPr>
              <a:t> – ukida nomarhe, osvajački pohodi u Palestinu i Nubiju, gradi utvrde i </a:t>
            </a:r>
            <a:r>
              <a:rPr lang="hr-HR" i="1" dirty="0" smtClean="0">
                <a:latin typeface="Baskerville Old Face" pitchFamily="18" charset="0"/>
              </a:rPr>
              <a:t>Drevni Sueski kanal</a:t>
            </a:r>
            <a:r>
              <a:rPr lang="hr-HR" dirty="0" smtClean="0">
                <a:latin typeface="Baskerville Old Face" pitchFamily="18" charset="0"/>
              </a:rPr>
              <a:t> (skup kanala koji povezuju Crveno more i deltu Nila)</a:t>
            </a:r>
          </a:p>
          <a:p>
            <a:r>
              <a:rPr lang="hr-HR" b="1" dirty="0" smtClean="0">
                <a:latin typeface="Baskerville Old Face" pitchFamily="18" charset="0"/>
              </a:rPr>
              <a:t>Amenemhat III</a:t>
            </a:r>
            <a:r>
              <a:rPr lang="hr-HR" dirty="0" smtClean="0">
                <a:latin typeface="Baskerville Old Face" pitchFamily="18" charset="0"/>
              </a:rPr>
              <a:t> – močvara/oaza Fayum</a:t>
            </a:r>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c/c8/MentuhotepII.jpg/1920px-MentuhotepII.jpg"/>
          <p:cNvPicPr>
            <a:picLocks noChangeAspect="1" noChangeArrowheads="1"/>
          </p:cNvPicPr>
          <p:nvPr/>
        </p:nvPicPr>
        <p:blipFill>
          <a:blip r:embed="rId2"/>
          <a:srcRect/>
          <a:stretch>
            <a:fillRect/>
          </a:stretch>
        </p:blipFill>
        <p:spPr bwMode="auto">
          <a:xfrm>
            <a:off x="440801" y="500042"/>
            <a:ext cx="8518679" cy="321471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214414" y="4000504"/>
            <a:ext cx="7500990" cy="2246769"/>
          </a:xfrm>
          <a:prstGeom prst="rect">
            <a:avLst/>
          </a:prstGeom>
          <a:noFill/>
        </p:spPr>
        <p:txBody>
          <a:bodyPr wrap="square" rtlCol="0">
            <a:spAutoFit/>
          </a:bodyPr>
          <a:lstStyle/>
          <a:p>
            <a:r>
              <a:rPr lang="vi-VN" sz="2000" dirty="0" smtClean="0"/>
              <a:t>Za početak jedanaeste dinastije obično se uzima vrijeme kada je faraon </a:t>
            </a:r>
            <a:r>
              <a:rPr lang="vi-VN" sz="2000" b="1" dirty="0" smtClean="0"/>
              <a:t>Mentuhotep II</a:t>
            </a:r>
            <a:r>
              <a:rPr lang="vi-VN" sz="2000" dirty="0" smtClean="0"/>
              <a:t>., tada nomarh Tebe (središte Gornjeg Egipta), porazio posljednjeg vladara desete egipatske dinastije kod Abida, te time završio prvi prijelazni period i ponovno ujedinio Egipat. Faraon Mentuhotep II. odaslao je lađe u nepoznatu zemlju Punt i one su se vratile natovarene začinima i tamjanom.</a:t>
            </a:r>
            <a:endParaRPr lang="hr-HR" sz="2000" dirty="0">
              <a:latin typeface="Baskerville Old Fac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upload.wikimedia.org/wikipedia/commons/c/cd/GD-EG-Caire-Mus%C3%A9e121.JPG"/>
          <p:cNvPicPr>
            <a:picLocks noChangeAspect="1" noChangeArrowheads="1"/>
          </p:cNvPicPr>
          <p:nvPr/>
        </p:nvPicPr>
        <p:blipFill>
          <a:blip r:embed="rId2"/>
          <a:srcRect/>
          <a:stretch>
            <a:fillRect/>
          </a:stretch>
        </p:blipFill>
        <p:spPr bwMode="auto">
          <a:xfrm>
            <a:off x="714348" y="285728"/>
            <a:ext cx="8138849" cy="4449154"/>
          </a:xfrm>
          <a:prstGeom prst="rect">
            <a:avLst/>
          </a:prstGeom>
          <a:ln>
            <a:noFill/>
          </a:ln>
          <a:effectLst>
            <a:outerShdw blurRad="190500" algn="tl" rotWithShape="0">
              <a:srgbClr val="000000">
                <a:alpha val="70000"/>
              </a:srgbClr>
            </a:outerShdw>
          </a:effectLst>
        </p:spPr>
      </p:pic>
      <p:sp>
        <p:nvSpPr>
          <p:cNvPr id="3" name="TextBox 2"/>
          <p:cNvSpPr txBox="1"/>
          <p:nvPr/>
        </p:nvSpPr>
        <p:spPr>
          <a:xfrm>
            <a:off x="1357290" y="4929198"/>
            <a:ext cx="7429552" cy="830997"/>
          </a:xfrm>
          <a:prstGeom prst="rect">
            <a:avLst/>
          </a:prstGeom>
          <a:noFill/>
        </p:spPr>
        <p:txBody>
          <a:bodyPr wrap="square" rtlCol="0">
            <a:spAutoFit/>
          </a:bodyPr>
          <a:lstStyle/>
          <a:p>
            <a:r>
              <a:rPr lang="hr-HR" sz="2400" dirty="0" smtClean="0">
                <a:latin typeface="Baskerville Old Face" pitchFamily="18" charset="0"/>
              </a:rPr>
              <a:t>Figurice iz srednjeg kraljevstva koje su bile uobičajen grobni prilog kako bi u zagrobnom životu oživjele i služile faraona</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upload.wikimedia.org/wikipedia/commons/c/c9/Chapelle_Sesostris.jpg"/>
          <p:cNvPicPr>
            <a:picLocks noChangeAspect="1" noChangeArrowheads="1"/>
          </p:cNvPicPr>
          <p:nvPr/>
        </p:nvPicPr>
        <p:blipFill>
          <a:blip r:embed="rId2"/>
          <a:srcRect/>
          <a:stretch>
            <a:fillRect/>
          </a:stretch>
        </p:blipFill>
        <p:spPr bwMode="auto">
          <a:xfrm>
            <a:off x="1357290" y="214290"/>
            <a:ext cx="7315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57290" y="5857892"/>
            <a:ext cx="7286676" cy="707886"/>
          </a:xfrm>
          <a:prstGeom prst="rect">
            <a:avLst/>
          </a:prstGeom>
          <a:noFill/>
        </p:spPr>
        <p:txBody>
          <a:bodyPr wrap="square" rtlCol="0">
            <a:spAutoFit/>
          </a:bodyPr>
          <a:lstStyle/>
          <a:p>
            <a:r>
              <a:rPr lang="vi-VN" sz="2000" dirty="0" smtClean="0"/>
              <a:t>Sesostrisov kiosk (odmaralište, privremeni oltar) u Karnaku, između 2000.-1800. pr. Kr.</a:t>
            </a:r>
            <a:endParaRPr lang="hr-HR" sz="2000" dirty="0">
              <a:latin typeface="Baskerville Old Fac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725470"/>
          </a:xfrm>
        </p:spPr>
        <p:txBody>
          <a:bodyPr>
            <a:normAutofit/>
          </a:bodyPr>
          <a:lstStyle/>
          <a:p>
            <a:r>
              <a:rPr lang="hr-HR" sz="3600" b="1" dirty="0" smtClean="0">
                <a:latin typeface="Baskerville Old Face" pitchFamily="18" charset="0"/>
              </a:rPr>
              <a:t>Drugo međurazdoblje</a:t>
            </a:r>
            <a:endParaRPr lang="hr-HR" sz="3600" b="1" dirty="0">
              <a:latin typeface="Baskerville Old Face" pitchFamily="18" charset="0"/>
            </a:endParaRPr>
          </a:p>
        </p:txBody>
      </p:sp>
      <p:sp>
        <p:nvSpPr>
          <p:cNvPr id="3" name="Content Placeholder 2"/>
          <p:cNvSpPr>
            <a:spLocks noGrp="1"/>
          </p:cNvSpPr>
          <p:nvPr>
            <p:ph idx="1"/>
          </p:nvPr>
        </p:nvSpPr>
        <p:spPr>
          <a:xfrm>
            <a:off x="857224" y="1142984"/>
            <a:ext cx="8286776" cy="5500726"/>
          </a:xfrm>
        </p:spPr>
        <p:txBody>
          <a:bodyPr>
            <a:normAutofit lnSpcReduction="10000"/>
          </a:bodyPr>
          <a:lstStyle/>
          <a:p>
            <a:r>
              <a:rPr lang="hr-HR" dirty="0" smtClean="0">
                <a:latin typeface="Baskerville Old Face" pitchFamily="18" charset="0"/>
              </a:rPr>
              <a:t>1785.-1552.pr.Kr.</a:t>
            </a:r>
          </a:p>
          <a:p>
            <a:r>
              <a:rPr lang="hr-HR" dirty="0" smtClean="0">
                <a:latin typeface="Baskerville Old Face" pitchFamily="18" charset="0"/>
              </a:rPr>
              <a:t>Nove klimatske promjene – glad diljem svijeta</a:t>
            </a:r>
          </a:p>
          <a:p>
            <a:r>
              <a:rPr lang="hr-HR" dirty="0" smtClean="0">
                <a:latin typeface="Baskerville Old Face" pitchFamily="18" charset="0"/>
              </a:rPr>
              <a:t>Slabljenje faraonove vlasti</a:t>
            </a:r>
          </a:p>
          <a:p>
            <a:r>
              <a:rPr lang="hr-HR" b="1" u="sng" dirty="0" smtClean="0">
                <a:latin typeface="Baskerville Old Face" pitchFamily="18" charset="0"/>
              </a:rPr>
              <a:t>Hiksi ili Kraljevi pastiri</a:t>
            </a:r>
            <a:endParaRPr lang="hr-HR" dirty="0" smtClean="0">
              <a:latin typeface="Baskerville Old Face" pitchFamily="18" charset="0"/>
            </a:endParaRPr>
          </a:p>
          <a:p>
            <a:r>
              <a:rPr lang="hr-HR" dirty="0" smtClean="0">
                <a:latin typeface="Baskerville Old Face" pitchFamily="18" charset="0"/>
              </a:rPr>
              <a:t> - zapravo </a:t>
            </a:r>
            <a:r>
              <a:rPr lang="hr-HR" i="1" dirty="0" smtClean="0">
                <a:latin typeface="Baskerville Old Face" pitchFamily="18" charset="0"/>
              </a:rPr>
              <a:t>Prinčevi pustinje gornje zemlje</a:t>
            </a:r>
          </a:p>
          <a:p>
            <a:r>
              <a:rPr lang="hr-HR" dirty="0" smtClean="0">
                <a:latin typeface="Baskerville Old Face" pitchFamily="18" charset="0"/>
              </a:rPr>
              <a:t> - nomadski narodi prodiru u deltu, preuzimaju</a:t>
            </a:r>
          </a:p>
          <a:p>
            <a:r>
              <a:rPr lang="hr-HR" dirty="0" smtClean="0">
                <a:latin typeface="Baskerville Old Face" pitchFamily="18" charset="0"/>
              </a:rPr>
              <a:t>   vlast i “postaju Egipćani” – grad </a:t>
            </a:r>
            <a:r>
              <a:rPr lang="hr-HR" b="1" dirty="0" smtClean="0">
                <a:latin typeface="Baskerville Old Face" pitchFamily="18" charset="0"/>
              </a:rPr>
              <a:t>Avaris</a:t>
            </a:r>
          </a:p>
          <a:p>
            <a:r>
              <a:rPr lang="hr-HR" b="1" dirty="0" smtClean="0">
                <a:latin typeface="Baskerville Old Face" pitchFamily="18" charset="0"/>
              </a:rPr>
              <a:t> - </a:t>
            </a:r>
            <a:r>
              <a:rPr lang="hr-HR" dirty="0" smtClean="0">
                <a:latin typeface="Baskerville Old Face" pitchFamily="18" charset="0"/>
              </a:rPr>
              <a:t>bojna kola, moderniji lukovi i strijele - bronca</a:t>
            </a:r>
          </a:p>
          <a:p>
            <a:r>
              <a:rPr lang="hr-HR" dirty="0" smtClean="0">
                <a:latin typeface="Baskerville Old Face" pitchFamily="18" charset="0"/>
              </a:rPr>
              <a:t> - neovisnost Gornjeg Egipta – plaćanje danka</a:t>
            </a:r>
          </a:p>
          <a:p>
            <a:r>
              <a:rPr lang="hr-HR" dirty="0" smtClean="0">
                <a:latin typeface="Baskerville Old Face" pitchFamily="18" charset="0"/>
              </a:rPr>
              <a:t>Doseljavanje </a:t>
            </a:r>
            <a:r>
              <a:rPr lang="hr-HR" b="1" dirty="0" smtClean="0">
                <a:latin typeface="Baskerville Old Face" pitchFamily="18" charset="0"/>
              </a:rPr>
              <a:t>Židova</a:t>
            </a:r>
            <a:r>
              <a:rPr lang="hr-HR" dirty="0" smtClean="0">
                <a:latin typeface="Baskerville Old Face" pitchFamily="18" charset="0"/>
              </a:rPr>
              <a:t> u Egipat – priča o Josipu</a:t>
            </a:r>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likovni rezultat za bojna kola hiksi"/>
          <p:cNvPicPr>
            <a:picLocks noChangeAspect="1" noChangeArrowheads="1"/>
          </p:cNvPicPr>
          <p:nvPr/>
        </p:nvPicPr>
        <p:blipFill>
          <a:blip r:embed="rId2"/>
          <a:srcRect/>
          <a:stretch>
            <a:fillRect/>
          </a:stretch>
        </p:blipFill>
        <p:spPr bwMode="auto">
          <a:xfrm>
            <a:off x="2000232" y="285728"/>
            <a:ext cx="6072230" cy="4972947"/>
          </a:xfrm>
          <a:prstGeom prst="rect">
            <a:avLst/>
          </a:prstGeom>
          <a:ln>
            <a:noFill/>
          </a:ln>
          <a:effectLst>
            <a:outerShdw blurRad="190500" algn="tl" rotWithShape="0">
              <a:srgbClr val="000000">
                <a:alpha val="70000"/>
              </a:srgbClr>
            </a:outerShdw>
          </a:effectLst>
        </p:spPr>
      </p:pic>
      <p:sp>
        <p:nvSpPr>
          <p:cNvPr id="3" name="TextBox 2"/>
          <p:cNvSpPr txBox="1"/>
          <p:nvPr/>
        </p:nvSpPr>
        <p:spPr>
          <a:xfrm>
            <a:off x="2000232" y="5429264"/>
            <a:ext cx="5857916" cy="830997"/>
          </a:xfrm>
          <a:prstGeom prst="rect">
            <a:avLst/>
          </a:prstGeom>
          <a:noFill/>
        </p:spPr>
        <p:txBody>
          <a:bodyPr wrap="square" rtlCol="0">
            <a:spAutoFit/>
          </a:bodyPr>
          <a:lstStyle/>
          <a:p>
            <a:r>
              <a:rPr lang="hr-HR" sz="2400" dirty="0" smtClean="0">
                <a:latin typeface="Baskerville Old Face" pitchFamily="18" charset="0"/>
              </a:rPr>
              <a:t>Hiksi u Egipat donose konja i bojna kola – revolucija u načinu ratovanja</a:t>
            </a:r>
            <a:endParaRPr lang="hr-HR" sz="2400" dirty="0">
              <a:latin typeface="Baskerville Old Fac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smtClean="0">
                <a:latin typeface="Baskerville Old Face" pitchFamily="18" charset="0"/>
              </a:rPr>
              <a:t>Novo kraljevstvo</a:t>
            </a:r>
            <a:endParaRPr lang="hr-HR" sz="3600" b="1" dirty="0">
              <a:latin typeface="Baskerville Old Face" pitchFamily="18" charset="0"/>
            </a:endParaRPr>
          </a:p>
        </p:txBody>
      </p:sp>
      <p:sp>
        <p:nvSpPr>
          <p:cNvPr id="3" name="Content Placeholder 2"/>
          <p:cNvSpPr>
            <a:spLocks noGrp="1"/>
          </p:cNvSpPr>
          <p:nvPr>
            <p:ph idx="1"/>
          </p:nvPr>
        </p:nvSpPr>
        <p:spPr>
          <a:xfrm>
            <a:off x="1000100" y="857232"/>
            <a:ext cx="8143900" cy="6000768"/>
          </a:xfrm>
        </p:spPr>
        <p:txBody>
          <a:bodyPr/>
          <a:lstStyle/>
          <a:p>
            <a:r>
              <a:rPr lang="hr-HR" dirty="0" smtClean="0">
                <a:latin typeface="Baskerville Old Face" pitchFamily="18" charset="0"/>
              </a:rPr>
              <a:t>1552-1070.pr.Kr.</a:t>
            </a:r>
          </a:p>
          <a:p>
            <a:r>
              <a:rPr lang="hr-HR" dirty="0" smtClean="0">
                <a:latin typeface="Baskerville Old Face" pitchFamily="18" charset="0"/>
              </a:rPr>
              <a:t>Vladari iz Tebe tjeraju Hikse</a:t>
            </a:r>
          </a:p>
          <a:p>
            <a:r>
              <a:rPr lang="hr-HR" dirty="0" smtClean="0">
                <a:latin typeface="Baskerville Old Face" pitchFamily="18" charset="0"/>
              </a:rPr>
              <a:t>Zlatno doba Egipta</a:t>
            </a:r>
          </a:p>
          <a:p>
            <a:r>
              <a:rPr lang="hr-HR" dirty="0" smtClean="0">
                <a:latin typeface="Baskerville Old Face" pitchFamily="18" charset="0"/>
              </a:rPr>
              <a:t>Faraon postaje ratnik, a ne više bog</a:t>
            </a:r>
          </a:p>
          <a:p>
            <a:r>
              <a:rPr lang="hr-HR" dirty="0" smtClean="0">
                <a:latin typeface="Baskerville Old Face" pitchFamily="18" charset="0"/>
              </a:rPr>
              <a:t>Diplomacija i trgovačke mreže, ratna osvajanja</a:t>
            </a:r>
          </a:p>
          <a:p>
            <a:r>
              <a:rPr lang="hr-HR" b="1" u="sng" dirty="0" smtClean="0">
                <a:latin typeface="Baskerville Old Face" pitchFamily="18" charset="0"/>
              </a:rPr>
              <a:t>XVIII dinastija</a:t>
            </a:r>
          </a:p>
          <a:p>
            <a:r>
              <a:rPr lang="hr-HR" b="1" u="sng" dirty="0" smtClean="0">
                <a:latin typeface="Baskerville Old Face" pitchFamily="18" charset="0"/>
              </a:rPr>
              <a:t>Hatšepsut</a:t>
            </a:r>
            <a:r>
              <a:rPr lang="hr-HR" u="sng" dirty="0" smtClean="0">
                <a:latin typeface="Baskerville Old Face" pitchFamily="18" charset="0"/>
              </a:rPr>
              <a:t> </a:t>
            </a:r>
          </a:p>
          <a:p>
            <a:r>
              <a:rPr lang="hr-HR" dirty="0" smtClean="0">
                <a:latin typeface="Baskerville Old Face" pitchFamily="18" charset="0"/>
              </a:rPr>
              <a:t>  - regentica mladoga Tutmozisa III</a:t>
            </a:r>
          </a:p>
          <a:p>
            <a:r>
              <a:rPr lang="hr-HR" dirty="0" smtClean="0">
                <a:latin typeface="Baskerville Old Face" pitchFamily="18" charset="0"/>
              </a:rPr>
              <a:t>  - obnavlja i gradi hramove, razvija trgovinu </a:t>
            </a:r>
          </a:p>
          <a:p>
            <a:r>
              <a:rPr lang="hr-HR" b="1" dirty="0" smtClean="0">
                <a:latin typeface="Baskerville Old Face" pitchFamily="18" charset="0"/>
              </a:rPr>
              <a:t>  - </a:t>
            </a:r>
            <a:r>
              <a:rPr lang="hr-HR" dirty="0" smtClean="0">
                <a:latin typeface="Baskerville Old Face" pitchFamily="18" charset="0"/>
              </a:rPr>
              <a:t>Deir el-Bahari i Karnak</a:t>
            </a:r>
            <a:endParaRPr lang="hr-HR" b="1" dirty="0">
              <a:latin typeface="Baskerville Old Face" pitchFamily="18" charset="0"/>
            </a:endParaRPr>
          </a:p>
        </p:txBody>
      </p:sp>
      <p:pic>
        <p:nvPicPr>
          <p:cNvPr id="3074" name="Picture 2" descr="stari egipat"/>
          <p:cNvPicPr>
            <a:picLocks noChangeAspect="1" noChangeArrowheads="1"/>
          </p:cNvPicPr>
          <p:nvPr/>
        </p:nvPicPr>
        <p:blipFill>
          <a:blip r:embed="rId3"/>
          <a:srcRect/>
          <a:stretch>
            <a:fillRect/>
          </a:stretch>
        </p:blipFill>
        <p:spPr bwMode="auto">
          <a:xfrm>
            <a:off x="1142976" y="642918"/>
            <a:ext cx="7643115" cy="478634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blinds(horizontal)">
                                      <p:cBhvr>
                                        <p:cTn id="5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9718"/>
          </a:xfrm>
        </p:spPr>
        <p:txBody>
          <a:bodyPr>
            <a:normAutofit fontScale="90000"/>
          </a:bodyPr>
          <a:lstStyle/>
          <a:p>
            <a:endParaRPr lang="hr-HR" dirty="0"/>
          </a:p>
        </p:txBody>
      </p:sp>
      <p:sp>
        <p:nvSpPr>
          <p:cNvPr id="3" name="Content Placeholder 2"/>
          <p:cNvSpPr>
            <a:spLocks noGrp="1"/>
          </p:cNvSpPr>
          <p:nvPr>
            <p:ph idx="1"/>
          </p:nvPr>
        </p:nvSpPr>
        <p:spPr>
          <a:xfrm>
            <a:off x="1142976" y="857232"/>
            <a:ext cx="7790712" cy="6000768"/>
          </a:xfrm>
        </p:spPr>
        <p:txBody>
          <a:bodyPr/>
          <a:lstStyle/>
          <a:p>
            <a:r>
              <a:rPr lang="hr-HR" dirty="0" smtClean="0">
                <a:latin typeface="Baskerville Old Face" pitchFamily="18" charset="0"/>
              </a:rPr>
              <a:t>31 dinastija kroz 3 tisuće godina</a:t>
            </a:r>
          </a:p>
          <a:p>
            <a:r>
              <a:rPr lang="hr-HR" b="1" u="sng" dirty="0" smtClean="0">
                <a:latin typeface="Baskerville Old Face" pitchFamily="18" charset="0"/>
              </a:rPr>
              <a:t>Maneton (Menetho)</a:t>
            </a:r>
            <a:r>
              <a:rPr lang="hr-HR" dirty="0" smtClean="0">
                <a:latin typeface="Baskerville Old Face" pitchFamily="18" charset="0"/>
              </a:rPr>
              <a:t> (3.stoljeće pr.Kr.)</a:t>
            </a:r>
          </a:p>
          <a:p>
            <a:r>
              <a:rPr lang="hr-HR" dirty="0" smtClean="0">
                <a:latin typeface="Baskerville Old Face" pitchFamily="18" charset="0"/>
              </a:rPr>
              <a:t>  - egipatski svećenik</a:t>
            </a:r>
          </a:p>
          <a:p>
            <a:r>
              <a:rPr lang="hr-HR" dirty="0" smtClean="0">
                <a:latin typeface="Baskerville Old Face" pitchFamily="18" charset="0"/>
              </a:rPr>
              <a:t>  - napravio podjelu po dinastijama i</a:t>
            </a:r>
          </a:p>
          <a:p>
            <a:r>
              <a:rPr lang="hr-HR" dirty="0" smtClean="0">
                <a:latin typeface="Baskerville Old Face" pitchFamily="18" charset="0"/>
              </a:rPr>
              <a:t>    kronološki slijed (djelo </a:t>
            </a:r>
            <a:r>
              <a:rPr lang="hr-HR" b="1" i="1" dirty="0" smtClean="0">
                <a:latin typeface="Baskerville Old Face" pitchFamily="18" charset="0"/>
              </a:rPr>
              <a:t>Aegyptiaca</a:t>
            </a:r>
            <a:r>
              <a:rPr lang="hr-HR" dirty="0" smtClean="0">
                <a:latin typeface="Baskerville Old Face" pitchFamily="18" charset="0"/>
              </a:rPr>
              <a:t>)</a:t>
            </a:r>
          </a:p>
          <a:p>
            <a:r>
              <a:rPr lang="hr-HR" dirty="0" smtClean="0">
                <a:latin typeface="Baskerville Old Face" pitchFamily="18" charset="0"/>
              </a:rPr>
              <a:t>  - koristio grčka imena (Khufu – Keops)</a:t>
            </a:r>
          </a:p>
          <a:p>
            <a:endParaRPr lang="hr-HR" dirty="0" smtClean="0">
              <a:latin typeface="Baskerville Old Face" pitchFamily="18" charset="0"/>
            </a:endParaRPr>
          </a:p>
          <a:p>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2/2b/GD-EG-Alex-Mus%C3%A9eNat058.JPG/800px-GD-EG-Alex-Mus%C3%A9eNat058.JPG"/>
          <p:cNvPicPr>
            <a:picLocks noChangeAspect="1" noChangeArrowheads="1"/>
          </p:cNvPicPr>
          <p:nvPr/>
        </p:nvPicPr>
        <p:blipFill>
          <a:blip r:embed="rId2"/>
          <a:srcRect/>
          <a:stretch>
            <a:fillRect/>
          </a:stretch>
        </p:blipFill>
        <p:spPr bwMode="auto">
          <a:xfrm>
            <a:off x="1357290" y="285728"/>
            <a:ext cx="4714908" cy="6277616"/>
          </a:xfrm>
          <a:prstGeom prst="rect">
            <a:avLst/>
          </a:prstGeom>
          <a:ln>
            <a:noFill/>
          </a:ln>
          <a:effectLst>
            <a:outerShdw blurRad="190500" algn="tl" rotWithShape="0">
              <a:srgbClr val="000000">
                <a:alpha val="70000"/>
              </a:srgbClr>
            </a:outerShdw>
          </a:effectLst>
        </p:spPr>
      </p:pic>
      <p:sp>
        <p:nvSpPr>
          <p:cNvPr id="3" name="TextBox 2"/>
          <p:cNvSpPr txBox="1"/>
          <p:nvPr/>
        </p:nvSpPr>
        <p:spPr>
          <a:xfrm>
            <a:off x="6143636" y="4929198"/>
            <a:ext cx="2786082" cy="461665"/>
          </a:xfrm>
          <a:prstGeom prst="rect">
            <a:avLst/>
          </a:prstGeom>
          <a:noFill/>
        </p:spPr>
        <p:txBody>
          <a:bodyPr wrap="square" rtlCol="0">
            <a:spAutoFit/>
          </a:bodyPr>
          <a:lstStyle/>
          <a:p>
            <a:r>
              <a:rPr lang="hr-HR" sz="2400" dirty="0" smtClean="0">
                <a:latin typeface="Baskerville Old Face" pitchFamily="18" charset="0"/>
              </a:rPr>
              <a:t>Hatšepsut</a:t>
            </a:r>
            <a:endParaRPr lang="hr-HR" sz="2400" dirty="0">
              <a:latin typeface="Baskerville Old Face" pitchFamily="18" charset="0"/>
            </a:endParaRPr>
          </a:p>
        </p:txBody>
      </p:sp>
      <p:pic>
        <p:nvPicPr>
          <p:cNvPr id="1030" name="Picture 6" descr="Slikovni rezultat za zahi hawass hatshepsut mummy"/>
          <p:cNvPicPr>
            <a:picLocks noChangeAspect="1" noChangeArrowheads="1"/>
          </p:cNvPicPr>
          <p:nvPr/>
        </p:nvPicPr>
        <p:blipFill>
          <a:blip r:embed="rId3"/>
          <a:srcRect/>
          <a:stretch>
            <a:fillRect/>
          </a:stretch>
        </p:blipFill>
        <p:spPr bwMode="auto">
          <a:xfrm>
            <a:off x="642910" y="428604"/>
            <a:ext cx="8003972"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likovni rezultat za hatsepsut"/>
          <p:cNvPicPr>
            <a:picLocks noChangeAspect="1" noChangeArrowheads="1"/>
          </p:cNvPicPr>
          <p:nvPr/>
        </p:nvPicPr>
        <p:blipFill>
          <a:blip r:embed="rId2"/>
          <a:srcRect/>
          <a:stretch>
            <a:fillRect/>
          </a:stretch>
        </p:blipFill>
        <p:spPr bwMode="auto">
          <a:xfrm>
            <a:off x="428596" y="500042"/>
            <a:ext cx="8304668" cy="4429156"/>
          </a:xfrm>
          <a:prstGeom prst="rect">
            <a:avLst/>
          </a:prstGeom>
          <a:ln>
            <a:noFill/>
          </a:ln>
          <a:effectLst>
            <a:outerShdw blurRad="190500" algn="tl" rotWithShape="0">
              <a:srgbClr val="000000">
                <a:alpha val="70000"/>
              </a:srgbClr>
            </a:outerShdw>
          </a:effectLst>
        </p:spPr>
      </p:pic>
      <p:sp>
        <p:nvSpPr>
          <p:cNvPr id="3" name="TextBox 2"/>
          <p:cNvSpPr txBox="1"/>
          <p:nvPr/>
        </p:nvSpPr>
        <p:spPr>
          <a:xfrm>
            <a:off x="1142976" y="5143512"/>
            <a:ext cx="7643866" cy="461665"/>
          </a:xfrm>
          <a:prstGeom prst="rect">
            <a:avLst/>
          </a:prstGeom>
          <a:noFill/>
        </p:spPr>
        <p:txBody>
          <a:bodyPr wrap="square" rtlCol="0">
            <a:spAutoFit/>
          </a:bodyPr>
          <a:lstStyle/>
          <a:p>
            <a:r>
              <a:rPr lang="hr-HR" sz="2400" dirty="0" smtClean="0">
                <a:latin typeface="Baskerville Old Face" pitchFamily="18" charset="0"/>
              </a:rPr>
              <a:t>Hram kraljice Hatšepsut u Deir el-Bahariu (Dolina kraljeva)</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3966"/>
          </a:xfrm>
        </p:spPr>
        <p:txBody>
          <a:bodyPr>
            <a:normAutofit fontScale="90000"/>
          </a:bodyPr>
          <a:lstStyle/>
          <a:p>
            <a:endParaRPr lang="hr-HR" dirty="0"/>
          </a:p>
        </p:txBody>
      </p:sp>
      <p:sp>
        <p:nvSpPr>
          <p:cNvPr id="3" name="Content Placeholder 2"/>
          <p:cNvSpPr>
            <a:spLocks noGrp="1"/>
          </p:cNvSpPr>
          <p:nvPr>
            <p:ph idx="1"/>
          </p:nvPr>
        </p:nvSpPr>
        <p:spPr>
          <a:xfrm>
            <a:off x="1142976" y="571480"/>
            <a:ext cx="7858180" cy="6072230"/>
          </a:xfrm>
        </p:spPr>
        <p:txBody>
          <a:bodyPr/>
          <a:lstStyle/>
          <a:p>
            <a:r>
              <a:rPr lang="hr-HR" b="1" u="sng" dirty="0" smtClean="0">
                <a:latin typeface="Baskerville Old Face" pitchFamily="18" charset="0"/>
              </a:rPr>
              <a:t>Tutmozis III</a:t>
            </a:r>
          </a:p>
          <a:p>
            <a:r>
              <a:rPr lang="hr-HR" dirty="0" smtClean="0">
                <a:latin typeface="Baskerville Old Face" pitchFamily="18" charset="0"/>
              </a:rPr>
              <a:t>  - veliki ratnik; kopnena vojska i mornarica</a:t>
            </a:r>
          </a:p>
          <a:p>
            <a:r>
              <a:rPr lang="hr-HR" dirty="0" smtClean="0">
                <a:latin typeface="Baskerville Old Face" pitchFamily="18" charset="0"/>
              </a:rPr>
              <a:t>  - svako ljeto vodi vojne pohode</a:t>
            </a:r>
          </a:p>
          <a:p>
            <a:r>
              <a:rPr lang="hr-HR" dirty="0" smtClean="0">
                <a:latin typeface="Baskerville Old Face" pitchFamily="18" charset="0"/>
              </a:rPr>
              <a:t>  - osvojio preko 350 gradova na Bliskom</a:t>
            </a:r>
          </a:p>
          <a:p>
            <a:r>
              <a:rPr lang="hr-HR" dirty="0" smtClean="0">
                <a:latin typeface="Baskerville Old Face" pitchFamily="18" charset="0"/>
              </a:rPr>
              <a:t>    Istoku i u Nubiji</a:t>
            </a:r>
          </a:p>
          <a:p>
            <a:r>
              <a:rPr lang="hr-HR" dirty="0" smtClean="0">
                <a:latin typeface="Baskerville Old Face" pitchFamily="18" charset="0"/>
              </a:rPr>
              <a:t>  - hramski kompleks u Karnaku</a:t>
            </a:r>
          </a:p>
          <a:p>
            <a:r>
              <a:rPr lang="hr-HR" dirty="0" smtClean="0">
                <a:latin typeface="Baskerville Old Face" pitchFamily="18" charset="0"/>
              </a:rPr>
              <a:t>    (doba obilja i bogatstva)</a:t>
            </a:r>
          </a:p>
          <a:p>
            <a:r>
              <a:rPr lang="hr-HR" dirty="0" smtClean="0">
                <a:latin typeface="Baskerville Old Face" pitchFamily="18" charset="0"/>
              </a:rPr>
              <a:t>  - vrhunac moći egipatske države</a:t>
            </a:r>
            <a:endParaRPr lang="hr-HR" dirty="0">
              <a:latin typeface="Baskerville Old Face" pitchFamily="18" charset="0"/>
            </a:endParaRPr>
          </a:p>
        </p:txBody>
      </p:sp>
      <p:pic>
        <p:nvPicPr>
          <p:cNvPr id="45058" name="Picture 2" descr="https://upload.wikimedia.org/wikipedia/commons/4/43/Egypt_Queen_Pharaoh_Hatshepsut_statue.jpg"/>
          <p:cNvPicPr>
            <a:picLocks noChangeAspect="1" noChangeArrowheads="1"/>
          </p:cNvPicPr>
          <p:nvPr/>
        </p:nvPicPr>
        <p:blipFill>
          <a:blip r:embed="rId3"/>
          <a:srcRect/>
          <a:stretch>
            <a:fillRect/>
          </a:stretch>
        </p:blipFill>
        <p:spPr bwMode="auto">
          <a:xfrm>
            <a:off x="2000232" y="142852"/>
            <a:ext cx="4857784" cy="6477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5058"/>
                                        </p:tgtEl>
                                        <p:attrNameLst>
                                          <p:attrName>style.visibility</p:attrName>
                                        </p:attrNameLst>
                                      </p:cBhvr>
                                      <p:to>
                                        <p:strVal val="visible"/>
                                      </p:to>
                                    </p:set>
                                    <p:animEffect transition="in" filter="blinds(horizontal)">
                                      <p:cBhvr>
                                        <p:cTn id="43"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likovni rezultat za tutmozis III"/>
          <p:cNvPicPr>
            <a:picLocks noChangeAspect="1" noChangeArrowheads="1"/>
          </p:cNvPicPr>
          <p:nvPr/>
        </p:nvPicPr>
        <p:blipFill>
          <a:blip r:embed="rId2"/>
          <a:srcRect/>
          <a:stretch>
            <a:fillRect/>
          </a:stretch>
        </p:blipFill>
        <p:spPr bwMode="auto">
          <a:xfrm>
            <a:off x="357158" y="357166"/>
            <a:ext cx="8465403" cy="564360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53966"/>
          </a:xfrm>
        </p:spPr>
        <p:txBody>
          <a:bodyPr>
            <a:normAutofit fontScale="90000"/>
          </a:bodyPr>
          <a:lstStyle/>
          <a:p>
            <a:endParaRPr lang="hr-HR" dirty="0"/>
          </a:p>
        </p:txBody>
      </p:sp>
      <p:sp>
        <p:nvSpPr>
          <p:cNvPr id="3" name="Content Placeholder 2"/>
          <p:cNvSpPr>
            <a:spLocks noGrp="1"/>
          </p:cNvSpPr>
          <p:nvPr>
            <p:ph idx="1"/>
          </p:nvPr>
        </p:nvSpPr>
        <p:spPr>
          <a:xfrm>
            <a:off x="928662" y="357166"/>
            <a:ext cx="8215338" cy="6357982"/>
          </a:xfrm>
        </p:spPr>
        <p:txBody>
          <a:bodyPr/>
          <a:lstStyle/>
          <a:p>
            <a:r>
              <a:rPr lang="hr-HR" b="1" u="sng" dirty="0" smtClean="0">
                <a:latin typeface="Baskerville Old Face" pitchFamily="18" charset="0"/>
              </a:rPr>
              <a:t>Amenofis (Amenhotep) IV Ekhnaton </a:t>
            </a:r>
          </a:p>
          <a:p>
            <a:r>
              <a:rPr lang="hr-HR" dirty="0" smtClean="0">
                <a:latin typeface="Baskerville Old Face" pitchFamily="18" charset="0"/>
              </a:rPr>
              <a:t>  - 1352.-1336.pr.Kr.</a:t>
            </a:r>
          </a:p>
          <a:p>
            <a:r>
              <a:rPr lang="hr-HR" dirty="0" smtClean="0">
                <a:latin typeface="Baskerville Old Face" pitchFamily="18" charset="0"/>
              </a:rPr>
              <a:t>  - vjerska reforma – </a:t>
            </a:r>
            <a:r>
              <a:rPr lang="hr-HR" b="1" dirty="0" smtClean="0">
                <a:latin typeface="Baskerville Old Face" pitchFamily="18" charset="0"/>
              </a:rPr>
              <a:t>monoteizam </a:t>
            </a:r>
          </a:p>
          <a:p>
            <a:r>
              <a:rPr lang="hr-HR" b="1" dirty="0" smtClean="0">
                <a:latin typeface="Baskerville Old Face" pitchFamily="18" charset="0"/>
              </a:rPr>
              <a:t>  - bog Aton – bog Sunčeva diska</a:t>
            </a:r>
          </a:p>
          <a:p>
            <a:r>
              <a:rPr lang="hr-HR" dirty="0" smtClean="0">
                <a:latin typeface="Baskerville Old Face" pitchFamily="18" charset="0"/>
              </a:rPr>
              <a:t>  - otpor sve bogatijem svećenstvu boga Amona</a:t>
            </a:r>
          </a:p>
          <a:p>
            <a:r>
              <a:rPr lang="hr-HR" dirty="0" smtClean="0">
                <a:latin typeface="Baskerville Old Face" pitchFamily="18" charset="0"/>
              </a:rPr>
              <a:t>  - nova prijestolnica – </a:t>
            </a:r>
            <a:r>
              <a:rPr lang="hr-HR" b="1" dirty="0" smtClean="0">
                <a:latin typeface="Baskerville Old Face" pitchFamily="18" charset="0"/>
              </a:rPr>
              <a:t>Amarna</a:t>
            </a:r>
            <a:r>
              <a:rPr lang="hr-HR" dirty="0" smtClean="0">
                <a:latin typeface="Baskerville Old Face" pitchFamily="18" charset="0"/>
              </a:rPr>
              <a:t> </a:t>
            </a:r>
          </a:p>
          <a:p>
            <a:r>
              <a:rPr lang="hr-HR" dirty="0" smtClean="0">
                <a:latin typeface="Baskerville Old Face" pitchFamily="18" charset="0"/>
              </a:rPr>
              <a:t>  - unutarnji sukobi – slabljenje države</a:t>
            </a:r>
          </a:p>
          <a:p>
            <a:r>
              <a:rPr lang="hr-HR" dirty="0" smtClean="0">
                <a:latin typeface="Baskerville Old Face" pitchFamily="18" charset="0"/>
              </a:rPr>
              <a:t>  - žena </a:t>
            </a:r>
            <a:r>
              <a:rPr lang="hr-HR" b="1" dirty="0" smtClean="0">
                <a:latin typeface="Baskerville Old Face" pitchFamily="18" charset="0"/>
              </a:rPr>
              <a:t>Nefertiti</a:t>
            </a:r>
            <a:r>
              <a:rPr lang="hr-HR" dirty="0" smtClean="0">
                <a:latin typeface="Baskerville Old Face" pitchFamily="18" charset="0"/>
              </a:rPr>
              <a:t> i sin </a:t>
            </a:r>
            <a:r>
              <a:rPr lang="hr-HR" b="1" dirty="0" smtClean="0">
                <a:latin typeface="Baskerville Old Face" pitchFamily="18" charset="0"/>
              </a:rPr>
              <a:t>Tutankaton</a:t>
            </a:r>
          </a:p>
          <a:p>
            <a:r>
              <a:rPr lang="hr-HR" dirty="0" smtClean="0">
                <a:latin typeface="Baskerville Old Face" pitchFamily="18" charset="0"/>
              </a:rPr>
              <a:t>  - nakon smrti kraj reforme</a:t>
            </a:r>
            <a:endParaRPr lang="hr-HR" dirty="0">
              <a:latin typeface="Baskerville Old Face" pitchFamily="18" charset="0"/>
            </a:endParaRPr>
          </a:p>
        </p:txBody>
      </p:sp>
      <p:pic>
        <p:nvPicPr>
          <p:cNvPr id="4098" name="Picture 2" descr="Slikovni rezultat"/>
          <p:cNvPicPr>
            <a:picLocks noChangeAspect="1" noChangeArrowheads="1"/>
          </p:cNvPicPr>
          <p:nvPr/>
        </p:nvPicPr>
        <p:blipFill>
          <a:blip r:embed="rId3"/>
          <a:srcRect/>
          <a:stretch>
            <a:fillRect/>
          </a:stretch>
        </p:blipFill>
        <p:spPr bwMode="auto">
          <a:xfrm>
            <a:off x="2214546" y="0"/>
            <a:ext cx="4521146" cy="67056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098"/>
                                        </p:tgtEl>
                                        <p:attrNameLst>
                                          <p:attrName>style.visibility</p:attrName>
                                        </p:attrNameLst>
                                      </p:cBhvr>
                                      <p:to>
                                        <p:strVal val="visible"/>
                                      </p:to>
                                    </p:set>
                                    <p:animEffect transition="in" filter="blinds(horizontal)">
                                      <p:cBhvr>
                                        <p:cTn id="5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25404"/>
          </a:xfrm>
        </p:spPr>
        <p:txBody>
          <a:bodyPr>
            <a:normAutofit fontScale="90000"/>
          </a:bodyPr>
          <a:lstStyle/>
          <a:p>
            <a:endParaRPr lang="hr-HR" dirty="0"/>
          </a:p>
        </p:txBody>
      </p:sp>
      <p:sp>
        <p:nvSpPr>
          <p:cNvPr id="3" name="Content Placeholder 2"/>
          <p:cNvSpPr>
            <a:spLocks noGrp="1"/>
          </p:cNvSpPr>
          <p:nvPr>
            <p:ph idx="1"/>
          </p:nvPr>
        </p:nvSpPr>
        <p:spPr>
          <a:xfrm>
            <a:off x="1435608" y="571480"/>
            <a:ext cx="7498080" cy="5676920"/>
          </a:xfrm>
        </p:spPr>
        <p:txBody>
          <a:bodyPr>
            <a:normAutofit/>
          </a:bodyPr>
          <a:lstStyle/>
          <a:p>
            <a:pPr>
              <a:buNone/>
            </a:pPr>
            <a:r>
              <a:rPr lang="vi-VN" sz="2400" i="1" dirty="0" smtClean="0"/>
              <a:t>Eknaton je na brojnim reljefima prikazan zdepast i izobličen. Obično je prikazan kako štuje Atona, Sunčev disk, a ima izduženo lice, velike grudi i veoma veliku glavu. Na jednom kipu je prikazan gol, ali bez spolnih organa. Smatra se da je bio psihički bolestan, te da je sve obiteljska bolest. Njegove su kćeri imale kraniostozu, izobličenost lubanje. Čini se da je Eknaton dobro vidio samo po jarkom Sunčevom svjetlu, što bi objašnjavalo zašto se Eknaton toliko divio Suncu, odnosno samoj Sunčevoj svjetlosti. Imao je i duge, paukolike prste. I njegov sin Tutankamon je također imao izduženo lice.</a:t>
            </a:r>
            <a:endParaRPr lang="hr-HR" sz="2400" i="1" dirty="0">
              <a:latin typeface="Baskerville Old Face" pitchFamily="18" charset="0"/>
            </a:endParaRPr>
          </a:p>
        </p:txBody>
      </p:sp>
      <p:pic>
        <p:nvPicPr>
          <p:cNvPr id="1026" name="Picture 2" descr="Slikovni rezultat za eknaton"/>
          <p:cNvPicPr>
            <a:picLocks noChangeAspect="1" noChangeArrowheads="1"/>
          </p:cNvPicPr>
          <p:nvPr/>
        </p:nvPicPr>
        <p:blipFill>
          <a:blip r:embed="rId2"/>
          <a:srcRect/>
          <a:stretch>
            <a:fillRect/>
          </a:stretch>
        </p:blipFill>
        <p:spPr bwMode="auto">
          <a:xfrm>
            <a:off x="0" y="1071546"/>
            <a:ext cx="1752600" cy="41052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4/47/Akhenaten%2C_Nefertiti_and_their_children.jpg/1024px-Akhenaten%2C_Nefertiti_and_their_children.jpg"/>
          <p:cNvPicPr>
            <a:picLocks noChangeAspect="1" noChangeArrowheads="1"/>
          </p:cNvPicPr>
          <p:nvPr/>
        </p:nvPicPr>
        <p:blipFill>
          <a:blip r:embed="rId2"/>
          <a:srcRect/>
          <a:stretch>
            <a:fillRect/>
          </a:stretch>
        </p:blipFill>
        <p:spPr bwMode="auto">
          <a:xfrm>
            <a:off x="238125" y="161924"/>
            <a:ext cx="8905875" cy="66960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likovni rezultat za nefertiti"/>
          <p:cNvPicPr>
            <a:picLocks noChangeAspect="1" noChangeArrowheads="1"/>
          </p:cNvPicPr>
          <p:nvPr/>
        </p:nvPicPr>
        <p:blipFill>
          <a:blip r:embed="rId2"/>
          <a:srcRect/>
          <a:stretch>
            <a:fillRect/>
          </a:stretch>
        </p:blipFill>
        <p:spPr bwMode="auto">
          <a:xfrm>
            <a:off x="1785918" y="0"/>
            <a:ext cx="6286543" cy="628654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143240" y="6357958"/>
            <a:ext cx="3786214" cy="461665"/>
          </a:xfrm>
          <a:prstGeom prst="rect">
            <a:avLst/>
          </a:prstGeom>
          <a:noFill/>
        </p:spPr>
        <p:txBody>
          <a:bodyPr wrap="square" rtlCol="0">
            <a:spAutoFit/>
          </a:bodyPr>
          <a:lstStyle/>
          <a:p>
            <a:r>
              <a:rPr lang="hr-HR" sz="2400" dirty="0" smtClean="0">
                <a:latin typeface="Baskerville Old Face" pitchFamily="18" charset="0"/>
              </a:rPr>
              <a:t>              Nefertiti (DZ)</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39718"/>
          </a:xfrm>
        </p:spPr>
        <p:txBody>
          <a:bodyPr>
            <a:normAutofit fontScale="90000"/>
          </a:bodyPr>
          <a:lstStyle/>
          <a:p>
            <a:endParaRPr lang="hr-HR" dirty="0"/>
          </a:p>
        </p:txBody>
      </p:sp>
      <p:sp>
        <p:nvSpPr>
          <p:cNvPr id="3" name="Content Placeholder 2"/>
          <p:cNvSpPr>
            <a:spLocks noGrp="1"/>
          </p:cNvSpPr>
          <p:nvPr>
            <p:ph idx="1"/>
          </p:nvPr>
        </p:nvSpPr>
        <p:spPr>
          <a:xfrm>
            <a:off x="857224" y="500042"/>
            <a:ext cx="8286776" cy="6143668"/>
          </a:xfrm>
        </p:spPr>
        <p:txBody>
          <a:bodyPr/>
          <a:lstStyle/>
          <a:p>
            <a:r>
              <a:rPr lang="hr-HR" b="1" u="sng" dirty="0" smtClean="0">
                <a:latin typeface="Baskerville Old Face" pitchFamily="18" charset="0"/>
              </a:rPr>
              <a:t>XIX  i XX dinastija</a:t>
            </a:r>
            <a:r>
              <a:rPr lang="hr-HR" b="1" dirty="0" smtClean="0">
                <a:latin typeface="Baskerville Old Face" pitchFamily="18" charset="0"/>
              </a:rPr>
              <a:t> – Ramesidi </a:t>
            </a:r>
          </a:p>
          <a:p>
            <a:r>
              <a:rPr lang="hr-HR" b="1" u="sng" dirty="0" smtClean="0">
                <a:latin typeface="Baskerville Old Face" pitchFamily="18" charset="0"/>
              </a:rPr>
              <a:t>Ramzes II Veliki</a:t>
            </a:r>
          </a:p>
          <a:p>
            <a:r>
              <a:rPr lang="hr-HR" dirty="0" smtClean="0">
                <a:latin typeface="Baskerville Old Face" pitchFamily="18" charset="0"/>
              </a:rPr>
              <a:t> - 1279.-1213.pr.Kr.</a:t>
            </a:r>
          </a:p>
          <a:p>
            <a:r>
              <a:rPr lang="hr-HR" dirty="0" smtClean="0">
                <a:latin typeface="Baskerville Old Face" pitchFamily="18" charset="0"/>
              </a:rPr>
              <a:t> - najveći egipatski faraon – graditelj i ratnik</a:t>
            </a:r>
          </a:p>
          <a:p>
            <a:r>
              <a:rPr lang="hr-HR" dirty="0" smtClean="0">
                <a:latin typeface="Baskerville Old Face" pitchFamily="18" charset="0"/>
              </a:rPr>
              <a:t> - prevlast na Bliskom Istoku</a:t>
            </a:r>
          </a:p>
          <a:p>
            <a:r>
              <a:rPr lang="hr-HR" dirty="0" smtClean="0">
                <a:latin typeface="Baskerville Old Face" pitchFamily="18" charset="0"/>
              </a:rPr>
              <a:t> - sukob s </a:t>
            </a:r>
            <a:r>
              <a:rPr lang="hr-HR" b="1" dirty="0" smtClean="0">
                <a:latin typeface="Baskerville Old Face" pitchFamily="18" charset="0"/>
              </a:rPr>
              <a:t>Hetitima kod Kadeša 1274.pr.Kr.</a:t>
            </a:r>
          </a:p>
          <a:p>
            <a:r>
              <a:rPr lang="hr-HR" b="1" dirty="0" smtClean="0">
                <a:latin typeface="Baskerville Old Face" pitchFamily="18" charset="0"/>
              </a:rPr>
              <a:t>        - prvi mirovni sporazum u povijesti!</a:t>
            </a:r>
          </a:p>
          <a:p>
            <a:r>
              <a:rPr lang="hr-HR" dirty="0" smtClean="0">
                <a:latin typeface="Baskerville Old Face" pitchFamily="18" charset="0"/>
              </a:rPr>
              <a:t> - hramovi u Abu Simbelu, Karnaku i Luksoru</a:t>
            </a:r>
          </a:p>
          <a:p>
            <a:r>
              <a:rPr lang="hr-HR" dirty="0" smtClean="0">
                <a:latin typeface="Baskerville Old Face" pitchFamily="18" charset="0"/>
              </a:rPr>
              <a:t> - nakon Ramzesa – početak kraja staroga Egipta</a:t>
            </a:r>
          </a:p>
          <a:p>
            <a:r>
              <a:rPr lang="hr-HR" dirty="0" smtClean="0">
                <a:latin typeface="Baskerville Old Face" pitchFamily="18" charset="0"/>
              </a:rPr>
              <a:t>Dolazak </a:t>
            </a:r>
            <a:r>
              <a:rPr lang="hr-HR" b="1" dirty="0" smtClean="0">
                <a:latin typeface="Baskerville Old Face" pitchFamily="18" charset="0"/>
              </a:rPr>
              <a:t>Pomorskih naroda </a:t>
            </a:r>
            <a:r>
              <a:rPr lang="hr-HR" dirty="0" smtClean="0">
                <a:latin typeface="Baskerville Old Face" pitchFamily="18" charset="0"/>
              </a:rPr>
              <a:t>za Ramzesa III</a:t>
            </a:r>
            <a:endParaRPr lang="hr-HR" dirty="0">
              <a:latin typeface="Baskerville Old Face" pitchFamily="18" charset="0"/>
            </a:endParaRPr>
          </a:p>
        </p:txBody>
      </p:sp>
      <p:pic>
        <p:nvPicPr>
          <p:cNvPr id="2050" name="Picture 2" descr="https://upload.wikimedia.org/wikipedia/commons/thumb/9/99/Ramses_II.jpg/800px-Ramses_II.jpg"/>
          <p:cNvPicPr>
            <a:picLocks noChangeAspect="1" noChangeArrowheads="1"/>
          </p:cNvPicPr>
          <p:nvPr/>
        </p:nvPicPr>
        <p:blipFill>
          <a:blip r:embed="rId3"/>
          <a:srcRect/>
          <a:stretch>
            <a:fillRect/>
          </a:stretch>
        </p:blipFill>
        <p:spPr bwMode="auto">
          <a:xfrm>
            <a:off x="1928794" y="0"/>
            <a:ext cx="5500726" cy="688080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blinds(horizontal)">
                                      <p:cBhvr>
                                        <p:cTn id="5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upload.wikimedia.org/wikipedia/commons/8/84/Hittite_Empire.png"/>
          <p:cNvPicPr>
            <a:picLocks noChangeAspect="1" noChangeArrowheads="1"/>
          </p:cNvPicPr>
          <p:nvPr/>
        </p:nvPicPr>
        <p:blipFill>
          <a:blip r:embed="rId2"/>
          <a:srcRect/>
          <a:stretch>
            <a:fillRect/>
          </a:stretch>
        </p:blipFill>
        <p:spPr bwMode="auto">
          <a:xfrm>
            <a:off x="2071670" y="214290"/>
            <a:ext cx="6143668" cy="6500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76" name="Picture 4" descr="Ramses II at Kadesh.jpg"/>
          <p:cNvPicPr>
            <a:picLocks noChangeAspect="1" noChangeArrowheads="1"/>
          </p:cNvPicPr>
          <p:nvPr/>
        </p:nvPicPr>
        <p:blipFill>
          <a:blip r:embed="rId3"/>
          <a:srcRect/>
          <a:stretch>
            <a:fillRect/>
          </a:stretch>
        </p:blipFill>
        <p:spPr bwMode="auto">
          <a:xfrm>
            <a:off x="2285984" y="4236"/>
            <a:ext cx="5572164" cy="6853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280" name="Picture 8" descr="https://upload.wikimedia.org/wikipedia/commons/thumb/0/0d/Treaty_of_Kadesh.jpg/800px-Treaty_of_Kadesh.jpg"/>
          <p:cNvPicPr>
            <a:picLocks noChangeAspect="1" noChangeArrowheads="1"/>
          </p:cNvPicPr>
          <p:nvPr/>
        </p:nvPicPr>
        <p:blipFill>
          <a:blip r:embed="rId4"/>
          <a:srcRect/>
          <a:stretch>
            <a:fillRect/>
          </a:stretch>
        </p:blipFill>
        <p:spPr bwMode="auto">
          <a:xfrm>
            <a:off x="3000364" y="0"/>
            <a:ext cx="4143404" cy="6951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linds(horizontal)">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blinds(horizontal)">
                                      <p:cBhvr>
                                        <p:cTn id="12"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4638"/>
            <a:ext cx="7719274" cy="654032"/>
          </a:xfrm>
        </p:spPr>
        <p:txBody>
          <a:bodyPr>
            <a:normAutofit/>
          </a:bodyPr>
          <a:lstStyle/>
          <a:p>
            <a:r>
              <a:rPr lang="hr-HR" sz="3600" b="1" dirty="0" smtClean="0">
                <a:latin typeface="Baskerville Old Face" pitchFamily="18" charset="0"/>
              </a:rPr>
              <a:t>Preddinastičko razdoblje</a:t>
            </a:r>
            <a:endParaRPr lang="hr-HR" sz="3600" b="1" dirty="0">
              <a:latin typeface="Baskerville Old Face" pitchFamily="18" charset="0"/>
            </a:endParaRPr>
          </a:p>
        </p:txBody>
      </p:sp>
      <p:sp>
        <p:nvSpPr>
          <p:cNvPr id="3" name="Content Placeholder 2"/>
          <p:cNvSpPr>
            <a:spLocks noGrp="1"/>
          </p:cNvSpPr>
          <p:nvPr>
            <p:ph idx="1"/>
          </p:nvPr>
        </p:nvSpPr>
        <p:spPr>
          <a:xfrm>
            <a:off x="1000100" y="1000108"/>
            <a:ext cx="8001056" cy="5572164"/>
          </a:xfrm>
        </p:spPr>
        <p:txBody>
          <a:bodyPr/>
          <a:lstStyle/>
          <a:p>
            <a:r>
              <a:rPr lang="hr-HR" b="1" dirty="0" smtClean="0">
                <a:latin typeface="Baskerville Old Face" pitchFamily="18" charset="0"/>
              </a:rPr>
              <a:t>Nome</a:t>
            </a:r>
            <a:r>
              <a:rPr lang="hr-HR" dirty="0" smtClean="0">
                <a:latin typeface="Baskerville Old Face" pitchFamily="18" charset="0"/>
              </a:rPr>
              <a:t> – teritorijalne jedinice (nomarsi)</a:t>
            </a:r>
          </a:p>
          <a:p>
            <a:r>
              <a:rPr lang="hr-HR" dirty="0" smtClean="0">
                <a:latin typeface="Baskerville Old Face" pitchFamily="18" charset="0"/>
              </a:rPr>
              <a:t>Od oko 3500. pr.Kr. </a:t>
            </a:r>
            <a:r>
              <a:rPr lang="hr-HR" b="1" dirty="0" smtClean="0">
                <a:latin typeface="Baskerville Old Face" pitchFamily="18" charset="0"/>
              </a:rPr>
              <a:t>Donji i Gornji Egipat</a:t>
            </a:r>
          </a:p>
          <a:p>
            <a:r>
              <a:rPr lang="hr-HR" b="1" u="sng" dirty="0" smtClean="0">
                <a:latin typeface="Baskerville Old Face" pitchFamily="18" charset="0"/>
              </a:rPr>
              <a:t>Gornji Egipat</a:t>
            </a:r>
          </a:p>
          <a:p>
            <a:r>
              <a:rPr lang="hr-HR" dirty="0" smtClean="0">
                <a:latin typeface="Baskerville Old Face" pitchFamily="18" charset="0"/>
              </a:rPr>
              <a:t>  - južni dio, brdoviti, grad Teba, simbol pčela,</a:t>
            </a:r>
          </a:p>
          <a:p>
            <a:r>
              <a:rPr lang="hr-HR" dirty="0" smtClean="0">
                <a:latin typeface="Baskerville Old Face" pitchFamily="18" charset="0"/>
              </a:rPr>
              <a:t>    bijela kruna, bog zaštitnik Sokol</a:t>
            </a:r>
          </a:p>
          <a:p>
            <a:r>
              <a:rPr lang="hr-HR" b="1" u="sng" dirty="0" smtClean="0">
                <a:latin typeface="Baskerville Old Face" pitchFamily="18" charset="0"/>
              </a:rPr>
              <a:t>Donji Egipat</a:t>
            </a:r>
            <a:endParaRPr lang="hr-HR" dirty="0" smtClean="0">
              <a:latin typeface="Baskerville Old Face" pitchFamily="18" charset="0"/>
            </a:endParaRPr>
          </a:p>
          <a:p>
            <a:r>
              <a:rPr lang="hr-HR" dirty="0" smtClean="0">
                <a:latin typeface="Baskerville Old Face" pitchFamily="18" charset="0"/>
              </a:rPr>
              <a:t>  - sjeverni dio, delta, grad Memfis, simbol</a:t>
            </a:r>
          </a:p>
          <a:p>
            <a:r>
              <a:rPr lang="hr-HR" dirty="0" smtClean="0">
                <a:latin typeface="Baskerville Old Face" pitchFamily="18" charset="0"/>
              </a:rPr>
              <a:t>    papirus, crvena kruna, bog Pustinjski pas</a:t>
            </a:r>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upload.wikimedia.org/wikipedia/commons/thumb/d/de/Ramses_IIs_seger_%C3%B6ver_Chetafolket_och_stormningen_av_Dapur%2C_Nordisk_familjebok.png/1920px-Ramses_IIs_seger_%C3%B6ver_Chetafolket_och_stormningen_av_Dapur%2C_Nordisk_familjebok.png"/>
          <p:cNvPicPr>
            <a:picLocks noChangeAspect="1" noChangeArrowheads="1"/>
          </p:cNvPicPr>
          <p:nvPr/>
        </p:nvPicPr>
        <p:blipFill>
          <a:blip r:embed="rId2"/>
          <a:srcRect/>
          <a:stretch>
            <a:fillRect/>
          </a:stretch>
        </p:blipFill>
        <p:spPr bwMode="auto">
          <a:xfrm>
            <a:off x="0" y="1071546"/>
            <a:ext cx="9144000" cy="423464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796908"/>
          </a:xfrm>
        </p:spPr>
        <p:txBody>
          <a:bodyPr>
            <a:normAutofit/>
          </a:bodyPr>
          <a:lstStyle/>
          <a:p>
            <a:r>
              <a:rPr lang="hr-HR" sz="3600" b="1" dirty="0" smtClean="0">
                <a:latin typeface="Baskerville Old Face" pitchFamily="18" charset="0"/>
              </a:rPr>
              <a:t>Treće međurazdoblje i kasno doba</a:t>
            </a:r>
            <a:endParaRPr lang="hr-HR" sz="3600" b="1" dirty="0">
              <a:latin typeface="Baskerville Old Face" pitchFamily="18" charset="0"/>
            </a:endParaRPr>
          </a:p>
        </p:txBody>
      </p:sp>
      <p:sp>
        <p:nvSpPr>
          <p:cNvPr id="3" name="Content Placeholder 2"/>
          <p:cNvSpPr>
            <a:spLocks noGrp="1"/>
          </p:cNvSpPr>
          <p:nvPr>
            <p:ph idx="1"/>
          </p:nvPr>
        </p:nvSpPr>
        <p:spPr>
          <a:xfrm>
            <a:off x="928662" y="1000108"/>
            <a:ext cx="8005026" cy="5643602"/>
          </a:xfrm>
        </p:spPr>
        <p:txBody>
          <a:bodyPr/>
          <a:lstStyle/>
          <a:p>
            <a:r>
              <a:rPr lang="hr-HR" dirty="0" smtClean="0">
                <a:latin typeface="Baskerville Old Face" pitchFamily="18" charset="0"/>
              </a:rPr>
              <a:t>Česte dinastičke promjene i građanski ratovi</a:t>
            </a:r>
          </a:p>
          <a:p>
            <a:r>
              <a:rPr lang="hr-HR" dirty="0" smtClean="0">
                <a:latin typeface="Baskerville Old Face" pitchFamily="18" charset="0"/>
              </a:rPr>
              <a:t>Strani vladari – Nubijci, Libijci, Asirci</a:t>
            </a:r>
          </a:p>
          <a:p>
            <a:r>
              <a:rPr lang="hr-HR" b="1" dirty="0" smtClean="0">
                <a:latin typeface="Baskerville Old Face" pitchFamily="18" charset="0"/>
              </a:rPr>
              <a:t>Bitka kod Karkemiša 605.pr.Kr.</a:t>
            </a:r>
          </a:p>
          <a:p>
            <a:r>
              <a:rPr lang="hr-HR" dirty="0" smtClean="0">
                <a:latin typeface="Baskerville Old Face" pitchFamily="18" charset="0"/>
              </a:rPr>
              <a:t>  - Egipćani gube od Nabukodonosora</a:t>
            </a:r>
          </a:p>
          <a:p>
            <a:r>
              <a:rPr lang="hr-HR" dirty="0" smtClean="0">
                <a:latin typeface="Baskerville Old Face" pitchFamily="18" charset="0"/>
              </a:rPr>
              <a:t>    (Bablilonci) – gube Siriju i Palestinu</a:t>
            </a:r>
          </a:p>
          <a:p>
            <a:r>
              <a:rPr lang="hr-HR" dirty="0" smtClean="0">
                <a:latin typeface="Baskerville Old Face" pitchFamily="18" charset="0"/>
              </a:rPr>
              <a:t>525.pr.Kr. uspostava perzijske vlasti u Egiptu </a:t>
            </a:r>
            <a:endParaRPr lang="hr-HR"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96908"/>
          </a:xfrm>
        </p:spPr>
        <p:txBody>
          <a:bodyPr>
            <a:normAutofit/>
          </a:bodyPr>
          <a:lstStyle/>
          <a:p>
            <a:r>
              <a:rPr lang="hr-HR" sz="3600" b="1" dirty="0" smtClean="0">
                <a:latin typeface="Baskerville Old Face" pitchFamily="18" charset="0"/>
              </a:rPr>
              <a:t>Helenističko doba</a:t>
            </a:r>
            <a:endParaRPr lang="hr-HR" sz="3600" b="1" dirty="0">
              <a:latin typeface="Baskerville Old Face" pitchFamily="18" charset="0"/>
            </a:endParaRPr>
          </a:p>
        </p:txBody>
      </p:sp>
      <p:sp>
        <p:nvSpPr>
          <p:cNvPr id="3" name="Content Placeholder 2"/>
          <p:cNvSpPr>
            <a:spLocks noGrp="1"/>
          </p:cNvSpPr>
          <p:nvPr>
            <p:ph idx="1"/>
          </p:nvPr>
        </p:nvSpPr>
        <p:spPr>
          <a:xfrm>
            <a:off x="1142976" y="1214422"/>
            <a:ext cx="7790712" cy="5357850"/>
          </a:xfrm>
        </p:spPr>
        <p:txBody>
          <a:bodyPr/>
          <a:lstStyle/>
          <a:p>
            <a:r>
              <a:rPr lang="hr-HR" dirty="0" smtClean="0">
                <a:latin typeface="Baskerville Old Face" pitchFamily="18" charset="0"/>
              </a:rPr>
              <a:t>332.pr.Kr. </a:t>
            </a:r>
            <a:r>
              <a:rPr lang="hr-HR" b="1" dirty="0" smtClean="0">
                <a:latin typeface="Baskerville Old Face" pitchFamily="18" charset="0"/>
              </a:rPr>
              <a:t>Aleksandar Makedonski </a:t>
            </a:r>
            <a:r>
              <a:rPr lang="hr-HR" dirty="0" smtClean="0">
                <a:latin typeface="Baskerville Old Face" pitchFamily="18" charset="0"/>
              </a:rPr>
              <a:t>osvaja Egipat – postaje faraon</a:t>
            </a:r>
          </a:p>
          <a:p>
            <a:r>
              <a:rPr lang="hr-HR" b="1" dirty="0" smtClean="0">
                <a:latin typeface="Baskerville Old Face" pitchFamily="18" charset="0"/>
              </a:rPr>
              <a:t>Ptolomej</a:t>
            </a:r>
            <a:r>
              <a:rPr lang="hr-HR" dirty="0" smtClean="0">
                <a:latin typeface="Baskerville Old Face" pitchFamily="18" charset="0"/>
              </a:rPr>
              <a:t> I Soter – Aleksandrov vojskovođa i nasljednik Egipta (</a:t>
            </a:r>
            <a:r>
              <a:rPr lang="hr-HR" b="1" dirty="0" smtClean="0">
                <a:latin typeface="Baskerville Old Face" pitchFamily="18" charset="0"/>
              </a:rPr>
              <a:t>Ptolomejevići</a:t>
            </a:r>
            <a:r>
              <a:rPr lang="hr-HR" dirty="0" smtClean="0">
                <a:latin typeface="Baskerville Old Face" pitchFamily="18" charset="0"/>
              </a:rPr>
              <a:t>)</a:t>
            </a:r>
          </a:p>
          <a:p>
            <a:r>
              <a:rPr lang="hr-HR" b="1" dirty="0" smtClean="0">
                <a:latin typeface="Baskerville Old Face" pitchFamily="18" charset="0"/>
              </a:rPr>
              <a:t>Kleopatra VII </a:t>
            </a:r>
            <a:r>
              <a:rPr lang="hr-HR" dirty="0" smtClean="0">
                <a:latin typeface="Baskerville Old Face" pitchFamily="18" charset="0"/>
              </a:rPr>
              <a:t>– posljednja egipatska vladarica – Gaj Oktavijan – rimska provincija</a:t>
            </a:r>
            <a:endParaRPr lang="hr-HR" dirty="0">
              <a:latin typeface="Baskerville Old Face" pitchFamily="18" charset="0"/>
            </a:endParaRPr>
          </a:p>
        </p:txBody>
      </p:sp>
      <p:pic>
        <p:nvPicPr>
          <p:cNvPr id="2050" name="Picture 2" descr="Slikovni rezultat za cleopatra"/>
          <p:cNvPicPr>
            <a:picLocks noChangeAspect="1" noChangeArrowheads="1"/>
          </p:cNvPicPr>
          <p:nvPr/>
        </p:nvPicPr>
        <p:blipFill>
          <a:blip r:embed="rId3"/>
          <a:srcRect/>
          <a:stretch>
            <a:fillRect/>
          </a:stretch>
        </p:blipFill>
        <p:spPr bwMode="auto">
          <a:xfrm>
            <a:off x="2786050" y="928670"/>
            <a:ext cx="4429156" cy="54680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smtClean="0">
                <a:latin typeface="Baskerville Old Face" pitchFamily="18" charset="0"/>
              </a:rPr>
              <a:t>Doba ujedinjenja</a:t>
            </a:r>
            <a:endParaRPr lang="hr-HR" sz="3600" b="1" dirty="0">
              <a:latin typeface="Baskerville Old Face" pitchFamily="18" charset="0"/>
            </a:endParaRPr>
          </a:p>
        </p:txBody>
      </p:sp>
      <p:sp>
        <p:nvSpPr>
          <p:cNvPr id="3" name="Content Placeholder 2"/>
          <p:cNvSpPr>
            <a:spLocks noGrp="1"/>
          </p:cNvSpPr>
          <p:nvPr>
            <p:ph idx="1"/>
          </p:nvPr>
        </p:nvSpPr>
        <p:spPr>
          <a:xfrm>
            <a:off x="1071538" y="857232"/>
            <a:ext cx="7929618" cy="5715040"/>
          </a:xfrm>
        </p:spPr>
        <p:txBody>
          <a:bodyPr/>
          <a:lstStyle/>
          <a:p>
            <a:r>
              <a:rPr lang="hr-HR" dirty="0" smtClean="0">
                <a:latin typeface="Baskerville Old Face" pitchFamily="18" charset="0"/>
              </a:rPr>
              <a:t>3100. – 2635. pr.Kr.</a:t>
            </a:r>
          </a:p>
          <a:p>
            <a:r>
              <a:rPr lang="hr-HR" b="1" u="sng" dirty="0" smtClean="0">
                <a:latin typeface="Baskerville Old Face" pitchFamily="18" charset="0"/>
              </a:rPr>
              <a:t>Narmer/Menes</a:t>
            </a:r>
          </a:p>
          <a:p>
            <a:r>
              <a:rPr lang="hr-HR" dirty="0" smtClean="0">
                <a:latin typeface="Baskerville Old Face" pitchFamily="18" charset="0"/>
              </a:rPr>
              <a:t>  - vladar Gornjeg Egipta</a:t>
            </a:r>
          </a:p>
          <a:p>
            <a:r>
              <a:rPr lang="hr-HR" dirty="0" smtClean="0">
                <a:latin typeface="Baskerville Old Face" pitchFamily="18" charset="0"/>
              </a:rPr>
              <a:t>  - oko 3100. pr.Kr. osvaja Donji Egipat</a:t>
            </a:r>
          </a:p>
          <a:p>
            <a:r>
              <a:rPr lang="hr-HR" dirty="0" smtClean="0">
                <a:latin typeface="Baskerville Old Face" pitchFamily="18" charset="0"/>
              </a:rPr>
              <a:t>  - </a:t>
            </a:r>
            <a:r>
              <a:rPr lang="hr-HR" b="1" dirty="0" smtClean="0">
                <a:latin typeface="Baskerville Old Face" pitchFamily="18" charset="0"/>
              </a:rPr>
              <a:t>ujedinjenje Egipta – 1. dinastija </a:t>
            </a:r>
          </a:p>
          <a:p>
            <a:r>
              <a:rPr lang="hr-HR" dirty="0" smtClean="0">
                <a:latin typeface="Baskerville Old Face" pitchFamily="18" charset="0"/>
              </a:rPr>
              <a:t>  - sjedište u Memfisu</a:t>
            </a:r>
          </a:p>
          <a:p>
            <a:r>
              <a:rPr lang="hr-HR" dirty="0" smtClean="0">
                <a:latin typeface="Baskerville Old Face" pitchFamily="18" charset="0"/>
              </a:rPr>
              <a:t>  - titula faraon (eg. </a:t>
            </a:r>
            <a:r>
              <a:rPr lang="hr-HR" i="1" dirty="0" smtClean="0">
                <a:latin typeface="Baskerville Old Face" pitchFamily="18" charset="0"/>
              </a:rPr>
              <a:t>Per-aa; Velika kuća</a:t>
            </a:r>
            <a:r>
              <a:rPr lang="hr-HR" dirty="0" smtClean="0">
                <a:latin typeface="Baskerville Old Face" pitchFamily="18" charset="0"/>
              </a:rPr>
              <a:t>)</a:t>
            </a:r>
          </a:p>
          <a:p>
            <a:r>
              <a:rPr lang="hr-HR" dirty="0" smtClean="0">
                <a:latin typeface="Baskerville Old Face" pitchFamily="18" charset="0"/>
              </a:rPr>
              <a:t>  - Narmerova paleta za šminkanje</a:t>
            </a:r>
          </a:p>
          <a:p>
            <a:r>
              <a:rPr lang="hr-HR" dirty="0" smtClean="0">
                <a:latin typeface="Baskerville Old Face" pitchFamily="18" charset="0"/>
              </a:rPr>
              <a:t>  - nastanak hijeroglifa</a:t>
            </a:r>
            <a:endParaRPr lang="hr-HR" dirty="0">
              <a:latin typeface="Baskerville Old Face" pitchFamily="18" charset="0"/>
            </a:endParaRPr>
          </a:p>
        </p:txBody>
      </p:sp>
      <p:pic>
        <p:nvPicPr>
          <p:cNvPr id="5" name="Picture 2" descr="Slikovni rezultat za narmer"/>
          <p:cNvPicPr>
            <a:picLocks noChangeAspect="1" noChangeArrowheads="1"/>
          </p:cNvPicPr>
          <p:nvPr/>
        </p:nvPicPr>
        <p:blipFill>
          <a:blip r:embed="rId3"/>
          <a:srcRect/>
          <a:stretch>
            <a:fillRect/>
          </a:stretch>
        </p:blipFill>
        <p:spPr bwMode="auto">
          <a:xfrm>
            <a:off x="2000232" y="571480"/>
            <a:ext cx="5786478" cy="578647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685800"/>
            <a:ext cx="7961313"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00166" y="3886200"/>
            <a:ext cx="6653234" cy="1200329"/>
          </a:xfrm>
          <a:prstGeom prst="rect">
            <a:avLst/>
          </a:prstGeom>
          <a:noFill/>
        </p:spPr>
        <p:txBody>
          <a:bodyPr wrap="square">
            <a:spAutoFit/>
          </a:bodyPr>
          <a:lstStyle/>
          <a:p>
            <a:pPr>
              <a:defRPr/>
            </a:pPr>
            <a:r>
              <a:rPr lang="hr-HR" sz="2400" dirty="0">
                <a:latin typeface="Baskerville Old Face" pitchFamily="18" charset="0"/>
              </a:rPr>
              <a:t>Bijela kruna Gornjeg i Crvena kruna Donjega Egipta. Faraoni su nosili dvostruku </a:t>
            </a:r>
            <a:r>
              <a:rPr lang="nl-NL" sz="2400" dirty="0">
                <a:latin typeface="Baskerville Old Face" pitchFamily="18" charset="0"/>
              </a:rPr>
              <a:t>krunu kao simbol svoje vlasti u</a:t>
            </a:r>
            <a:r>
              <a:rPr lang="hr-HR" sz="2400" dirty="0">
                <a:latin typeface="Baskerville Old Face" pitchFamily="18" charset="0"/>
              </a:rPr>
              <a:t> ujedinjenom Egiptu.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kovni rezultat za narmer"/>
          <p:cNvPicPr>
            <a:picLocks noChangeAspect="1" noChangeArrowheads="1"/>
          </p:cNvPicPr>
          <p:nvPr/>
        </p:nvPicPr>
        <p:blipFill>
          <a:blip r:embed="rId2"/>
          <a:srcRect/>
          <a:stretch>
            <a:fillRect/>
          </a:stretch>
        </p:blipFill>
        <p:spPr bwMode="auto">
          <a:xfrm>
            <a:off x="1285852" y="428604"/>
            <a:ext cx="7643866" cy="5363906"/>
          </a:xfrm>
          <a:prstGeom prst="rect">
            <a:avLst/>
          </a:prstGeom>
          <a:noFill/>
        </p:spPr>
      </p:pic>
      <p:pic>
        <p:nvPicPr>
          <p:cNvPr id="20484" name="Picture 4" descr="https://upload.wikimedia.org/wikipedia/commons/thumb/0/0b/NarmerPalette_ROM-gamma.jpg/1024px-NarmerPalette_ROM-gamma.jpg"/>
          <p:cNvPicPr>
            <a:picLocks noChangeAspect="1" noChangeArrowheads="1"/>
          </p:cNvPicPr>
          <p:nvPr/>
        </p:nvPicPr>
        <p:blipFill>
          <a:blip r:embed="rId3"/>
          <a:srcRect/>
          <a:stretch>
            <a:fillRect/>
          </a:stretch>
        </p:blipFill>
        <p:spPr bwMode="auto">
          <a:xfrm>
            <a:off x="1075501" y="500042"/>
            <a:ext cx="7762048" cy="5500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725470"/>
          </a:xfrm>
        </p:spPr>
        <p:txBody>
          <a:bodyPr>
            <a:normAutofit/>
          </a:bodyPr>
          <a:lstStyle/>
          <a:p>
            <a:r>
              <a:rPr lang="hr-HR" sz="3600" b="1" dirty="0" smtClean="0">
                <a:latin typeface="Baskerville Old Face" pitchFamily="18" charset="0"/>
              </a:rPr>
              <a:t>Staro kraljevstvo</a:t>
            </a:r>
            <a:endParaRPr lang="hr-HR" sz="3600" b="1" dirty="0">
              <a:latin typeface="Baskerville Old Face" pitchFamily="18" charset="0"/>
            </a:endParaRPr>
          </a:p>
        </p:txBody>
      </p:sp>
      <p:sp>
        <p:nvSpPr>
          <p:cNvPr id="3" name="Content Placeholder 2"/>
          <p:cNvSpPr>
            <a:spLocks noGrp="1"/>
          </p:cNvSpPr>
          <p:nvPr>
            <p:ph idx="1"/>
          </p:nvPr>
        </p:nvSpPr>
        <p:spPr>
          <a:xfrm>
            <a:off x="1071538" y="1071546"/>
            <a:ext cx="7929618" cy="5572164"/>
          </a:xfrm>
        </p:spPr>
        <p:txBody>
          <a:bodyPr/>
          <a:lstStyle/>
          <a:p>
            <a:r>
              <a:rPr lang="hr-HR" dirty="0" smtClean="0">
                <a:latin typeface="Baskerville Old Face" pitchFamily="18" charset="0"/>
              </a:rPr>
              <a:t>2635. – 2155. pr.Kr.</a:t>
            </a:r>
          </a:p>
          <a:p>
            <a:r>
              <a:rPr lang="hr-HR" i="1" dirty="0" smtClean="0">
                <a:latin typeface="Baskerville Old Face" pitchFamily="18" charset="0"/>
              </a:rPr>
              <a:t>“doba piramida”</a:t>
            </a:r>
          </a:p>
          <a:p>
            <a:r>
              <a:rPr lang="hr-HR" b="1" dirty="0" smtClean="0">
                <a:latin typeface="Baskerville Old Face" pitchFamily="18" charset="0"/>
              </a:rPr>
              <a:t>Đoser</a:t>
            </a:r>
            <a:r>
              <a:rPr lang="hr-HR" dirty="0" smtClean="0">
                <a:latin typeface="Baskerville Old Face" pitchFamily="18" charset="0"/>
              </a:rPr>
              <a:t> - III dinastija </a:t>
            </a:r>
          </a:p>
          <a:p>
            <a:r>
              <a:rPr lang="hr-HR" dirty="0" smtClean="0">
                <a:latin typeface="Baskerville Old Face" pitchFamily="18" charset="0"/>
              </a:rPr>
              <a:t>           - stepenasta piramida u Sakkari</a:t>
            </a:r>
          </a:p>
          <a:p>
            <a:r>
              <a:rPr lang="hr-HR" dirty="0" smtClean="0">
                <a:latin typeface="Baskerville Old Face" pitchFamily="18" charset="0"/>
              </a:rPr>
              <a:t>           - </a:t>
            </a:r>
            <a:r>
              <a:rPr lang="hr-HR" b="1" dirty="0" smtClean="0">
                <a:latin typeface="Baskerville Old Face" pitchFamily="18" charset="0"/>
              </a:rPr>
              <a:t>Imhotep</a:t>
            </a:r>
            <a:r>
              <a:rPr lang="hr-HR" dirty="0" smtClean="0">
                <a:latin typeface="Baskerville Old Face" pitchFamily="18" charset="0"/>
              </a:rPr>
              <a:t> – veliki vezir, svećenik,</a:t>
            </a:r>
          </a:p>
          <a:p>
            <a:r>
              <a:rPr lang="hr-HR" dirty="0" smtClean="0">
                <a:latin typeface="Baskerville Old Face" pitchFamily="18" charset="0"/>
              </a:rPr>
              <a:t>                 liječnik, graditelj i intelektualac</a:t>
            </a:r>
            <a:endParaRPr lang="hr-HR" dirty="0">
              <a:latin typeface="Baskerville Old Face" pitchFamily="18" charset="0"/>
            </a:endParaRPr>
          </a:p>
        </p:txBody>
      </p:sp>
      <p:pic>
        <p:nvPicPr>
          <p:cNvPr id="1026" name="Picture 2" descr="Memfis sa svojim nekropolama (Sakara, Abusir, Piramide u Gizi i Dahšur)"/>
          <p:cNvPicPr>
            <a:picLocks noChangeAspect="1" noChangeArrowheads="1"/>
          </p:cNvPicPr>
          <p:nvPr/>
        </p:nvPicPr>
        <p:blipFill>
          <a:blip r:embed="rId3"/>
          <a:srcRect/>
          <a:stretch>
            <a:fillRect/>
          </a:stretch>
        </p:blipFill>
        <p:spPr bwMode="auto">
          <a:xfrm>
            <a:off x="357158" y="785794"/>
            <a:ext cx="8566441"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225404"/>
          </a:xfrm>
        </p:spPr>
        <p:txBody>
          <a:bodyPr>
            <a:normAutofit fontScale="90000"/>
          </a:bodyPr>
          <a:lstStyle/>
          <a:p>
            <a:endParaRPr lang="hr-HR" dirty="0"/>
          </a:p>
        </p:txBody>
      </p:sp>
      <p:sp>
        <p:nvSpPr>
          <p:cNvPr id="3" name="Content Placeholder 2"/>
          <p:cNvSpPr>
            <a:spLocks noGrp="1"/>
          </p:cNvSpPr>
          <p:nvPr>
            <p:ph idx="1"/>
          </p:nvPr>
        </p:nvSpPr>
        <p:spPr>
          <a:xfrm>
            <a:off x="1071538" y="428604"/>
            <a:ext cx="7929618" cy="6286544"/>
          </a:xfrm>
        </p:spPr>
        <p:txBody>
          <a:bodyPr/>
          <a:lstStyle/>
          <a:p>
            <a:r>
              <a:rPr lang="hr-HR" u="sng" dirty="0" smtClean="0">
                <a:latin typeface="Baskerville Old Face" pitchFamily="18" charset="0"/>
              </a:rPr>
              <a:t>Faraoni IV dinastije:</a:t>
            </a:r>
          </a:p>
          <a:p>
            <a:r>
              <a:rPr lang="hr-HR" b="1" dirty="0" smtClean="0">
                <a:latin typeface="Baskerville Old Face" pitchFamily="18" charset="0"/>
              </a:rPr>
              <a:t>Snofru</a:t>
            </a:r>
            <a:r>
              <a:rPr lang="hr-HR" dirty="0" smtClean="0">
                <a:latin typeface="Baskerville Old Face" pitchFamily="18" charset="0"/>
              </a:rPr>
              <a:t> – dvije piramide: Savijena i Crvena</a:t>
            </a:r>
          </a:p>
          <a:p>
            <a:r>
              <a:rPr lang="hr-HR" b="1" dirty="0" smtClean="0">
                <a:latin typeface="Baskerville Old Face" pitchFamily="18" charset="0"/>
              </a:rPr>
              <a:t>Keops (Khufu)</a:t>
            </a:r>
          </a:p>
          <a:p>
            <a:r>
              <a:rPr lang="hr-HR" b="1" dirty="0" smtClean="0">
                <a:latin typeface="Baskerville Old Face" pitchFamily="18" charset="0"/>
              </a:rPr>
              <a:t>Kefren (Kafra)</a:t>
            </a:r>
          </a:p>
          <a:p>
            <a:r>
              <a:rPr lang="hr-HR" b="1" dirty="0" smtClean="0">
                <a:latin typeface="Baskerville Old Face" pitchFamily="18" charset="0"/>
              </a:rPr>
              <a:t>Mikerin (Menkaura)</a:t>
            </a:r>
          </a:p>
          <a:p>
            <a:r>
              <a:rPr lang="hr-HR" b="1" dirty="0" smtClean="0">
                <a:latin typeface="Baskerville Old Face" pitchFamily="18" charset="0"/>
              </a:rPr>
              <a:t>Pepi II </a:t>
            </a:r>
            <a:r>
              <a:rPr lang="hr-HR" dirty="0" smtClean="0">
                <a:latin typeface="Baskerville Old Face" pitchFamily="18" charset="0"/>
              </a:rPr>
              <a:t>– vladao 94 godine</a:t>
            </a:r>
          </a:p>
          <a:p>
            <a:r>
              <a:rPr lang="hr-HR" dirty="0" smtClean="0">
                <a:latin typeface="Baskerville Old Face" pitchFamily="18" charset="0"/>
              </a:rPr>
              <a:t>Vrhunac razdoblja – osvajanje Nubije (zlato) i Sinaja (bakar)</a:t>
            </a:r>
          </a:p>
          <a:p>
            <a:r>
              <a:rPr lang="hr-HR" dirty="0" smtClean="0">
                <a:latin typeface="Baskerville Old Face" pitchFamily="18" charset="0"/>
              </a:rPr>
              <a:t>Klimatske promjene: suša i glad</a:t>
            </a:r>
          </a:p>
          <a:p>
            <a:r>
              <a:rPr lang="hr-HR" dirty="0" smtClean="0">
                <a:latin typeface="Baskerville Old Face" pitchFamily="18" charset="0"/>
              </a:rPr>
              <a:t>    </a:t>
            </a:r>
            <a:r>
              <a:rPr lang="hr-HR" dirty="0" smtClean="0">
                <a:latin typeface="Times New Roman"/>
                <a:cs typeface="Times New Roman"/>
              </a:rPr>
              <a:t>→ </a:t>
            </a:r>
            <a:r>
              <a:rPr lang="hr-HR" dirty="0" smtClean="0">
                <a:latin typeface="Baskerville Old Face" pitchFamily="18" charset="0"/>
                <a:cs typeface="Times New Roman"/>
              </a:rPr>
              <a:t>propast Staroga kraljevstva</a:t>
            </a:r>
            <a:endParaRPr lang="hr-HR" dirty="0" smtClean="0">
              <a:latin typeface="Baskerville Old Face" pitchFamily="18" charset="0"/>
            </a:endParaRPr>
          </a:p>
        </p:txBody>
      </p:sp>
      <p:sp>
        <p:nvSpPr>
          <p:cNvPr id="4" name="Right Brace 3"/>
          <p:cNvSpPr/>
          <p:nvPr/>
        </p:nvSpPr>
        <p:spPr>
          <a:xfrm>
            <a:off x="4929190" y="1643050"/>
            <a:ext cx="571504" cy="15716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5" name="TextBox 4"/>
          <p:cNvSpPr txBox="1"/>
          <p:nvPr/>
        </p:nvSpPr>
        <p:spPr>
          <a:xfrm>
            <a:off x="5643570" y="2071678"/>
            <a:ext cx="2928958" cy="584775"/>
          </a:xfrm>
          <a:prstGeom prst="rect">
            <a:avLst/>
          </a:prstGeom>
          <a:noFill/>
        </p:spPr>
        <p:txBody>
          <a:bodyPr wrap="square" rtlCol="0">
            <a:spAutoFit/>
          </a:bodyPr>
          <a:lstStyle/>
          <a:p>
            <a:r>
              <a:rPr lang="hr-HR" sz="3200" b="1" dirty="0" smtClean="0">
                <a:latin typeface="Baskerville Old Face" pitchFamily="18" charset="0"/>
              </a:rPr>
              <a:t>piramide u Gizi</a:t>
            </a:r>
            <a:endParaRPr lang="hr-HR" sz="3200" b="1" dirty="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0/0c/Dahschur-snofru-bend.jpg"/>
          <p:cNvPicPr>
            <a:picLocks noChangeAspect="1" noChangeArrowheads="1"/>
          </p:cNvPicPr>
          <p:nvPr/>
        </p:nvPicPr>
        <p:blipFill>
          <a:blip r:embed="rId2"/>
          <a:srcRect/>
          <a:stretch>
            <a:fillRect/>
          </a:stretch>
        </p:blipFill>
        <p:spPr bwMode="auto">
          <a:xfrm>
            <a:off x="500034" y="357166"/>
            <a:ext cx="8352280" cy="5572164"/>
          </a:xfrm>
          <a:prstGeom prst="rect">
            <a:avLst/>
          </a:prstGeom>
          <a:ln>
            <a:noFill/>
          </a:ln>
          <a:effectLst>
            <a:outerShdw blurRad="190500" algn="tl" rotWithShape="0">
              <a:srgbClr val="000000">
                <a:alpha val="70000"/>
              </a:srgbClr>
            </a:outerShdw>
          </a:effectLst>
        </p:spPr>
      </p:pic>
      <p:sp>
        <p:nvSpPr>
          <p:cNvPr id="3" name="TextBox 2"/>
          <p:cNvSpPr txBox="1"/>
          <p:nvPr/>
        </p:nvSpPr>
        <p:spPr>
          <a:xfrm>
            <a:off x="3143240" y="6000768"/>
            <a:ext cx="3500462" cy="461665"/>
          </a:xfrm>
          <a:prstGeom prst="rect">
            <a:avLst/>
          </a:prstGeom>
          <a:noFill/>
        </p:spPr>
        <p:txBody>
          <a:bodyPr wrap="square" rtlCol="0">
            <a:spAutoFit/>
          </a:bodyPr>
          <a:lstStyle/>
          <a:p>
            <a:r>
              <a:rPr lang="hr-HR" sz="2400" dirty="0" smtClean="0">
                <a:latin typeface="Baskerville Old Face" pitchFamily="18" charset="0"/>
              </a:rPr>
              <a:t>Savijena ili kosa piramida</a:t>
            </a:r>
            <a:endParaRPr lang="hr-HR" sz="2400" dirty="0">
              <a:latin typeface="Baskerville Old Fac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436</TotalTime>
  <Words>1379</Words>
  <Application>Microsoft Office PowerPoint</Application>
  <PresentationFormat>On-screen Show (4:3)</PresentationFormat>
  <Paragraphs>158</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RAZVOJ EGIPATSKE DRŽAVE</vt:lpstr>
      <vt:lpstr>Slide 2</vt:lpstr>
      <vt:lpstr>Preddinastičko razdoblje</vt:lpstr>
      <vt:lpstr>Doba ujedinjenja</vt:lpstr>
      <vt:lpstr>Slide 5</vt:lpstr>
      <vt:lpstr>Slide 6</vt:lpstr>
      <vt:lpstr>Staro kraljevstvo</vt:lpstr>
      <vt:lpstr>Slide 8</vt:lpstr>
      <vt:lpstr>Slide 9</vt:lpstr>
      <vt:lpstr>Slide 10</vt:lpstr>
      <vt:lpstr>Slide 11</vt:lpstr>
      <vt:lpstr>Prvo međurazdoblje</vt:lpstr>
      <vt:lpstr>Srednja država</vt:lpstr>
      <vt:lpstr>Slide 14</vt:lpstr>
      <vt:lpstr>Slide 15</vt:lpstr>
      <vt:lpstr>Slide 16</vt:lpstr>
      <vt:lpstr>Drugo međurazdoblje</vt:lpstr>
      <vt:lpstr>Slide 18</vt:lpstr>
      <vt:lpstr>Novo kraljevstvo</vt:lpstr>
      <vt:lpstr>Slide 20</vt:lpstr>
      <vt:lpstr>Slide 21</vt:lpstr>
      <vt:lpstr>Slide 22</vt:lpstr>
      <vt:lpstr>Slide 23</vt:lpstr>
      <vt:lpstr>Slide 24</vt:lpstr>
      <vt:lpstr>Slide 25</vt:lpstr>
      <vt:lpstr>Slide 26</vt:lpstr>
      <vt:lpstr>Slide 27</vt:lpstr>
      <vt:lpstr>Slide 28</vt:lpstr>
      <vt:lpstr>Slide 29</vt:lpstr>
      <vt:lpstr>Slide 30</vt:lpstr>
      <vt:lpstr>Treće međurazdoblje i kasno doba</vt:lpstr>
      <vt:lpstr>Helenističko doba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EGIPATSKE DRŽAVE</dc:title>
  <dc:creator>Dario</dc:creator>
  <cp:lastModifiedBy>Dario</cp:lastModifiedBy>
  <cp:revision>39</cp:revision>
  <dcterms:created xsi:type="dcterms:W3CDTF">2016-10-24T08:03:51Z</dcterms:created>
  <dcterms:modified xsi:type="dcterms:W3CDTF">2017-11-06T20:26:12Z</dcterms:modified>
</cp:coreProperties>
</file>